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32"/>
  </p:notesMasterIdLst>
  <p:sldIdLst>
    <p:sldId id="654" r:id="rId3"/>
    <p:sldId id="966" r:id="rId4"/>
    <p:sldId id="1150" r:id="rId5"/>
    <p:sldId id="998" r:id="rId6"/>
    <p:sldId id="917" r:id="rId7"/>
    <p:sldId id="1053" r:id="rId8"/>
    <p:sldId id="1054" r:id="rId9"/>
    <p:sldId id="1055" r:id="rId10"/>
    <p:sldId id="1056" r:id="rId11"/>
    <p:sldId id="1069" r:id="rId12"/>
    <p:sldId id="1058" r:id="rId13"/>
    <p:sldId id="1059" r:id="rId14"/>
    <p:sldId id="1060" r:id="rId15"/>
    <p:sldId id="1061" r:id="rId16"/>
    <p:sldId id="1062" r:id="rId17"/>
    <p:sldId id="1063" r:id="rId18"/>
    <p:sldId id="1064" r:id="rId19"/>
    <p:sldId id="1079" r:id="rId20"/>
    <p:sldId id="1080" r:id="rId21"/>
    <p:sldId id="1171" r:id="rId22"/>
    <p:sldId id="1172" r:id="rId23"/>
    <p:sldId id="1067" r:id="rId24"/>
    <p:sldId id="1068" r:id="rId25"/>
    <p:sldId id="1070" r:id="rId26"/>
    <p:sldId id="1165" r:id="rId27"/>
    <p:sldId id="1166" r:id="rId28"/>
    <p:sldId id="1076" r:id="rId29"/>
    <p:sldId id="1181" r:id="rId30"/>
    <p:sldId id="1186" r:id="rId31"/>
    <p:sldId id="1187" r:id="rId32"/>
    <p:sldId id="1065" r:id="rId33"/>
    <p:sldId id="1066" r:id="rId34"/>
    <p:sldId id="1182" r:id="rId35"/>
    <p:sldId id="1183" r:id="rId36"/>
    <p:sldId id="1078" r:id="rId37"/>
    <p:sldId id="750" r:id="rId38"/>
    <p:sldId id="1174" r:id="rId39"/>
    <p:sldId id="1175" r:id="rId40"/>
    <p:sldId id="1176" r:id="rId41"/>
    <p:sldId id="1153" r:id="rId42"/>
    <p:sldId id="1154" r:id="rId43"/>
    <p:sldId id="1156" r:id="rId44"/>
    <p:sldId id="1155" r:id="rId45"/>
    <p:sldId id="1158" r:id="rId46"/>
    <p:sldId id="1159" r:id="rId47"/>
    <p:sldId id="1160" r:id="rId48"/>
    <p:sldId id="1161" r:id="rId49"/>
    <p:sldId id="1163" r:id="rId50"/>
    <p:sldId id="1168" r:id="rId51"/>
    <p:sldId id="1169" r:id="rId52"/>
    <p:sldId id="1170" r:id="rId53"/>
    <p:sldId id="1180" r:id="rId54"/>
    <p:sldId id="1178" r:id="rId55"/>
    <p:sldId id="1179" r:id="rId56"/>
    <p:sldId id="1119" r:id="rId57"/>
    <p:sldId id="1120" r:id="rId58"/>
    <p:sldId id="1112" r:id="rId59"/>
    <p:sldId id="1113" r:id="rId60"/>
    <p:sldId id="918" r:id="rId61"/>
    <p:sldId id="733" r:id="rId62"/>
    <p:sldId id="999" r:id="rId63"/>
    <p:sldId id="1083" r:id="rId64"/>
    <p:sldId id="1084" r:id="rId65"/>
    <p:sldId id="1085" r:id="rId66"/>
    <p:sldId id="1086" r:id="rId67"/>
    <p:sldId id="1089" r:id="rId68"/>
    <p:sldId id="1090" r:id="rId69"/>
    <p:sldId id="1088" r:id="rId70"/>
    <p:sldId id="1091" r:id="rId71"/>
    <p:sldId id="1093" r:id="rId72"/>
    <p:sldId id="1092" r:id="rId73"/>
    <p:sldId id="1094" r:id="rId74"/>
    <p:sldId id="1095" r:id="rId75"/>
    <p:sldId id="1098" r:id="rId76"/>
    <p:sldId id="1097" r:id="rId77"/>
    <p:sldId id="1099" r:id="rId78"/>
    <p:sldId id="1100" r:id="rId79"/>
    <p:sldId id="1101" r:id="rId80"/>
    <p:sldId id="1102" r:id="rId81"/>
    <p:sldId id="922" r:id="rId82"/>
    <p:sldId id="1006" r:id="rId83"/>
    <p:sldId id="1007" r:id="rId84"/>
    <p:sldId id="1103" r:id="rId85"/>
    <p:sldId id="1104" r:id="rId86"/>
    <p:sldId id="1105" r:id="rId87"/>
    <p:sldId id="1106" r:id="rId88"/>
    <p:sldId id="920" r:id="rId89"/>
    <p:sldId id="1000" r:id="rId90"/>
    <p:sldId id="1122" r:id="rId91"/>
    <p:sldId id="1124" r:id="rId92"/>
    <p:sldId id="1126" r:id="rId93"/>
    <p:sldId id="1127" r:id="rId94"/>
    <p:sldId id="1128" r:id="rId95"/>
    <p:sldId id="1129" r:id="rId96"/>
    <p:sldId id="1130" r:id="rId97"/>
    <p:sldId id="1131" r:id="rId98"/>
    <p:sldId id="1132" r:id="rId99"/>
    <p:sldId id="1135" r:id="rId100"/>
    <p:sldId id="1133" r:id="rId101"/>
    <p:sldId id="1134" r:id="rId102"/>
    <p:sldId id="1136" r:id="rId103"/>
    <p:sldId id="1137" r:id="rId104"/>
    <p:sldId id="1107" r:id="rId105"/>
    <p:sldId id="1108" r:id="rId106"/>
    <p:sldId id="1109" r:id="rId107"/>
    <p:sldId id="1110" r:id="rId108"/>
    <p:sldId id="1111" r:id="rId109"/>
    <p:sldId id="1138" r:id="rId110"/>
    <p:sldId id="1139" r:id="rId111"/>
    <p:sldId id="859" r:id="rId112"/>
    <p:sldId id="1001" r:id="rId113"/>
    <p:sldId id="1003" r:id="rId114"/>
    <p:sldId id="1140" r:id="rId115"/>
    <p:sldId id="1141" r:id="rId116"/>
    <p:sldId id="1142" r:id="rId117"/>
    <p:sldId id="1144" r:id="rId118"/>
    <p:sldId id="1143" r:id="rId119"/>
    <p:sldId id="1146" r:id="rId120"/>
    <p:sldId id="1145" r:id="rId121"/>
    <p:sldId id="1147" r:id="rId122"/>
    <p:sldId id="1148" r:id="rId123"/>
    <p:sldId id="1149" r:id="rId124"/>
    <p:sldId id="1114" r:id="rId125"/>
    <p:sldId id="1115" r:id="rId126"/>
    <p:sldId id="1116" r:id="rId127"/>
    <p:sldId id="1117" r:id="rId128"/>
    <p:sldId id="1118" r:id="rId129"/>
    <p:sldId id="749" r:id="rId130"/>
    <p:sldId id="1151" r:id="rId13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Jānis Palamarčuks" initials="JP [2]" lastIdx="1" clrIdx="1">
    <p:extLst>
      <p:ext uri="{19B8F6BF-5375-455C-9EA6-DF929625EA0E}">
        <p15:presenceInfo xmlns:p15="http://schemas.microsoft.com/office/powerpoint/2012/main" userId="S::Janis.Palamarcuks@bvkb.gov.lv::60c5aa63-ce33-4225-a731-e1e9ac628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3184" autoAdjust="0"/>
  </p:normalViewPr>
  <p:slideViewPr>
    <p:cSldViewPr snapToGrid="0">
      <p:cViewPr varScale="1">
        <p:scale>
          <a:sx n="115" d="100"/>
          <a:sy n="115" d="100"/>
        </p:scale>
        <p:origin x="114" y="240"/>
      </p:cViewPr>
      <p:guideLst/>
    </p:cSldViewPr>
  </p:slideViewPr>
  <p:outlineViewPr>
    <p:cViewPr>
      <p:scale>
        <a:sx n="33" d="100"/>
        <a:sy n="33" d="100"/>
      </p:scale>
      <p:origin x="0" y="-4076"/>
    </p:cViewPr>
  </p:outlineViewPr>
  <p:notesTextViewPr>
    <p:cViewPr>
      <p:scale>
        <a:sx n="75" d="100"/>
        <a:sy n="75" d="100"/>
      </p:scale>
      <p:origin x="0" y="0"/>
    </p:cViewPr>
  </p:notesTextViewPr>
  <p:sorterViewPr>
    <p:cViewPr>
      <p:scale>
        <a:sx n="100" d="100"/>
        <a:sy n="100" d="100"/>
      </p:scale>
      <p:origin x="0" y="-5552"/>
    </p:cViewPr>
  </p:sorterViewPr>
  <p:notesViewPr>
    <p:cSldViewPr snapToGrid="0">
      <p:cViewPr varScale="1">
        <p:scale>
          <a:sx n="50" d="100"/>
          <a:sy n="50" d="100"/>
        </p:scale>
        <p:origin x="2708"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18.12.2020</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s://likumi.lv/ta/id/258572#p30" TargetMode="External"/><Relationship Id="rId3" Type="http://schemas.openxmlformats.org/officeDocument/2006/relationships/hyperlink" Target="https://likumi.lv/ta/id/258572#p25" TargetMode="External"/><Relationship Id="rId7" Type="http://schemas.openxmlformats.org/officeDocument/2006/relationships/hyperlink" Target="https://likumi.lv/ta/id/258572#p29"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likumi.lv/ta/id/258572#p28" TargetMode="External"/><Relationship Id="rId5" Type="http://schemas.openxmlformats.org/officeDocument/2006/relationships/hyperlink" Target="https://likumi.lv/ta/id/258572#p27" TargetMode="External"/><Relationship Id="rId4" Type="http://schemas.openxmlformats.org/officeDocument/2006/relationships/hyperlink" Target="https://likumi.lv/ta/id/258572#p26" TargetMode="External"/><Relationship Id="rId9" Type="http://schemas.openxmlformats.org/officeDocument/2006/relationships/hyperlink" Target="https://likumi.lv/ta/id/258572#p31"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7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30</a:t>
            </a:fld>
            <a:endParaRPr lang="lv-LV"/>
          </a:p>
        </p:txBody>
      </p:sp>
    </p:spTree>
    <p:extLst>
      <p:ext uri="{BB962C8B-B14F-4D97-AF65-F5344CB8AC3E}">
        <p14:creationId xmlns:p14="http://schemas.microsoft.com/office/powerpoint/2010/main" val="340631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33</a:t>
            </a:fld>
            <a:endParaRPr lang="lv-LV"/>
          </a:p>
        </p:txBody>
      </p:sp>
    </p:spTree>
    <p:extLst>
      <p:ext uri="{BB962C8B-B14F-4D97-AF65-F5344CB8AC3E}">
        <p14:creationId xmlns:p14="http://schemas.microsoft.com/office/powerpoint/2010/main" val="364800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34</a:t>
            </a:fld>
            <a:endParaRPr lang="lv-LV"/>
          </a:p>
        </p:txBody>
      </p:sp>
    </p:spTree>
    <p:extLst>
      <p:ext uri="{BB962C8B-B14F-4D97-AF65-F5344CB8AC3E}">
        <p14:creationId xmlns:p14="http://schemas.microsoft.com/office/powerpoint/2010/main" val="3899837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36</a:t>
            </a:fld>
            <a:endParaRPr lang="lv-LV"/>
          </a:p>
        </p:txBody>
      </p:sp>
    </p:spTree>
    <p:extLst>
      <p:ext uri="{BB962C8B-B14F-4D97-AF65-F5344CB8AC3E}">
        <p14:creationId xmlns:p14="http://schemas.microsoft.com/office/powerpoint/2010/main" val="283956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52</a:t>
            </a:fld>
            <a:endParaRPr lang="lv-LV"/>
          </a:p>
        </p:txBody>
      </p:sp>
    </p:spTree>
    <p:extLst>
      <p:ext uri="{BB962C8B-B14F-4D97-AF65-F5344CB8AC3E}">
        <p14:creationId xmlns:p14="http://schemas.microsoft.com/office/powerpoint/2010/main" val="359187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53</a:t>
            </a:fld>
            <a:endParaRPr lang="lv-LV"/>
          </a:p>
        </p:txBody>
      </p:sp>
    </p:spTree>
    <p:extLst>
      <p:ext uri="{BB962C8B-B14F-4D97-AF65-F5344CB8AC3E}">
        <p14:creationId xmlns:p14="http://schemas.microsoft.com/office/powerpoint/2010/main" val="875047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54</a:t>
            </a:fld>
            <a:endParaRPr lang="lv-LV"/>
          </a:p>
        </p:txBody>
      </p:sp>
    </p:spTree>
    <p:extLst>
      <p:ext uri="{BB962C8B-B14F-4D97-AF65-F5344CB8AC3E}">
        <p14:creationId xmlns:p14="http://schemas.microsoft.com/office/powerpoint/2010/main" val="102157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55</a:t>
            </a:fld>
            <a:endParaRPr lang="lv-LV"/>
          </a:p>
        </p:txBody>
      </p:sp>
    </p:spTree>
    <p:extLst>
      <p:ext uri="{BB962C8B-B14F-4D97-AF65-F5344CB8AC3E}">
        <p14:creationId xmlns:p14="http://schemas.microsoft.com/office/powerpoint/2010/main" val="87504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56</a:t>
            </a:fld>
            <a:endParaRPr lang="lv-LV"/>
          </a:p>
        </p:txBody>
      </p:sp>
    </p:spTree>
    <p:extLst>
      <p:ext uri="{BB962C8B-B14F-4D97-AF65-F5344CB8AC3E}">
        <p14:creationId xmlns:p14="http://schemas.microsoft.com/office/powerpoint/2010/main" val="102157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57</a:t>
            </a:fld>
            <a:endParaRPr lang="lv-LV"/>
          </a:p>
        </p:txBody>
      </p:sp>
    </p:spTree>
    <p:extLst>
      <p:ext uri="{BB962C8B-B14F-4D97-AF65-F5344CB8AC3E}">
        <p14:creationId xmlns:p14="http://schemas.microsoft.com/office/powerpoint/2010/main" val="311789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2</a:t>
            </a:fld>
            <a:endParaRPr lang="lv-LV"/>
          </a:p>
        </p:txBody>
      </p:sp>
    </p:spTree>
    <p:extLst>
      <p:ext uri="{BB962C8B-B14F-4D97-AF65-F5344CB8AC3E}">
        <p14:creationId xmlns:p14="http://schemas.microsoft.com/office/powerpoint/2010/main" val="272431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58</a:t>
            </a:fld>
            <a:endParaRPr lang="lv-LV"/>
          </a:p>
        </p:txBody>
      </p:sp>
    </p:spTree>
    <p:extLst>
      <p:ext uri="{BB962C8B-B14F-4D97-AF65-F5344CB8AC3E}">
        <p14:creationId xmlns:p14="http://schemas.microsoft.com/office/powerpoint/2010/main" val="119542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60</a:t>
            </a:fld>
            <a:endParaRPr lang="lv-LV"/>
          </a:p>
        </p:txBody>
      </p:sp>
    </p:spTree>
    <p:extLst>
      <p:ext uri="{BB962C8B-B14F-4D97-AF65-F5344CB8AC3E}">
        <p14:creationId xmlns:p14="http://schemas.microsoft.com/office/powerpoint/2010/main" val="5982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61</a:t>
            </a:fld>
            <a:endParaRPr lang="lv-LV"/>
          </a:p>
        </p:txBody>
      </p:sp>
    </p:spTree>
    <p:extLst>
      <p:ext uri="{BB962C8B-B14F-4D97-AF65-F5344CB8AC3E}">
        <p14:creationId xmlns:p14="http://schemas.microsoft.com/office/powerpoint/2010/main" val="4226310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62</a:t>
            </a:fld>
            <a:endParaRPr lang="lv-LV"/>
          </a:p>
        </p:txBody>
      </p:sp>
    </p:spTree>
    <p:extLst>
      <p:ext uri="{BB962C8B-B14F-4D97-AF65-F5344CB8AC3E}">
        <p14:creationId xmlns:p14="http://schemas.microsoft.com/office/powerpoint/2010/main" val="3552920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lv-LV" dirty="0"/>
              <a:t>Kad būvdarbu žurnālu neaizpilda? Izņemot gadījumu, ja speciālajos būvnoteikumos ir noteikts citādi. Piemēram ĒBN «Būvdarbu žurnālu neaizpilda šo noteikumu 107.1. un 107.3. apakšpunktā minētajos gadījumos, kā arī veicot </a:t>
            </a:r>
            <a:r>
              <a:rPr lang="lv-LV" b="1" dirty="0"/>
              <a:t>vienkāršotu atjaunošanu</a:t>
            </a:r>
            <a:r>
              <a:rPr lang="lv-LV" dirty="0"/>
              <a:t>, </a:t>
            </a:r>
            <a:r>
              <a:rPr lang="lv-LV" b="1" dirty="0"/>
              <a:t>pirmās grupas vienkāršotas fasādes atjaunošanu un lietošanas veida maiņu bez pārbūves</a:t>
            </a:r>
            <a:r>
              <a:rPr lang="lv-LV" dirty="0"/>
              <a:t>»</a:t>
            </a:r>
          </a:p>
          <a:p>
            <a:pPr marL="0" indent="0">
              <a:buNone/>
            </a:pPr>
            <a:r>
              <a:rPr lang="lv-LV" dirty="0"/>
              <a:t>107.1. </a:t>
            </a:r>
            <a:r>
              <a:rPr lang="lv-LV" b="1" dirty="0"/>
              <a:t>būvētājs savām vajadzībām būvē</a:t>
            </a:r>
            <a:r>
              <a:rPr lang="lv-LV" dirty="0"/>
              <a:t>, novieto, pārbūvē, atjauno, konservē vai nojauc </a:t>
            </a:r>
            <a:r>
              <a:rPr lang="lv-LV" b="1" dirty="0"/>
              <a:t>pirmās grupas ēku vai tās daļu vai otrās grupas viena dzīvokļa dzīvojamo ēku vai tās daļu un palīgēka</a:t>
            </a:r>
            <a:r>
              <a:rPr lang="lv-LV" dirty="0"/>
              <a:t>s, kā arī lauku saimniecības nedzīvojamās ēkas, kas nav augstāks par diviem stāviem un kuru apbūves laukums nav lielāks par 400 m2 un būvtilpums – par 2000 m3;</a:t>
            </a:r>
          </a:p>
          <a:p>
            <a:pPr marL="0" indent="0">
              <a:buNone/>
            </a:pPr>
            <a:r>
              <a:rPr lang="lv-LV" dirty="0"/>
              <a:t>107.3. būvētājs </a:t>
            </a:r>
            <a:r>
              <a:rPr lang="lv-LV" b="1" dirty="0"/>
              <a:t>savai pirmās grupas ēkai vai tās daļai vai otrās grupas viena dzīvokļa dzīvojamai ēkai vai tās daļai un palīgēkām</a:t>
            </a:r>
            <a:r>
              <a:rPr lang="lv-LV" dirty="0"/>
              <a:t>, kā arī lauku saimniecības nedzīvojamai ēkai veic </a:t>
            </a:r>
            <a:r>
              <a:rPr lang="lv-LV" b="1" dirty="0"/>
              <a:t>vienkāršotu fasādes atjaunošanu</a:t>
            </a:r>
          </a:p>
          <a:p>
            <a:pPr marL="0" indent="0">
              <a:buNone/>
            </a:pPr>
            <a:r>
              <a:rPr lang="lv-LV" b="0" dirty="0"/>
              <a:t>2. Būvdarbu uzraudzību – būvuzraugs un autoruzraugs</a:t>
            </a:r>
          </a:p>
          <a:p>
            <a:pPr marL="0" indent="0">
              <a:buNone/>
            </a:pPr>
            <a:r>
              <a:rPr lang="lv-LV" b="0" dirty="0"/>
              <a:t>3. Institūcijas, kas veic kontroli – piemēram: BVKB un pašvaldības būvinspektori, PTAC, Valsts darba inspekcija</a:t>
            </a:r>
          </a:p>
        </p:txBody>
      </p:sp>
      <p:sp>
        <p:nvSpPr>
          <p:cNvPr id="4" name="Slide Number Placeholder 3"/>
          <p:cNvSpPr>
            <a:spLocks noGrp="1"/>
          </p:cNvSpPr>
          <p:nvPr>
            <p:ph type="sldNum" sz="quarter" idx="10"/>
          </p:nvPr>
        </p:nvSpPr>
        <p:spPr/>
        <p:txBody>
          <a:bodyPr/>
          <a:lstStyle/>
          <a:p>
            <a:fld id="{F8305B67-49ED-4793-B11E-BBC57A637FEB}" type="slidenum">
              <a:rPr lang="lv-LV" smtClean="0"/>
              <a:t>63</a:t>
            </a:fld>
            <a:endParaRPr lang="lv-LV"/>
          </a:p>
        </p:txBody>
      </p:sp>
    </p:spTree>
    <p:extLst>
      <p:ext uri="{BB962C8B-B14F-4D97-AF65-F5344CB8AC3E}">
        <p14:creationId xmlns:p14="http://schemas.microsoft.com/office/powerpoint/2010/main" val="184523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lv-LV" sz="1400" b="1" dirty="0"/>
              <a:t>Ēku būvniecības speciālajos būvnoteikumos noteiktās prasības</a:t>
            </a:r>
          </a:p>
          <a:p>
            <a:pPr marL="228600" indent="-228600">
              <a:buAutoNum type="arabicPeriod"/>
            </a:pPr>
            <a:r>
              <a:rPr lang="lv-LV" sz="1400" b="1" dirty="0"/>
              <a:t>Atbildīgie būvspeciālisti – būvuzraugs un autoruzraugs, kā arī darba aizsardzības speciālists</a:t>
            </a:r>
          </a:p>
        </p:txBody>
      </p:sp>
      <p:sp>
        <p:nvSpPr>
          <p:cNvPr id="4" name="Slide Number Placeholder 3"/>
          <p:cNvSpPr>
            <a:spLocks noGrp="1"/>
          </p:cNvSpPr>
          <p:nvPr>
            <p:ph type="sldNum" sz="quarter" idx="10"/>
          </p:nvPr>
        </p:nvSpPr>
        <p:spPr/>
        <p:txBody>
          <a:bodyPr/>
          <a:lstStyle/>
          <a:p>
            <a:fld id="{F8305B67-49ED-4793-B11E-BBC57A637FEB}" type="slidenum">
              <a:rPr lang="lv-LV" smtClean="0"/>
              <a:t>64</a:t>
            </a:fld>
            <a:endParaRPr lang="lv-LV"/>
          </a:p>
        </p:txBody>
      </p:sp>
    </p:spTree>
    <p:extLst>
      <p:ext uri="{BB962C8B-B14F-4D97-AF65-F5344CB8AC3E}">
        <p14:creationId xmlns:p14="http://schemas.microsoft.com/office/powerpoint/2010/main" val="2699725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sz="1400" b="1" dirty="0"/>
              <a:t>Kādi būvniecības dalībniekiem pienākumi saistībā ar būvdarbu žurnālu</a:t>
            </a:r>
          </a:p>
          <a:p>
            <a:pPr marL="0" indent="0">
              <a:buNone/>
            </a:pPr>
            <a:endParaRPr lang="lv-LV" sz="1400" b="1" dirty="0"/>
          </a:p>
          <a:p>
            <a:pPr marL="0" indent="0">
              <a:buNone/>
            </a:pPr>
            <a:r>
              <a:rPr lang="lv-LV" sz="1400" b="1" dirty="0"/>
              <a:t>VBN 6 prim punktā - Būvniecības ierosinātājs būvniecības informācijas sistēmā nodrošina būvprojekta vadītājam un atbildīgajam būvuzraugam, kā arī citām personām atbilstoši noslēgtajiem līgumiem piekļuves tiesības konkrētajai būvniecības lietai</a:t>
            </a:r>
          </a:p>
        </p:txBody>
      </p:sp>
      <p:sp>
        <p:nvSpPr>
          <p:cNvPr id="4" name="Slide Number Placeholder 3"/>
          <p:cNvSpPr>
            <a:spLocks noGrp="1"/>
          </p:cNvSpPr>
          <p:nvPr>
            <p:ph type="sldNum" sz="quarter" idx="10"/>
          </p:nvPr>
        </p:nvSpPr>
        <p:spPr/>
        <p:txBody>
          <a:bodyPr/>
          <a:lstStyle/>
          <a:p>
            <a:fld id="{F8305B67-49ED-4793-B11E-BBC57A637FEB}" type="slidenum">
              <a:rPr lang="lv-LV" smtClean="0"/>
              <a:t>65</a:t>
            </a:fld>
            <a:endParaRPr lang="lv-LV"/>
          </a:p>
        </p:txBody>
      </p:sp>
    </p:spTree>
    <p:extLst>
      <p:ext uri="{BB962C8B-B14F-4D97-AF65-F5344CB8AC3E}">
        <p14:creationId xmlns:p14="http://schemas.microsoft.com/office/powerpoint/2010/main" val="1512942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Būvniecības informācijas sisrtēmā BIS 2 pusē būvdarbu žurnālam ir 9 sadaļas</a:t>
            </a:r>
          </a:p>
        </p:txBody>
      </p:sp>
      <p:sp>
        <p:nvSpPr>
          <p:cNvPr id="4" name="Slide Number Placeholder 3"/>
          <p:cNvSpPr>
            <a:spLocks noGrp="1"/>
          </p:cNvSpPr>
          <p:nvPr>
            <p:ph type="sldNum" sz="quarter" idx="10"/>
          </p:nvPr>
        </p:nvSpPr>
        <p:spPr/>
        <p:txBody>
          <a:bodyPr/>
          <a:lstStyle/>
          <a:p>
            <a:fld id="{F8305B67-49ED-4793-B11E-BBC57A637FEB}" type="slidenum">
              <a:rPr lang="lv-LV" smtClean="0"/>
              <a:t>66</a:t>
            </a:fld>
            <a:endParaRPr lang="lv-LV"/>
          </a:p>
        </p:txBody>
      </p:sp>
    </p:spTree>
    <p:extLst>
      <p:ext uri="{BB962C8B-B14F-4D97-AF65-F5344CB8AC3E}">
        <p14:creationId xmlns:p14="http://schemas.microsoft.com/office/powerpoint/2010/main" val="948876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Ja ir veikti grozījumi līguma datos, tad nepieciešams aktualizēt informāciju, kā rī pievienot sadaļā «Datnes» apliecinošo dokumentu</a:t>
            </a:r>
          </a:p>
          <a:p>
            <a:pPr marL="0" indent="0">
              <a:buNone/>
            </a:pPr>
            <a:r>
              <a:rPr lang="lv-LV" sz="1200" b="0" i="0" kern="1200" dirty="0">
                <a:solidFill>
                  <a:schemeClr val="tx1"/>
                </a:solidFill>
                <a:effectLst/>
                <a:latin typeface="+mn-lt"/>
                <a:ea typeface="+mn-ea"/>
                <a:cs typeface="+mn-cs"/>
              </a:rPr>
              <a:t>Ministru kabineta 19.08.2014. noteikumi Nr.502 “Noteikumi par būvspeciālistu un būvdarbu veicēju civiltiesiskās atbildības obligāto apdrošināšanu” </a:t>
            </a:r>
          </a:p>
          <a:p>
            <a:pPr marL="0" indent="0">
              <a:buNone/>
            </a:pPr>
            <a:r>
              <a:rPr lang="lv-LV" sz="1200" b="0" i="0" kern="1200" dirty="0">
                <a:solidFill>
                  <a:schemeClr val="tx1"/>
                </a:solidFill>
                <a:effectLst/>
                <a:latin typeface="+mn-lt"/>
                <a:ea typeface="+mn-ea"/>
                <a:cs typeface="+mn-cs"/>
              </a:rPr>
              <a:t>5. Pirms būvdarbu uzsākšanas objektā būvspeciālistam, kas veiks atbildīgā būvdarbu vadītāja, atbildīgā būvuzrauga vai atbildīgā autoruzrauga pienākumus, vai būvkomersantam, kas nodarbina konkrēto būvspeciālistu, jānoslēdz būvspeciālista apdrošināšanas līgums. </a:t>
            </a:r>
            <a:r>
              <a:rPr lang="lv-LV" sz="1200" b="1" i="0" kern="1200" dirty="0">
                <a:solidFill>
                  <a:schemeClr val="tx1"/>
                </a:solidFill>
                <a:effectLst/>
                <a:latin typeface="+mn-lt"/>
                <a:ea typeface="+mn-ea"/>
                <a:cs typeface="+mn-cs"/>
              </a:rPr>
              <a:t>Minētais līgums jāuztur spēkā visu būvdarbu un garantijas laiku</a:t>
            </a:r>
            <a:r>
              <a:rPr lang="lv-LV" sz="1200" b="0" i="0" kern="1200" dirty="0">
                <a:solidFill>
                  <a:schemeClr val="tx1"/>
                </a:solidFill>
                <a:effectLst/>
                <a:latin typeface="+mn-lt"/>
                <a:ea typeface="+mn-ea"/>
                <a:cs typeface="+mn-cs"/>
              </a:rPr>
              <a:t>. Būvspeciālistam, kas veiks atbildīgā būvuzrauga pienākumus, būvspeciālista apdrošināšanas līgumu var slēgt darba devējs, kas nodarbina konkrēto būvspeciālistu.</a:t>
            </a:r>
          </a:p>
          <a:p>
            <a:pPr marL="0" indent="0">
              <a:buNone/>
            </a:pPr>
            <a:r>
              <a:rPr lang="lv-LV" sz="1200" b="0" i="0" kern="1200" dirty="0">
                <a:solidFill>
                  <a:schemeClr val="tx1"/>
                </a:solidFill>
                <a:effectLst/>
                <a:latin typeface="+mn-lt"/>
                <a:ea typeface="+mn-ea"/>
                <a:cs typeface="+mn-cs"/>
              </a:rPr>
              <a:t>22. Ja būvdarbu veikšanai nepieciešama būvatļauja vai ēkas vienkāršotās fasādes atjaunošanas apliecinājuma karte, būvdarbu veicējs nedrīkst veikt būvdarbus bez tā civiltiesiskās atbildības apdrošināšanas. Būvdarbu veicējs civiltiesiskās atbildības obligātās apdrošināšanas līgumu (turpmāk – būvdarbu veicēja apdrošināšanas līgums) slēdz uz atzīmes izdarīšanas brīdi par būvdarbu uzsākšanas nosacījumu izpildi vai pirms ēkas vienkāršotās fasādes atjaunošanas apliecinājuma kartes iesniegšanas būvvaldē būvdarbu uzsākšanai.</a:t>
            </a:r>
          </a:p>
          <a:p>
            <a:pPr marL="0" indent="0">
              <a:buNone/>
            </a:pPr>
            <a:r>
              <a:rPr lang="lv-LV" sz="1200" b="0" i="0" kern="1200" dirty="0">
                <a:solidFill>
                  <a:schemeClr val="tx1"/>
                </a:solidFill>
                <a:effectLst/>
                <a:latin typeface="+mn-lt"/>
                <a:ea typeface="+mn-ea"/>
                <a:cs typeface="+mn-cs"/>
              </a:rPr>
              <a:t>45. Būvdarbu veicējs pēc būvinspektora pieprasījuma nekavējoties uzrāda apdrošināšanas polisi vai apdrošinātāja izsniegto apdrošināšanas polises kopiju, kā arī izziņu, ja apdrošināšanas līgums noslēgts uz gadu.</a:t>
            </a:r>
          </a:p>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67</a:t>
            </a:fld>
            <a:endParaRPr lang="lv-LV"/>
          </a:p>
        </p:txBody>
      </p:sp>
    </p:spTree>
    <p:extLst>
      <p:ext uri="{BB962C8B-B14F-4D97-AF65-F5344CB8AC3E}">
        <p14:creationId xmlns:p14="http://schemas.microsoft.com/office/powerpoint/2010/main" val="2694668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Ailā «Sertifikāta numurs» norādot būvspeciālistam sertifikāta numuru, sistēma sniedz datus no Būvspeciālistu reģistra (kādās jomās sertifikāts, sertifikāta statuss, būvspeciālista kontaktus) un Būvkomersanta reģistra  (informāciju par visiem būvkomersantiem, ar kuriem uz darba līguma pamata nodarbināts)</a:t>
            </a:r>
          </a:p>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68</a:t>
            </a:fld>
            <a:endParaRPr lang="lv-LV"/>
          </a:p>
        </p:txBody>
      </p:sp>
    </p:spTree>
    <p:extLst>
      <p:ext uri="{BB962C8B-B14F-4D97-AF65-F5344CB8AC3E}">
        <p14:creationId xmlns:p14="http://schemas.microsoft.com/office/powerpoint/2010/main" val="315931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3</a:t>
            </a:fld>
            <a:endParaRPr lang="lv-LV"/>
          </a:p>
        </p:txBody>
      </p:sp>
    </p:spTree>
    <p:extLst>
      <p:ext uri="{BB962C8B-B14F-4D97-AF65-F5344CB8AC3E}">
        <p14:creationId xmlns:p14="http://schemas.microsoft.com/office/powerpoint/2010/main" val="997969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69</a:t>
            </a:fld>
            <a:endParaRPr lang="lv-LV"/>
          </a:p>
        </p:txBody>
      </p:sp>
    </p:spTree>
    <p:extLst>
      <p:ext uri="{BB962C8B-B14F-4D97-AF65-F5344CB8AC3E}">
        <p14:creationId xmlns:p14="http://schemas.microsoft.com/office/powerpoint/2010/main" val="252793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Norāda Regulas (ES) Nr. 305/2011 6.panta 2.punkta a) apakšpunktā minēto izstrādājumu tipa unikālo identifikācijas kodu. Regulas (ES) Nr. 305/2011 9. panta 2. punktā paredzēts, ka </a:t>
            </a:r>
            <a:r>
              <a:rPr lang="lv-LV" sz="1200" b="1" kern="1200" dirty="0">
                <a:solidFill>
                  <a:schemeClr val="tx1"/>
                </a:solidFill>
                <a:effectLst/>
                <a:latin typeface="+mn-lt"/>
                <a:ea typeface="+mn-ea"/>
                <a:cs typeface="+mn-cs"/>
              </a:rPr>
              <a:t>ražotāja noteiktais unikālais identifikācijas kods, kuru norāda aiz CE zīmes, ir saistīts ar izstrādājuma tipu un līdz ar to ar būvizstrādājuma ekspluatācijas īpašību līmeņiem vai klasēm, kas noteikti šim izstrādājumu tipam izstrādātajā ekspluatācijas īpašību deklarācijā. Turklāt būvizstrādājumu saņēmējiem, jo īpaši galalietotājiem, ir jābūt iespējai nepārprotami identificēt jebkura izstrādājuma ekspluatācijas īpašību līmeņu vai klašu kopumu. Tāpēc ražotājiem būtu jānodrošina, ka katrs būvizstrādājums, kuram izstrādāta ekspluatācijas īpašību deklarācija, ir sasaistīts ar tā attiecīgo izstrādājumu tipu un attiecīgo ekspluatācijas īpašību līmeņu vai klašu kopumu, izmantojot unikālo identifikācijas kodu</a:t>
            </a:r>
            <a:r>
              <a:rPr lang="lv-LV" sz="1200" kern="1200" dirty="0">
                <a:solidFill>
                  <a:schemeClr val="tx1"/>
                </a:solidFill>
                <a:effectLst/>
                <a:latin typeface="+mn-lt"/>
                <a:ea typeface="+mn-ea"/>
                <a:cs typeface="+mn-cs"/>
              </a:rPr>
              <a:t>, kas ir arī Regulas (ES) Nr. 305/2011 6. panta 2. punkta a) apakšpunktā minētā atsauce</a:t>
            </a:r>
          </a:p>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70</a:t>
            </a:fld>
            <a:endParaRPr lang="lv-LV"/>
          </a:p>
        </p:txBody>
      </p:sp>
    </p:spTree>
    <p:extLst>
      <p:ext uri="{BB962C8B-B14F-4D97-AF65-F5344CB8AC3E}">
        <p14:creationId xmlns:p14="http://schemas.microsoft.com/office/powerpoint/2010/main" val="3353951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71</a:t>
            </a:fld>
            <a:endParaRPr lang="lv-LV"/>
          </a:p>
        </p:txBody>
      </p:sp>
    </p:spTree>
    <p:extLst>
      <p:ext uri="{BB962C8B-B14F-4D97-AF65-F5344CB8AC3E}">
        <p14:creationId xmlns:p14="http://schemas.microsoft.com/office/powerpoint/2010/main" val="39263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VBN 125. Būvdarbu kvalitātes kontroles sistēmu katrs uzņēmums izstrādā atbilstoši savam profilam, veicamo darbu veidam un apjomam. Būvdarbu kvalitātes kontrole ietver:</a:t>
            </a:r>
          </a:p>
          <a:p>
            <a:pPr marL="0" indent="0">
              <a:buNone/>
            </a:pPr>
            <a:r>
              <a:rPr lang="lv-LV" b="1" dirty="0"/>
              <a:t>125.1. būvdarbu veikšanas dokumentācijas, piegādāto būvizstrādājumu un konstrukciju, ierīču, mehānismu un līdzīgu iekārtu sākotnējo kontroli;</a:t>
            </a:r>
          </a:p>
          <a:p>
            <a:pPr marL="0" indent="0">
              <a:buNone/>
            </a:pPr>
            <a:r>
              <a:rPr lang="lv-LV" b="1" dirty="0"/>
              <a:t>125.2. atsevišķu darba operāciju vai darba procesu tehnoloģisko kontroli;</a:t>
            </a:r>
          </a:p>
          <a:p>
            <a:pPr marL="0" indent="0">
              <a:buNone/>
            </a:pPr>
            <a:r>
              <a:rPr lang="lv-LV" b="1" dirty="0"/>
              <a:t>125.3. pabeigtā (nododamā) darba veida vai būvdarbu cikla (konstrukciju elementa) noslēguma kontroli.</a:t>
            </a:r>
          </a:p>
        </p:txBody>
      </p:sp>
      <p:sp>
        <p:nvSpPr>
          <p:cNvPr id="4" name="Slide Number Placeholder 3"/>
          <p:cNvSpPr>
            <a:spLocks noGrp="1"/>
          </p:cNvSpPr>
          <p:nvPr>
            <p:ph type="sldNum" sz="quarter" idx="10"/>
          </p:nvPr>
        </p:nvSpPr>
        <p:spPr/>
        <p:txBody>
          <a:bodyPr/>
          <a:lstStyle/>
          <a:p>
            <a:fld id="{F8305B67-49ED-4793-B11E-BBC57A637FEB}" type="slidenum">
              <a:rPr lang="lv-LV" smtClean="0"/>
              <a:t>72</a:t>
            </a:fld>
            <a:endParaRPr lang="lv-LV"/>
          </a:p>
        </p:txBody>
      </p:sp>
    </p:spTree>
    <p:extLst>
      <p:ext uri="{BB962C8B-B14F-4D97-AF65-F5344CB8AC3E}">
        <p14:creationId xmlns:p14="http://schemas.microsoft.com/office/powerpoint/2010/main" val="2396152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VBN 5.pielikuma 9. Speciālie darbi: </a:t>
            </a:r>
          </a:p>
          <a:p>
            <a:pPr marL="0" indent="0">
              <a:buNone/>
            </a:pPr>
            <a:r>
              <a:rPr lang="lv-LV" b="1" dirty="0"/>
              <a:t>9.1. betonēšana, betona kvalitātes un temperatūras kontrole betona cietēšanas procesā īpašos apstākļos saskaņā ar tehnoloģisko shēmu;</a:t>
            </a:r>
          </a:p>
          <a:p>
            <a:pPr marL="0" indent="0">
              <a:buNone/>
            </a:pPr>
            <a:r>
              <a:rPr lang="lv-LV" b="1" dirty="0"/>
              <a:t>9.2. sadurvietu betonēšana;</a:t>
            </a:r>
          </a:p>
          <a:p>
            <a:pPr marL="0" indent="0">
              <a:buNone/>
            </a:pPr>
            <a:r>
              <a:rPr lang="lv-LV" b="1" dirty="0"/>
              <a:t>9.3. sadurvietu un šuvju hermetizācija;</a:t>
            </a:r>
          </a:p>
          <a:p>
            <a:pPr marL="0" indent="0">
              <a:buNone/>
            </a:pPr>
            <a:r>
              <a:rPr lang="lv-LV" b="1" dirty="0"/>
              <a:t>9.4. metināšana;</a:t>
            </a:r>
          </a:p>
          <a:p>
            <a:pPr marL="0" indent="0">
              <a:buNone/>
            </a:pPr>
            <a:r>
              <a:rPr lang="lv-LV" b="1" dirty="0"/>
              <a:t>9.5. metāla konstrukciju, elementu un metināmo šuvju pretkorozijas apstrāde;</a:t>
            </a:r>
          </a:p>
          <a:p>
            <a:pPr marL="0" indent="0">
              <a:buNone/>
            </a:pPr>
            <a:r>
              <a:rPr lang="lv-LV" b="1" dirty="0"/>
              <a:t>9.6. būvkonstrukciju montāža;</a:t>
            </a:r>
          </a:p>
          <a:p>
            <a:pPr marL="0" indent="0">
              <a:buNone/>
            </a:pPr>
            <a:r>
              <a:rPr lang="lv-LV" b="1" dirty="0"/>
              <a:t>9.7. bultskrūvju montāžas savienojumi ar kontrolējamu bultskrūvju spriegošanu (savilkšanu) un uzstādīto bultskrūvju sprieguma kontrole;</a:t>
            </a:r>
          </a:p>
          <a:p>
            <a:pPr marL="0" indent="0">
              <a:buNone/>
            </a:pPr>
            <a:r>
              <a:rPr lang="lv-LV" b="1" dirty="0"/>
              <a:t>9.8. pāļu dzīšana, iedzīto pāļu kopējais saraksts.</a:t>
            </a:r>
          </a:p>
        </p:txBody>
      </p:sp>
      <p:sp>
        <p:nvSpPr>
          <p:cNvPr id="4" name="Slide Number Placeholder 3"/>
          <p:cNvSpPr>
            <a:spLocks noGrp="1"/>
          </p:cNvSpPr>
          <p:nvPr>
            <p:ph type="sldNum" sz="quarter" idx="10"/>
          </p:nvPr>
        </p:nvSpPr>
        <p:spPr/>
        <p:txBody>
          <a:bodyPr/>
          <a:lstStyle/>
          <a:p>
            <a:fld id="{F8305B67-49ED-4793-B11E-BBC57A637FEB}" type="slidenum">
              <a:rPr lang="lv-LV" smtClean="0"/>
              <a:t>73</a:t>
            </a:fld>
            <a:endParaRPr lang="lv-LV"/>
          </a:p>
        </p:txBody>
      </p:sp>
    </p:spTree>
    <p:extLst>
      <p:ext uri="{BB962C8B-B14F-4D97-AF65-F5344CB8AC3E}">
        <p14:creationId xmlns:p14="http://schemas.microsoft.com/office/powerpoint/2010/main" val="3505854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BIS P pusē ir jābūt VBN 5 prim pielikuma 6.punkts un 7.punkts</a:t>
            </a:r>
          </a:p>
          <a:p>
            <a:r>
              <a:rPr lang="lv-LV" sz="1200" b="1" i="0" kern="1200" dirty="0">
                <a:solidFill>
                  <a:schemeClr val="tx1"/>
                </a:solidFill>
                <a:effectLst/>
                <a:latin typeface="+mn-lt"/>
                <a:ea typeface="+mn-ea"/>
                <a:cs typeface="+mn-cs"/>
              </a:rPr>
              <a:t>6. Saņemto materiālu un būvizstrādājumu testēšanas dati:</a:t>
            </a:r>
          </a:p>
          <a:p>
            <a:r>
              <a:rPr lang="lv-LV" sz="1200" b="1" i="0" kern="1200" dirty="0">
                <a:solidFill>
                  <a:schemeClr val="tx1"/>
                </a:solidFill>
                <a:effectLst/>
                <a:latin typeface="+mn-lt"/>
                <a:ea typeface="+mn-ea"/>
                <a:cs typeface="+mn-cs"/>
              </a:rPr>
              <a:t>6.1. materiāls;</a:t>
            </a:r>
          </a:p>
          <a:p>
            <a:r>
              <a:rPr lang="lv-LV" sz="1200" b="1" i="0" kern="1200" dirty="0">
                <a:solidFill>
                  <a:schemeClr val="tx1"/>
                </a:solidFill>
                <a:effectLst/>
                <a:latin typeface="+mn-lt"/>
                <a:ea typeface="+mn-ea"/>
                <a:cs typeface="+mn-cs"/>
              </a:rPr>
              <a:t>6.2. materiāla ņemšanas datums;</a:t>
            </a:r>
          </a:p>
          <a:p>
            <a:r>
              <a:rPr lang="lv-LV" sz="1200" b="1" i="0" kern="1200" dirty="0">
                <a:solidFill>
                  <a:schemeClr val="tx1"/>
                </a:solidFill>
                <a:effectLst/>
                <a:latin typeface="+mn-lt"/>
                <a:ea typeface="+mn-ea"/>
                <a:cs typeface="+mn-cs"/>
              </a:rPr>
              <a:t>6.3. pārbaudes nosaukums, apraksts;</a:t>
            </a:r>
          </a:p>
          <a:p>
            <a:r>
              <a:rPr lang="lv-LV" sz="1200" b="1" i="0" kern="1200" dirty="0">
                <a:solidFill>
                  <a:schemeClr val="tx1"/>
                </a:solidFill>
                <a:effectLst/>
                <a:latin typeface="+mn-lt"/>
                <a:ea typeface="+mn-ea"/>
                <a:cs typeface="+mn-cs"/>
              </a:rPr>
              <a:t>6.4. laboratorija;</a:t>
            </a:r>
          </a:p>
          <a:p>
            <a:r>
              <a:rPr lang="lv-LV" sz="1200" b="1" i="0" kern="1200" dirty="0">
                <a:solidFill>
                  <a:schemeClr val="tx1"/>
                </a:solidFill>
                <a:effectLst/>
                <a:latin typeface="+mn-lt"/>
                <a:ea typeface="+mn-ea"/>
                <a:cs typeface="+mn-cs"/>
              </a:rPr>
              <a:t>6.5. materiāla testēšanas pārskats:</a:t>
            </a:r>
          </a:p>
          <a:p>
            <a:r>
              <a:rPr lang="lv-LV" sz="1200" b="1" i="0" kern="1200" dirty="0">
                <a:solidFill>
                  <a:schemeClr val="tx1"/>
                </a:solidFill>
                <a:effectLst/>
                <a:latin typeface="+mn-lt"/>
                <a:ea typeface="+mn-ea"/>
                <a:cs typeface="+mn-cs"/>
              </a:rPr>
              <a:t>6.5.1. saistītais materiāla ņemšanas ieraksts;</a:t>
            </a:r>
          </a:p>
          <a:p>
            <a:r>
              <a:rPr lang="lv-LV" sz="1200" b="1" i="0" kern="1200" dirty="0">
                <a:solidFill>
                  <a:schemeClr val="tx1"/>
                </a:solidFill>
                <a:effectLst/>
                <a:latin typeface="+mn-lt"/>
                <a:ea typeface="+mn-ea"/>
                <a:cs typeface="+mn-cs"/>
              </a:rPr>
              <a:t>6.5.2. pārskata datums;</a:t>
            </a:r>
          </a:p>
          <a:p>
            <a:r>
              <a:rPr lang="lv-LV" sz="1200" b="1" i="0" kern="1200" dirty="0">
                <a:solidFill>
                  <a:schemeClr val="tx1"/>
                </a:solidFill>
                <a:effectLst/>
                <a:latin typeface="+mn-lt"/>
                <a:ea typeface="+mn-ea"/>
                <a:cs typeface="+mn-cs"/>
              </a:rPr>
              <a:t>6.5.3. pārskata numurs;</a:t>
            </a:r>
          </a:p>
          <a:p>
            <a:r>
              <a:rPr lang="lv-LV" sz="1200" b="1" i="0" kern="1200" dirty="0">
                <a:solidFill>
                  <a:schemeClr val="tx1"/>
                </a:solidFill>
                <a:effectLst/>
                <a:latin typeface="+mn-lt"/>
                <a:ea typeface="+mn-ea"/>
                <a:cs typeface="+mn-cs"/>
              </a:rPr>
              <a:t>6.5.4. pielikumi (pamatojuma dokumenti).</a:t>
            </a:r>
          </a:p>
          <a:p>
            <a:pPr marL="0" indent="0">
              <a:buNone/>
            </a:pPr>
            <a:endParaRPr lang="lv-LV" b="1" dirty="0"/>
          </a:p>
          <a:p>
            <a:r>
              <a:rPr lang="lv-LV" sz="1200" b="1" i="0" kern="1200" dirty="0">
                <a:solidFill>
                  <a:schemeClr val="tx1"/>
                </a:solidFill>
                <a:effectLst/>
                <a:latin typeface="+mn-lt"/>
                <a:ea typeface="+mn-ea"/>
                <a:cs typeface="+mn-cs"/>
              </a:rPr>
              <a:t>7. Būvdarbu kvalitātes pārbaudes dati:</a:t>
            </a:r>
          </a:p>
          <a:p>
            <a:r>
              <a:rPr lang="lv-LV" sz="1200" b="1" i="0" kern="1200" dirty="0">
                <a:solidFill>
                  <a:schemeClr val="tx1"/>
                </a:solidFill>
                <a:effectLst/>
                <a:latin typeface="+mn-lt"/>
                <a:ea typeface="+mn-ea"/>
                <a:cs typeface="+mn-cs"/>
              </a:rPr>
              <a:t>7.1. ikdienas vai speciālais būvdarbs;</a:t>
            </a:r>
          </a:p>
          <a:p>
            <a:r>
              <a:rPr lang="lv-LV" sz="1200" b="1" i="0" kern="1200" dirty="0">
                <a:solidFill>
                  <a:schemeClr val="tx1"/>
                </a:solidFill>
                <a:effectLst/>
                <a:latin typeface="+mn-lt"/>
                <a:ea typeface="+mn-ea"/>
                <a:cs typeface="+mn-cs"/>
              </a:rPr>
              <a:t>7.2. parauga ņemšanas datums;</a:t>
            </a:r>
          </a:p>
          <a:p>
            <a:r>
              <a:rPr lang="lv-LV" sz="1200" b="1" i="0" kern="1200" dirty="0">
                <a:solidFill>
                  <a:schemeClr val="tx1"/>
                </a:solidFill>
                <a:effectLst/>
                <a:latin typeface="+mn-lt"/>
                <a:ea typeface="+mn-ea"/>
                <a:cs typeface="+mn-cs"/>
              </a:rPr>
              <a:t>7.3. pārbaudes nosaukums un apraksts;</a:t>
            </a:r>
          </a:p>
          <a:p>
            <a:r>
              <a:rPr lang="lv-LV" sz="1200" b="1" i="0" kern="1200" dirty="0">
                <a:solidFill>
                  <a:schemeClr val="tx1"/>
                </a:solidFill>
                <a:effectLst/>
                <a:latin typeface="+mn-lt"/>
                <a:ea typeface="+mn-ea"/>
                <a:cs typeface="+mn-cs"/>
              </a:rPr>
              <a:t>7.4. laboratorija;</a:t>
            </a:r>
          </a:p>
          <a:p>
            <a:r>
              <a:rPr lang="lv-LV" sz="1200" b="1" i="0" kern="1200" dirty="0">
                <a:solidFill>
                  <a:schemeClr val="tx1"/>
                </a:solidFill>
                <a:effectLst/>
                <a:latin typeface="+mn-lt"/>
                <a:ea typeface="+mn-ea"/>
                <a:cs typeface="+mn-cs"/>
              </a:rPr>
              <a:t>7.5. kvalitātes pārskats:</a:t>
            </a:r>
          </a:p>
          <a:p>
            <a:r>
              <a:rPr lang="lv-LV" sz="1200" b="1" i="0" kern="1200" dirty="0">
                <a:solidFill>
                  <a:schemeClr val="tx1"/>
                </a:solidFill>
                <a:effectLst/>
                <a:latin typeface="+mn-lt"/>
                <a:ea typeface="+mn-ea"/>
                <a:cs typeface="+mn-cs"/>
              </a:rPr>
              <a:t>7.5.1. ikdienas vai speciālais būvdarbs;</a:t>
            </a:r>
          </a:p>
          <a:p>
            <a:r>
              <a:rPr lang="lv-LV" sz="1200" b="1" i="0" kern="1200" dirty="0">
                <a:solidFill>
                  <a:schemeClr val="tx1"/>
                </a:solidFill>
                <a:effectLst/>
                <a:latin typeface="+mn-lt"/>
                <a:ea typeface="+mn-ea"/>
                <a:cs typeface="+mn-cs"/>
              </a:rPr>
              <a:t>7.5.2. saistītais parauga ņemšanas ieraksts;</a:t>
            </a:r>
          </a:p>
          <a:p>
            <a:r>
              <a:rPr lang="lv-LV" sz="1200" b="1" i="0" kern="1200" dirty="0">
                <a:solidFill>
                  <a:schemeClr val="tx1"/>
                </a:solidFill>
                <a:effectLst/>
                <a:latin typeface="+mn-lt"/>
                <a:ea typeface="+mn-ea"/>
                <a:cs typeface="+mn-cs"/>
              </a:rPr>
              <a:t>7.5.3. pārskata datums;</a:t>
            </a:r>
          </a:p>
          <a:p>
            <a:r>
              <a:rPr lang="lv-LV" sz="1200" b="1" i="0" kern="1200" dirty="0">
                <a:solidFill>
                  <a:schemeClr val="tx1"/>
                </a:solidFill>
                <a:effectLst/>
                <a:latin typeface="+mn-lt"/>
                <a:ea typeface="+mn-ea"/>
                <a:cs typeface="+mn-cs"/>
              </a:rPr>
              <a:t>7.5.4. pārskata numurs;</a:t>
            </a:r>
          </a:p>
          <a:p>
            <a:r>
              <a:rPr lang="lv-LV" sz="1200" b="1" i="0" kern="1200" dirty="0">
                <a:solidFill>
                  <a:schemeClr val="tx1"/>
                </a:solidFill>
                <a:effectLst/>
                <a:latin typeface="+mn-lt"/>
                <a:ea typeface="+mn-ea"/>
                <a:cs typeface="+mn-cs"/>
              </a:rPr>
              <a:t>7.5.5. pielikumi (pamatojuma dokumenti).</a:t>
            </a:r>
          </a:p>
          <a:p>
            <a:br>
              <a:rPr lang="lv-LV" dirty="0"/>
            </a:b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74</a:t>
            </a:fld>
            <a:endParaRPr lang="lv-LV"/>
          </a:p>
        </p:txBody>
      </p:sp>
    </p:spTree>
    <p:extLst>
      <p:ext uri="{BB962C8B-B14F-4D97-AF65-F5344CB8AC3E}">
        <p14:creationId xmlns:p14="http://schemas.microsoft.com/office/powerpoint/2010/main" val="2330889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75</a:t>
            </a:fld>
            <a:endParaRPr lang="lv-LV"/>
          </a:p>
        </p:txBody>
      </p:sp>
    </p:spTree>
    <p:extLst>
      <p:ext uri="{BB962C8B-B14F-4D97-AF65-F5344CB8AC3E}">
        <p14:creationId xmlns:p14="http://schemas.microsoft.com/office/powerpoint/2010/main" val="279737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76</a:t>
            </a:fld>
            <a:endParaRPr lang="lv-LV"/>
          </a:p>
        </p:txBody>
      </p:sp>
    </p:spTree>
    <p:extLst>
      <p:ext uri="{BB962C8B-B14F-4D97-AF65-F5344CB8AC3E}">
        <p14:creationId xmlns:p14="http://schemas.microsoft.com/office/powerpoint/2010/main" val="2801895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77</a:t>
            </a:fld>
            <a:endParaRPr lang="lv-LV"/>
          </a:p>
        </p:txBody>
      </p:sp>
    </p:spTree>
    <p:extLst>
      <p:ext uri="{BB962C8B-B14F-4D97-AF65-F5344CB8AC3E}">
        <p14:creationId xmlns:p14="http://schemas.microsoft.com/office/powerpoint/2010/main" val="4188841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sz="1200" b="1" i="0" kern="1200" dirty="0">
                <a:solidFill>
                  <a:schemeClr val="tx1"/>
                </a:solidFill>
                <a:effectLst/>
                <a:latin typeface="+mn-lt"/>
                <a:ea typeface="+mn-ea"/>
                <a:cs typeface="+mn-cs"/>
              </a:rPr>
              <a:t>ĒBN 126. Darbus, kuru pārbaude pēc pilnīgas būvdarbu pabeigšanas nav iespējama, pieņem uzreiz pēc to izpildes, sastādot segto darbu pieņemšanas aktu.</a:t>
            </a:r>
          </a:p>
          <a:p>
            <a:r>
              <a:rPr lang="lv-LV" sz="1200" b="1" i="0" kern="1200" dirty="0">
                <a:solidFill>
                  <a:schemeClr val="tx1"/>
                </a:solidFill>
                <a:effectLst/>
                <a:latin typeface="+mn-lt"/>
                <a:ea typeface="+mn-ea"/>
                <a:cs typeface="+mn-cs"/>
              </a:rPr>
              <a:t>127.</a:t>
            </a:r>
            <a:r>
              <a:rPr lang="lv-LV" sz="1200" b="1" i="0" kern="1200" baseline="30000" dirty="0">
                <a:solidFill>
                  <a:schemeClr val="tx1"/>
                </a:solidFill>
                <a:effectLst/>
                <a:latin typeface="+mn-lt"/>
                <a:ea typeface="+mn-ea"/>
                <a:cs typeface="+mn-cs"/>
              </a:rPr>
              <a:t>2</a:t>
            </a:r>
            <a:r>
              <a:rPr lang="lv-LV" sz="1200" b="1" i="0" kern="1200" dirty="0">
                <a:solidFill>
                  <a:schemeClr val="tx1"/>
                </a:solidFill>
                <a:effectLst/>
                <a:latin typeface="+mn-lt"/>
                <a:ea typeface="+mn-ea"/>
                <a:cs typeface="+mn-cs"/>
              </a:rPr>
              <a:t> Atbilstoši veiktajiem būvdarbiem nozīmīgo konstrukciju, segto darbu un ugunsdrošībai nozīmīgas inženiertehniskās sistēmas pieņemšanas aktam būvniecības informācijas sistēmā pievieno šādus dokumentus (ja tie nav pievienoti būvdarbu žurnālam):</a:t>
            </a:r>
          </a:p>
          <a:p>
            <a:r>
              <a:rPr lang="lv-LV" sz="1200" b="1" i="0" kern="1200" dirty="0">
                <a:solidFill>
                  <a:schemeClr val="tx1"/>
                </a:solidFill>
                <a:effectLst/>
                <a:latin typeface="+mn-lt"/>
                <a:ea typeface="+mn-ea"/>
                <a:cs typeface="+mn-cs"/>
              </a:rPr>
              <a:t>127.</a:t>
            </a:r>
            <a:r>
              <a:rPr lang="lv-LV" sz="1200" b="1" i="0" kern="1200" baseline="30000" dirty="0">
                <a:solidFill>
                  <a:schemeClr val="tx1"/>
                </a:solidFill>
                <a:effectLst/>
                <a:latin typeface="+mn-lt"/>
                <a:ea typeface="+mn-ea"/>
                <a:cs typeface="+mn-cs"/>
              </a:rPr>
              <a:t>2</a:t>
            </a:r>
            <a:r>
              <a:rPr lang="lv-LV" sz="1200" b="1" i="0" kern="1200" dirty="0">
                <a:solidFill>
                  <a:schemeClr val="tx1"/>
                </a:solidFill>
                <a:effectLst/>
                <a:latin typeface="+mn-lt"/>
                <a:ea typeface="+mn-ea"/>
                <a:cs typeface="+mn-cs"/>
              </a:rPr>
              <a:t> 1. segto darbu un nozīmīgo konstrukciju pieņemšanas aktam –būvizstrādājumu atbilstību apliecinošu dokumentāciju, tehnisko pasi, instrukciju vai cita veida kvalitāti apliecinošus dokumentus;</a:t>
            </a:r>
          </a:p>
          <a:p>
            <a:r>
              <a:rPr lang="lv-LV" sz="1200" b="1" i="0" kern="1200" dirty="0">
                <a:solidFill>
                  <a:schemeClr val="tx1"/>
                </a:solidFill>
                <a:effectLst/>
                <a:latin typeface="+mn-lt"/>
                <a:ea typeface="+mn-ea"/>
                <a:cs typeface="+mn-cs"/>
              </a:rPr>
              <a:t>127.</a:t>
            </a:r>
            <a:r>
              <a:rPr lang="lv-LV" sz="1200" b="1" i="0" kern="1200" baseline="30000" dirty="0">
                <a:solidFill>
                  <a:schemeClr val="tx1"/>
                </a:solidFill>
                <a:effectLst/>
                <a:latin typeface="+mn-lt"/>
                <a:ea typeface="+mn-ea"/>
                <a:cs typeface="+mn-cs"/>
              </a:rPr>
              <a:t>2</a:t>
            </a:r>
            <a:r>
              <a:rPr lang="lv-LV" sz="1200" b="1" i="0" kern="1200" dirty="0">
                <a:solidFill>
                  <a:schemeClr val="tx1"/>
                </a:solidFill>
                <a:effectLst/>
                <a:latin typeface="+mn-lt"/>
                <a:ea typeface="+mn-ea"/>
                <a:cs typeface="+mn-cs"/>
              </a:rPr>
              <a:t> 2. ugunsdrošībai nozīmīgas inženiertehniskās sistēmas pieņemšanas aktam – sistēmas iekārtu, ierīču tehniskās pases vai būvizstrādājumu atbilstību apliecinošu dokumentāciju, sistēmas ekspluatācijas dokumentāciju (instrukciju) vai citu tehnisko dokumentāciju, kas raksturo sistēmu un tās darbības parametrus.</a:t>
            </a:r>
          </a:p>
          <a:p>
            <a:pPr marL="0" indent="0">
              <a:buNone/>
            </a:pPr>
            <a:r>
              <a:rPr lang="lv-LV" sz="1200" b="1" i="0" kern="1200" dirty="0">
                <a:solidFill>
                  <a:schemeClr val="tx1"/>
                </a:solidFill>
                <a:effectLst/>
                <a:latin typeface="+mn-lt"/>
                <a:ea typeface="+mn-ea"/>
                <a:cs typeface="+mn-cs"/>
              </a:rPr>
              <a:t>127.</a:t>
            </a:r>
            <a:r>
              <a:rPr lang="lv-LV" sz="1200" b="1" i="0" kern="1200" baseline="30000" dirty="0">
                <a:solidFill>
                  <a:schemeClr val="tx1"/>
                </a:solidFill>
                <a:effectLst/>
                <a:latin typeface="+mn-lt"/>
                <a:ea typeface="+mn-ea"/>
                <a:cs typeface="+mn-cs"/>
              </a:rPr>
              <a:t>1</a:t>
            </a:r>
            <a:r>
              <a:rPr lang="lv-LV" sz="1200" b="1" i="0" kern="1200" dirty="0">
                <a:solidFill>
                  <a:schemeClr val="tx1"/>
                </a:solidFill>
                <a:effectLst/>
                <a:latin typeface="+mn-lt"/>
                <a:ea typeface="+mn-ea"/>
                <a:cs typeface="+mn-cs"/>
              </a:rPr>
              <a:t> Nozīmīgo konstrukciju, segto darbu un ugunsdrošībai nozīmīgas inženiertehniskās sistēmas pieņemšanas aktu veido būvniecības informācijas sistēmā no būvdarbu žurnālā veiktajiem ierakstiem par izpildītajiem speciālajiem un ikdienas būvdarbiem un to apstiprina atbildīgais būvdarbu vadītājs, būvuzraugs (ja veikta būvuzraudzība) un autoruzraugs (ja to paredz autoruzraudzības līgums).</a:t>
            </a:r>
          </a:p>
          <a:p>
            <a:pPr marL="0" indent="0">
              <a:buNone/>
            </a:pPr>
            <a:r>
              <a:rPr lang="lv-LV" b="1" dirty="0"/>
              <a:t>128. Nav pieļaujama būvdarbu turpināšana, ja būvdarbu veicēja pārstāvji un būvuzraugs (ja būvniecībai tiek veikta būvuzraudzība) nav būvniecības informācijas sistēmā izveidojuši un apstiprinājuši vai parakstījuši iepriekšējo segto darbu pieņemšanas aktu.</a:t>
            </a:r>
          </a:p>
        </p:txBody>
      </p:sp>
      <p:sp>
        <p:nvSpPr>
          <p:cNvPr id="4" name="Slide Number Placeholder 3"/>
          <p:cNvSpPr>
            <a:spLocks noGrp="1"/>
          </p:cNvSpPr>
          <p:nvPr>
            <p:ph type="sldNum" sz="quarter" idx="10"/>
          </p:nvPr>
        </p:nvSpPr>
        <p:spPr/>
        <p:txBody>
          <a:bodyPr/>
          <a:lstStyle/>
          <a:p>
            <a:fld id="{F8305B67-49ED-4793-B11E-BBC57A637FEB}" type="slidenum">
              <a:rPr lang="lv-LV" smtClean="0"/>
              <a:t>78</a:t>
            </a:fld>
            <a:endParaRPr lang="lv-LV"/>
          </a:p>
        </p:txBody>
      </p:sp>
    </p:spTree>
    <p:extLst>
      <p:ext uri="{BB962C8B-B14F-4D97-AF65-F5344CB8AC3E}">
        <p14:creationId xmlns:p14="http://schemas.microsoft.com/office/powerpoint/2010/main" val="8860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4</a:t>
            </a:fld>
            <a:endParaRPr lang="lv-LV"/>
          </a:p>
        </p:txBody>
      </p:sp>
    </p:spTree>
    <p:extLst>
      <p:ext uri="{BB962C8B-B14F-4D97-AF65-F5344CB8AC3E}">
        <p14:creationId xmlns:p14="http://schemas.microsoft.com/office/powerpoint/2010/main" val="17941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t>VBN 134.punktam, par katru pārbaudi būvinspektors sagatavo atzinumu, kurā norāda būves pārbaudes pamatojumu un konstatētos pārkāpumus, dod norādījumus pārkāpumu novēršanai un norāda to izpildes termiņus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VBN 141.punkts Būvinspektoram ir pienākums apturēt būvdarbus, ja viņš, veicot šo noteikumu 139.1., 139.2. un 139.3. apakšpunktā minēto pārbaudi, konstatē pārkāpumus.</a:t>
            </a:r>
          </a:p>
          <a:p>
            <a:r>
              <a:rPr lang="lv-LV" sz="1200" b="1" i="0" kern="1200" dirty="0">
                <a:solidFill>
                  <a:schemeClr val="tx1"/>
                </a:solidFill>
                <a:effectLst/>
                <a:latin typeface="+mn-lt"/>
                <a:ea typeface="+mn-ea"/>
                <a:cs typeface="+mn-cs"/>
              </a:rPr>
              <a:t>139. Veicot objekta pārbaudi, būvinspektors pārliecinās, ka:</a:t>
            </a:r>
          </a:p>
          <a:p>
            <a:r>
              <a:rPr lang="lv-LV" sz="1200" b="1" i="0" kern="1200" dirty="0">
                <a:solidFill>
                  <a:schemeClr val="tx1"/>
                </a:solidFill>
                <a:effectLst/>
                <a:latin typeface="+mn-lt"/>
                <a:ea typeface="+mn-ea"/>
                <a:cs typeface="+mn-cs"/>
              </a:rPr>
              <a:t>139.1. būvdarbu veikšanai ir saņemta būvatļauja un pirms to uzsākšanas ir izpildīti būvatļaujas nosacījumi vai arī pirms būvdarbu veikšanas būvvaldē ir akceptēta apliecinājuma karte vai paskaidrojuma raksts un normatīvajos aktos noteiktajos gadījumos pirms to uzsākšanas ir iesniegti un reģistrēti nepieciešamie dokumenti;</a:t>
            </a:r>
          </a:p>
          <a:p>
            <a:r>
              <a:rPr lang="lv-LV" sz="1200" b="1" i="0" kern="1200" dirty="0">
                <a:solidFill>
                  <a:schemeClr val="tx1"/>
                </a:solidFill>
                <a:effectLst/>
                <a:latin typeface="+mn-lt"/>
                <a:ea typeface="+mn-ea"/>
                <a:cs typeface="+mn-cs"/>
              </a:rPr>
              <a:t>139.2. būvdarbi notiek, nepieļaujot atkāpes no būvatļaujas, akceptētās apliecinājuma kartes vai paskaidrojuma raksta nosacījumiem, kā arī ievērojot būvniecību reglamentējošos normatīvos aktus;</a:t>
            </a:r>
          </a:p>
          <a:p>
            <a:r>
              <a:rPr lang="lv-LV" sz="1200" b="1" i="0" kern="1200" dirty="0">
                <a:solidFill>
                  <a:schemeClr val="tx1"/>
                </a:solidFill>
                <a:effectLst/>
                <a:latin typeface="+mn-lt"/>
                <a:ea typeface="+mn-ea"/>
                <a:cs typeface="+mn-cs"/>
              </a:rPr>
              <a:t>139.3. būvlaukumā atrodas būvdarbu veikšanai nepieciešamā dokumentācija, tai skaitā būvizstrādājumu atbilstību apliecinoši dokumenti, izņemot gadījumu, ja attiecīgā informācija un dokumenti ir pieejami būvniecības informācijas sistēmā;</a:t>
            </a:r>
          </a:p>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79</a:t>
            </a:fld>
            <a:endParaRPr lang="lv-LV"/>
          </a:p>
        </p:txBody>
      </p:sp>
    </p:spTree>
    <p:extLst>
      <p:ext uri="{BB962C8B-B14F-4D97-AF65-F5344CB8AC3E}">
        <p14:creationId xmlns:p14="http://schemas.microsoft.com/office/powerpoint/2010/main" val="1316552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80</a:t>
            </a:fld>
            <a:endParaRPr lang="lv-LV"/>
          </a:p>
        </p:txBody>
      </p:sp>
    </p:spTree>
    <p:extLst>
      <p:ext uri="{BB962C8B-B14F-4D97-AF65-F5344CB8AC3E}">
        <p14:creationId xmlns:p14="http://schemas.microsoft.com/office/powerpoint/2010/main" val="223175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81</a:t>
            </a:fld>
            <a:endParaRPr lang="lv-LV"/>
          </a:p>
        </p:txBody>
      </p:sp>
    </p:spTree>
    <p:extLst>
      <p:ext uri="{BB962C8B-B14F-4D97-AF65-F5344CB8AC3E}">
        <p14:creationId xmlns:p14="http://schemas.microsoft.com/office/powerpoint/2010/main" val="2995028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82</a:t>
            </a:fld>
            <a:endParaRPr lang="lv-LV"/>
          </a:p>
        </p:txBody>
      </p:sp>
    </p:spTree>
    <p:extLst>
      <p:ext uri="{BB962C8B-B14F-4D97-AF65-F5344CB8AC3E}">
        <p14:creationId xmlns:p14="http://schemas.microsoft.com/office/powerpoint/2010/main" val="3928498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83</a:t>
            </a:fld>
            <a:endParaRPr lang="lv-LV"/>
          </a:p>
        </p:txBody>
      </p:sp>
    </p:spTree>
    <p:extLst>
      <p:ext uri="{BB962C8B-B14F-4D97-AF65-F5344CB8AC3E}">
        <p14:creationId xmlns:p14="http://schemas.microsoft.com/office/powerpoint/2010/main" val="2376451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84</a:t>
            </a:fld>
            <a:endParaRPr lang="lv-LV"/>
          </a:p>
        </p:txBody>
      </p:sp>
    </p:spTree>
    <p:extLst>
      <p:ext uri="{BB962C8B-B14F-4D97-AF65-F5344CB8AC3E}">
        <p14:creationId xmlns:p14="http://schemas.microsoft.com/office/powerpoint/2010/main" val="2788781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85</a:t>
            </a:fld>
            <a:endParaRPr lang="lv-LV"/>
          </a:p>
        </p:txBody>
      </p:sp>
    </p:spTree>
    <p:extLst>
      <p:ext uri="{BB962C8B-B14F-4D97-AF65-F5344CB8AC3E}">
        <p14:creationId xmlns:p14="http://schemas.microsoft.com/office/powerpoint/2010/main" val="2538518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86</a:t>
            </a:fld>
            <a:endParaRPr lang="lv-LV"/>
          </a:p>
        </p:txBody>
      </p:sp>
    </p:spTree>
    <p:extLst>
      <p:ext uri="{BB962C8B-B14F-4D97-AF65-F5344CB8AC3E}">
        <p14:creationId xmlns:p14="http://schemas.microsoft.com/office/powerpoint/2010/main" val="12225497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88</a:t>
            </a:fld>
            <a:endParaRPr lang="lv-LV"/>
          </a:p>
        </p:txBody>
      </p:sp>
    </p:spTree>
    <p:extLst>
      <p:ext uri="{BB962C8B-B14F-4D97-AF65-F5344CB8AC3E}">
        <p14:creationId xmlns:p14="http://schemas.microsoft.com/office/powerpoint/2010/main" val="98048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a:t>Būvniecības informācijas sistēmā būvniecības lietas uzraudzība</a:t>
            </a:r>
          </a:p>
        </p:txBody>
      </p:sp>
      <p:sp>
        <p:nvSpPr>
          <p:cNvPr id="4" name="Slide Number Placeholder 3"/>
          <p:cNvSpPr>
            <a:spLocks noGrp="1"/>
          </p:cNvSpPr>
          <p:nvPr>
            <p:ph type="sldNum" sz="quarter" idx="10"/>
          </p:nvPr>
        </p:nvSpPr>
        <p:spPr/>
        <p:txBody>
          <a:bodyPr/>
          <a:lstStyle/>
          <a:p>
            <a:fld id="{4A608D30-51D5-4434-8A74-401C909CFEB7}" type="slidenum">
              <a:rPr lang="lv-LV" smtClean="0"/>
              <a:pPr/>
              <a:t>89</a:t>
            </a:fld>
            <a:endParaRPr lang="lv-LV"/>
          </a:p>
        </p:txBody>
      </p:sp>
    </p:spTree>
    <p:extLst>
      <p:ext uri="{BB962C8B-B14F-4D97-AF65-F5344CB8AC3E}">
        <p14:creationId xmlns:p14="http://schemas.microsoft.com/office/powerpoint/2010/main" val="54536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5</a:t>
            </a:fld>
            <a:endParaRPr lang="lv-LV"/>
          </a:p>
        </p:txBody>
      </p:sp>
    </p:spTree>
    <p:extLst>
      <p:ext uri="{BB962C8B-B14F-4D97-AF65-F5344CB8AC3E}">
        <p14:creationId xmlns:p14="http://schemas.microsoft.com/office/powerpoint/2010/main" val="1801855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90</a:t>
            </a:fld>
            <a:endParaRPr lang="lv-LV"/>
          </a:p>
        </p:txBody>
      </p:sp>
    </p:spTree>
    <p:extLst>
      <p:ext uri="{BB962C8B-B14F-4D97-AF65-F5344CB8AC3E}">
        <p14:creationId xmlns:p14="http://schemas.microsoft.com/office/powerpoint/2010/main" val="2813082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a:t>Apsekošanas datumi var būt vairāki, BVKB iekšējā kārtībā atrunās, ka pārbaudes atzinumu sagatavojam piecu darba dienu laikā. Proti no pirmās pārbaudes dienas līdz atzinuma sagatavošai, šajā laika periodā ir iespējama vēl kāda pārbaude</a:t>
            </a:r>
          </a:p>
        </p:txBody>
      </p:sp>
      <p:sp>
        <p:nvSpPr>
          <p:cNvPr id="4" name="Slide Number Placeholder 3"/>
          <p:cNvSpPr>
            <a:spLocks noGrp="1"/>
          </p:cNvSpPr>
          <p:nvPr>
            <p:ph type="sldNum" sz="quarter" idx="10"/>
          </p:nvPr>
        </p:nvSpPr>
        <p:spPr/>
        <p:txBody>
          <a:bodyPr/>
          <a:lstStyle/>
          <a:p>
            <a:fld id="{4A608D30-51D5-4434-8A74-401C909CFEB7}" type="slidenum">
              <a:rPr lang="lv-LV" smtClean="0"/>
              <a:pPr/>
              <a:t>91</a:t>
            </a:fld>
            <a:endParaRPr lang="lv-LV"/>
          </a:p>
        </p:txBody>
      </p:sp>
    </p:spTree>
    <p:extLst>
      <p:ext uri="{BB962C8B-B14F-4D97-AF65-F5344CB8AC3E}">
        <p14:creationId xmlns:p14="http://schemas.microsoft.com/office/powerpoint/2010/main" val="2937889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92</a:t>
            </a:fld>
            <a:endParaRPr lang="lv-LV"/>
          </a:p>
        </p:txBody>
      </p:sp>
    </p:spTree>
    <p:extLst>
      <p:ext uri="{BB962C8B-B14F-4D97-AF65-F5344CB8AC3E}">
        <p14:creationId xmlns:p14="http://schemas.microsoft.com/office/powerpoint/2010/main" val="497858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93</a:t>
            </a:fld>
            <a:endParaRPr lang="lv-LV"/>
          </a:p>
        </p:txBody>
      </p:sp>
    </p:spTree>
    <p:extLst>
      <p:ext uri="{BB962C8B-B14F-4D97-AF65-F5344CB8AC3E}">
        <p14:creationId xmlns:p14="http://schemas.microsoft.com/office/powerpoint/2010/main" val="63431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a:t>izvēloties “Citi konstatētie pārkāpumi”  - neveiksmīgi noformulēts termins, jo pastāv arī pozitīvs vērtējums par konstatēto</a:t>
            </a:r>
          </a:p>
        </p:txBody>
      </p:sp>
      <p:sp>
        <p:nvSpPr>
          <p:cNvPr id="4" name="Slide Number Placeholder 3"/>
          <p:cNvSpPr>
            <a:spLocks noGrp="1"/>
          </p:cNvSpPr>
          <p:nvPr>
            <p:ph type="sldNum" sz="quarter" idx="10"/>
          </p:nvPr>
        </p:nvSpPr>
        <p:spPr/>
        <p:txBody>
          <a:bodyPr/>
          <a:lstStyle/>
          <a:p>
            <a:fld id="{4A608D30-51D5-4434-8A74-401C909CFEB7}" type="slidenum">
              <a:rPr lang="lv-LV" smtClean="0"/>
              <a:pPr/>
              <a:t>94</a:t>
            </a:fld>
            <a:endParaRPr lang="lv-LV"/>
          </a:p>
        </p:txBody>
      </p:sp>
    </p:spTree>
    <p:extLst>
      <p:ext uri="{BB962C8B-B14F-4D97-AF65-F5344CB8AC3E}">
        <p14:creationId xmlns:p14="http://schemas.microsoft.com/office/powerpoint/2010/main" val="3451716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95</a:t>
            </a:fld>
            <a:endParaRPr lang="lv-LV"/>
          </a:p>
        </p:txBody>
      </p:sp>
    </p:spTree>
    <p:extLst>
      <p:ext uri="{BB962C8B-B14F-4D97-AF65-F5344CB8AC3E}">
        <p14:creationId xmlns:p14="http://schemas.microsoft.com/office/powerpoint/2010/main" val="2758229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96</a:t>
            </a:fld>
            <a:endParaRPr lang="lv-LV"/>
          </a:p>
        </p:txBody>
      </p:sp>
    </p:spTree>
    <p:extLst>
      <p:ext uri="{BB962C8B-B14F-4D97-AF65-F5344CB8AC3E}">
        <p14:creationId xmlns:p14="http://schemas.microsoft.com/office/powerpoint/2010/main" val="2441041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97</a:t>
            </a:fld>
            <a:endParaRPr lang="lv-LV"/>
          </a:p>
        </p:txBody>
      </p:sp>
    </p:spTree>
    <p:extLst>
      <p:ext uri="{BB962C8B-B14F-4D97-AF65-F5344CB8AC3E}">
        <p14:creationId xmlns:p14="http://schemas.microsoft.com/office/powerpoint/2010/main" val="205385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98</a:t>
            </a:fld>
            <a:endParaRPr lang="lv-LV"/>
          </a:p>
        </p:txBody>
      </p:sp>
    </p:spTree>
    <p:extLst>
      <p:ext uri="{BB962C8B-B14F-4D97-AF65-F5344CB8AC3E}">
        <p14:creationId xmlns:p14="http://schemas.microsoft.com/office/powerpoint/2010/main" val="2050400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99</a:t>
            </a:fld>
            <a:endParaRPr lang="lv-LV"/>
          </a:p>
        </p:txBody>
      </p:sp>
    </p:spTree>
    <p:extLst>
      <p:ext uri="{BB962C8B-B14F-4D97-AF65-F5344CB8AC3E}">
        <p14:creationId xmlns:p14="http://schemas.microsoft.com/office/powerpoint/2010/main" val="107667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3477E213-FBF0-4FB6-A379-F97F387A85BE}" type="slidenum">
              <a:rPr lang="lv-LV" smtClean="0"/>
              <a:t>9</a:t>
            </a:fld>
            <a:endParaRPr lang="lv-LV"/>
          </a:p>
        </p:txBody>
      </p:sp>
    </p:spTree>
    <p:extLst>
      <p:ext uri="{BB962C8B-B14F-4D97-AF65-F5344CB8AC3E}">
        <p14:creationId xmlns:p14="http://schemas.microsoft.com/office/powerpoint/2010/main" val="41782844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a:t>Sadaļā «Secinājumi un norādījumi» var sagatavot atsivišķi katram konkrētajam būvniecības dalībniekam, tādejādi neatbilstību gadījumā pārskatāmāk var kontrolēt norādījumu izpildi. Proti, ja neatbilstības novērš secīgi, tad var katru atsevišķi noņemt no kontroles</a:t>
            </a:r>
          </a:p>
        </p:txBody>
      </p:sp>
      <p:sp>
        <p:nvSpPr>
          <p:cNvPr id="4" name="Slide Number Placeholder 3"/>
          <p:cNvSpPr>
            <a:spLocks noGrp="1"/>
          </p:cNvSpPr>
          <p:nvPr>
            <p:ph type="sldNum" sz="quarter" idx="10"/>
          </p:nvPr>
        </p:nvSpPr>
        <p:spPr/>
        <p:txBody>
          <a:bodyPr/>
          <a:lstStyle/>
          <a:p>
            <a:fld id="{4A608D30-51D5-4434-8A74-401C909CFEB7}" type="slidenum">
              <a:rPr lang="lv-LV" smtClean="0"/>
              <a:pPr/>
              <a:t>100</a:t>
            </a:fld>
            <a:endParaRPr lang="lv-LV"/>
          </a:p>
        </p:txBody>
      </p:sp>
    </p:spTree>
    <p:extLst>
      <p:ext uri="{BB962C8B-B14F-4D97-AF65-F5344CB8AC3E}">
        <p14:creationId xmlns:p14="http://schemas.microsoft.com/office/powerpoint/2010/main" val="2067427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101</a:t>
            </a:fld>
            <a:endParaRPr lang="lv-LV"/>
          </a:p>
        </p:txBody>
      </p:sp>
    </p:spTree>
    <p:extLst>
      <p:ext uri="{BB962C8B-B14F-4D97-AF65-F5344CB8AC3E}">
        <p14:creationId xmlns:p14="http://schemas.microsoft.com/office/powerpoint/2010/main" val="9823497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102</a:t>
            </a:fld>
            <a:endParaRPr lang="lv-LV"/>
          </a:p>
        </p:txBody>
      </p:sp>
    </p:spTree>
    <p:extLst>
      <p:ext uri="{BB962C8B-B14F-4D97-AF65-F5344CB8AC3E}">
        <p14:creationId xmlns:p14="http://schemas.microsoft.com/office/powerpoint/2010/main" val="95097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103</a:t>
            </a:fld>
            <a:endParaRPr lang="lv-LV"/>
          </a:p>
        </p:txBody>
      </p:sp>
    </p:spTree>
    <p:extLst>
      <p:ext uri="{BB962C8B-B14F-4D97-AF65-F5344CB8AC3E}">
        <p14:creationId xmlns:p14="http://schemas.microsoft.com/office/powerpoint/2010/main" val="3117252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104</a:t>
            </a:fld>
            <a:endParaRPr lang="lv-LV"/>
          </a:p>
        </p:txBody>
      </p:sp>
    </p:spTree>
    <p:extLst>
      <p:ext uri="{BB962C8B-B14F-4D97-AF65-F5344CB8AC3E}">
        <p14:creationId xmlns:p14="http://schemas.microsoft.com/office/powerpoint/2010/main" val="30030903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105</a:t>
            </a:fld>
            <a:endParaRPr lang="lv-LV"/>
          </a:p>
        </p:txBody>
      </p:sp>
    </p:spTree>
    <p:extLst>
      <p:ext uri="{BB962C8B-B14F-4D97-AF65-F5344CB8AC3E}">
        <p14:creationId xmlns:p14="http://schemas.microsoft.com/office/powerpoint/2010/main" val="3196116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106</a:t>
            </a:fld>
            <a:endParaRPr lang="lv-LV"/>
          </a:p>
        </p:txBody>
      </p:sp>
    </p:spTree>
    <p:extLst>
      <p:ext uri="{BB962C8B-B14F-4D97-AF65-F5344CB8AC3E}">
        <p14:creationId xmlns:p14="http://schemas.microsoft.com/office/powerpoint/2010/main" val="20658069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107</a:t>
            </a:fld>
            <a:endParaRPr lang="lv-LV"/>
          </a:p>
        </p:txBody>
      </p:sp>
    </p:spTree>
    <p:extLst>
      <p:ext uri="{BB962C8B-B14F-4D97-AF65-F5344CB8AC3E}">
        <p14:creationId xmlns:p14="http://schemas.microsoft.com/office/powerpoint/2010/main" val="5776259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108</a:t>
            </a:fld>
            <a:endParaRPr lang="lv-LV"/>
          </a:p>
        </p:txBody>
      </p:sp>
    </p:spTree>
    <p:extLst>
      <p:ext uri="{BB962C8B-B14F-4D97-AF65-F5344CB8AC3E}">
        <p14:creationId xmlns:p14="http://schemas.microsoft.com/office/powerpoint/2010/main" val="7002411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109</a:t>
            </a:fld>
            <a:endParaRPr lang="lv-LV"/>
          </a:p>
        </p:txBody>
      </p:sp>
    </p:spTree>
    <p:extLst>
      <p:ext uri="{BB962C8B-B14F-4D97-AF65-F5344CB8AC3E}">
        <p14:creationId xmlns:p14="http://schemas.microsoft.com/office/powerpoint/2010/main" val="347081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3477E213-FBF0-4FB6-A379-F97F387A85BE}" type="slidenum">
              <a:rPr lang="lv-LV" smtClean="0"/>
              <a:t>14</a:t>
            </a:fld>
            <a:endParaRPr lang="lv-LV"/>
          </a:p>
        </p:txBody>
      </p:sp>
    </p:spTree>
    <p:extLst>
      <p:ext uri="{BB962C8B-B14F-4D97-AF65-F5344CB8AC3E}">
        <p14:creationId xmlns:p14="http://schemas.microsoft.com/office/powerpoint/2010/main" val="2497330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111</a:t>
            </a:fld>
            <a:endParaRPr lang="lv-LV"/>
          </a:p>
        </p:txBody>
      </p:sp>
    </p:spTree>
    <p:extLst>
      <p:ext uri="{BB962C8B-B14F-4D97-AF65-F5344CB8AC3E}">
        <p14:creationId xmlns:p14="http://schemas.microsoft.com/office/powerpoint/2010/main" val="11855627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112</a:t>
            </a:fld>
            <a:endParaRPr lang="lv-LV"/>
          </a:p>
        </p:txBody>
      </p:sp>
    </p:spTree>
    <p:extLst>
      <p:ext uri="{BB962C8B-B14F-4D97-AF65-F5344CB8AC3E}">
        <p14:creationId xmlns:p14="http://schemas.microsoft.com/office/powerpoint/2010/main" val="35290505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32. pants. Kompetence administratīvo pārkāpumu procesā</a:t>
            </a:r>
            <a:endParaRPr lang="lv-LV" sz="1200" b="0" i="0" kern="1200" dirty="0">
              <a:solidFill>
                <a:schemeClr val="tx1"/>
              </a:solidFill>
              <a:effectLst/>
              <a:latin typeface="+mn-lt"/>
              <a:ea typeface="+mn-ea"/>
              <a:cs typeface="+mn-cs"/>
            </a:endParaRPr>
          </a:p>
          <a:p>
            <a:r>
              <a:rPr lang="lv-LV" sz="1200" b="0" i="0" kern="1200" dirty="0">
                <a:solidFill>
                  <a:schemeClr val="tx1"/>
                </a:solidFill>
                <a:effectLst/>
                <a:latin typeface="+mn-lt"/>
                <a:ea typeface="+mn-ea"/>
                <a:cs typeface="+mn-cs"/>
              </a:rPr>
              <a:t>(1) </a:t>
            </a:r>
            <a:r>
              <a:rPr lang="lv-LV" sz="1200" b="1" i="0" kern="1200" dirty="0">
                <a:solidFill>
                  <a:schemeClr val="tx1"/>
                </a:solidFill>
                <a:effectLst/>
                <a:latin typeface="+mn-lt"/>
                <a:ea typeface="+mn-ea"/>
                <a:cs typeface="+mn-cs"/>
              </a:rPr>
              <a:t>Administratīvā pārkāpuma procesu par šā likuma </a:t>
            </a:r>
            <a:r>
              <a:rPr lang="lv-LV" sz="1200" b="1" i="0" u="none" strike="noStrike" kern="1200" dirty="0">
                <a:solidFill>
                  <a:schemeClr val="tx1"/>
                </a:solidFill>
                <a:effectLst/>
                <a:latin typeface="+mn-lt"/>
                <a:ea typeface="+mn-ea"/>
                <a:cs typeface="+mn-cs"/>
                <a:hlinkClick r:id="rId3"/>
              </a:rPr>
              <a:t>25.</a:t>
            </a:r>
            <a:r>
              <a:rPr lang="lv-LV" sz="1200" b="1" i="0" kern="1200" dirty="0">
                <a:solidFill>
                  <a:schemeClr val="tx1"/>
                </a:solidFill>
                <a:effectLst/>
                <a:latin typeface="+mn-lt"/>
                <a:ea typeface="+mn-ea"/>
                <a:cs typeface="+mn-cs"/>
              </a:rPr>
              <a:t>, </a:t>
            </a:r>
            <a:r>
              <a:rPr lang="lv-LV" sz="1200" b="1" i="0" u="none" strike="noStrike" kern="1200" dirty="0">
                <a:solidFill>
                  <a:schemeClr val="tx1"/>
                </a:solidFill>
                <a:effectLst/>
                <a:latin typeface="+mn-lt"/>
                <a:ea typeface="+mn-ea"/>
                <a:cs typeface="+mn-cs"/>
                <a:hlinkClick r:id="rId4"/>
              </a:rPr>
              <a:t>26.</a:t>
            </a:r>
            <a:r>
              <a:rPr lang="lv-LV" sz="1200" b="1" i="0" kern="1200" dirty="0">
                <a:solidFill>
                  <a:schemeClr val="tx1"/>
                </a:solidFill>
                <a:effectLst/>
                <a:latin typeface="+mn-lt"/>
                <a:ea typeface="+mn-ea"/>
                <a:cs typeface="+mn-cs"/>
              </a:rPr>
              <a:t>, </a:t>
            </a:r>
            <a:r>
              <a:rPr lang="lv-LV" sz="1200" b="1" i="0" u="none" strike="noStrike" kern="1200" dirty="0">
                <a:solidFill>
                  <a:schemeClr val="tx1"/>
                </a:solidFill>
                <a:effectLst/>
                <a:latin typeface="+mn-lt"/>
                <a:ea typeface="+mn-ea"/>
                <a:cs typeface="+mn-cs"/>
                <a:hlinkClick r:id="rId5"/>
              </a:rPr>
              <a:t>27. </a:t>
            </a:r>
            <a:r>
              <a:rPr lang="lv-LV" sz="1200" b="1" i="0" kern="1200" dirty="0">
                <a:solidFill>
                  <a:schemeClr val="tx1"/>
                </a:solidFill>
                <a:effectLst/>
                <a:latin typeface="+mn-lt"/>
                <a:ea typeface="+mn-ea"/>
                <a:cs typeface="+mn-cs"/>
              </a:rPr>
              <a:t>un </a:t>
            </a:r>
            <a:r>
              <a:rPr lang="lv-LV" sz="1200" b="1" i="0" u="none" strike="noStrike" kern="1200" dirty="0">
                <a:solidFill>
                  <a:schemeClr val="tx1"/>
                </a:solidFill>
                <a:effectLst/>
                <a:latin typeface="+mn-lt"/>
                <a:ea typeface="+mn-ea"/>
                <a:cs typeface="+mn-cs"/>
                <a:hlinkClick r:id="rId6"/>
              </a:rPr>
              <a:t>28.</a:t>
            </a:r>
            <a:r>
              <a:rPr lang="lv-LV" sz="1200" b="1" i="0" kern="1200" dirty="0">
                <a:solidFill>
                  <a:schemeClr val="tx1"/>
                </a:solidFill>
                <a:effectLst/>
                <a:latin typeface="+mn-lt"/>
                <a:ea typeface="+mn-ea"/>
                <a:cs typeface="+mn-cs"/>
              </a:rPr>
              <a:t> pantā, </a:t>
            </a:r>
            <a:r>
              <a:rPr lang="lv-LV" sz="1200" b="1" i="0" u="none" strike="noStrike" kern="1200" dirty="0">
                <a:solidFill>
                  <a:schemeClr val="tx1"/>
                </a:solidFill>
                <a:effectLst/>
                <a:latin typeface="+mn-lt"/>
                <a:ea typeface="+mn-ea"/>
                <a:cs typeface="+mn-cs"/>
                <a:hlinkClick r:id="rId7"/>
              </a:rPr>
              <a:t>29.</a:t>
            </a:r>
            <a:r>
              <a:rPr lang="lv-LV" sz="1200" b="1" i="0" kern="1200" dirty="0">
                <a:solidFill>
                  <a:schemeClr val="tx1"/>
                </a:solidFill>
                <a:effectLst/>
                <a:latin typeface="+mn-lt"/>
                <a:ea typeface="+mn-ea"/>
                <a:cs typeface="+mn-cs"/>
              </a:rPr>
              <a:t> panta ceturtajā daļā un </a:t>
            </a:r>
            <a:r>
              <a:rPr lang="lv-LV" sz="1200" b="1" i="0" u="none" strike="noStrike" kern="1200" dirty="0">
                <a:solidFill>
                  <a:schemeClr val="tx1"/>
                </a:solidFill>
                <a:effectLst/>
                <a:latin typeface="+mn-lt"/>
                <a:ea typeface="+mn-ea"/>
                <a:cs typeface="+mn-cs"/>
                <a:hlinkClick r:id="rId8"/>
              </a:rPr>
              <a:t>30.</a:t>
            </a:r>
            <a:r>
              <a:rPr lang="lv-LV" sz="1200" b="1" i="0" kern="1200" dirty="0">
                <a:solidFill>
                  <a:schemeClr val="tx1"/>
                </a:solidFill>
                <a:effectLst/>
                <a:latin typeface="+mn-lt"/>
                <a:ea typeface="+mn-ea"/>
                <a:cs typeface="+mn-cs"/>
              </a:rPr>
              <a:t> pantā minētajiem pārkāpumiem veic būvvalde, birojs, Ekonomikas ministrija, Valsts dzelzceļa tehniskā inspekcija vai Valsts vides dienests.</a:t>
            </a:r>
          </a:p>
          <a:p>
            <a:r>
              <a:rPr lang="lv-LV" sz="1200" b="0" i="0" kern="1200" dirty="0">
                <a:solidFill>
                  <a:schemeClr val="tx1"/>
                </a:solidFill>
                <a:effectLst/>
                <a:latin typeface="+mn-lt"/>
                <a:ea typeface="+mn-ea"/>
                <a:cs typeface="+mn-cs"/>
              </a:rPr>
              <a:t>(2) Administratīvā pārkāpuma procesu par šā likuma </a:t>
            </a:r>
            <a:r>
              <a:rPr lang="lv-LV" sz="1200" b="0" i="0" u="none" strike="noStrike" kern="1200" dirty="0">
                <a:solidFill>
                  <a:schemeClr val="tx1"/>
                </a:solidFill>
                <a:effectLst/>
                <a:latin typeface="+mn-lt"/>
                <a:ea typeface="+mn-ea"/>
                <a:cs typeface="+mn-cs"/>
                <a:hlinkClick r:id="rId3"/>
              </a:rPr>
              <a:t>25.</a:t>
            </a:r>
            <a:r>
              <a:rPr lang="lv-LV" sz="1200" b="0" i="0" kern="1200" dirty="0">
                <a:solidFill>
                  <a:schemeClr val="tx1"/>
                </a:solidFill>
                <a:effectLst/>
                <a:latin typeface="+mn-lt"/>
                <a:ea typeface="+mn-ea"/>
                <a:cs typeface="+mn-cs"/>
              </a:rPr>
              <a:t>, </a:t>
            </a:r>
            <a:r>
              <a:rPr lang="lv-LV" sz="1200" b="0" i="0" u="none" strike="noStrike" kern="1200" dirty="0">
                <a:solidFill>
                  <a:schemeClr val="tx1"/>
                </a:solidFill>
                <a:effectLst/>
                <a:latin typeface="+mn-lt"/>
                <a:ea typeface="+mn-ea"/>
                <a:cs typeface="+mn-cs"/>
                <a:hlinkClick r:id="rId4"/>
              </a:rPr>
              <a:t>26.</a:t>
            </a:r>
            <a:r>
              <a:rPr lang="lv-LV" sz="1200" b="0" i="0" kern="1200" dirty="0">
                <a:solidFill>
                  <a:schemeClr val="tx1"/>
                </a:solidFill>
                <a:effectLst/>
                <a:latin typeface="+mn-lt"/>
                <a:ea typeface="+mn-ea"/>
                <a:cs typeface="+mn-cs"/>
              </a:rPr>
              <a:t>, </a:t>
            </a:r>
            <a:r>
              <a:rPr lang="lv-LV" sz="1200" b="0" i="0" u="none" strike="noStrike" kern="1200" dirty="0">
                <a:solidFill>
                  <a:schemeClr val="tx1"/>
                </a:solidFill>
                <a:effectLst/>
                <a:latin typeface="+mn-lt"/>
                <a:ea typeface="+mn-ea"/>
                <a:cs typeface="+mn-cs"/>
                <a:hlinkClick r:id="rId5"/>
              </a:rPr>
              <a:t>27. </a:t>
            </a:r>
            <a:r>
              <a:rPr lang="lv-LV" sz="1200" b="0" i="0" kern="1200" dirty="0">
                <a:solidFill>
                  <a:schemeClr val="tx1"/>
                </a:solidFill>
                <a:effectLst/>
                <a:latin typeface="+mn-lt"/>
                <a:ea typeface="+mn-ea"/>
                <a:cs typeface="+mn-cs"/>
              </a:rPr>
              <a:t>un </a:t>
            </a:r>
            <a:r>
              <a:rPr lang="lv-LV" sz="1200" b="0" i="0" u="none" strike="noStrike" kern="1200" dirty="0">
                <a:solidFill>
                  <a:schemeClr val="tx1"/>
                </a:solidFill>
                <a:effectLst/>
                <a:latin typeface="+mn-lt"/>
                <a:ea typeface="+mn-ea"/>
                <a:cs typeface="+mn-cs"/>
                <a:hlinkClick r:id="rId6"/>
              </a:rPr>
              <a:t>28.</a:t>
            </a:r>
            <a:r>
              <a:rPr lang="lv-LV" sz="1200" b="0" i="0" kern="1200" dirty="0">
                <a:solidFill>
                  <a:schemeClr val="tx1"/>
                </a:solidFill>
                <a:effectLst/>
                <a:latin typeface="+mn-lt"/>
                <a:ea typeface="+mn-ea"/>
                <a:cs typeface="+mn-cs"/>
              </a:rPr>
              <a:t> pantā, </a:t>
            </a:r>
            <a:r>
              <a:rPr lang="lv-LV" sz="1200" b="0" i="0" u="none" strike="noStrike" kern="1200" dirty="0">
                <a:solidFill>
                  <a:schemeClr val="tx1"/>
                </a:solidFill>
                <a:effectLst/>
                <a:latin typeface="+mn-lt"/>
                <a:ea typeface="+mn-ea"/>
                <a:cs typeface="+mn-cs"/>
                <a:hlinkClick r:id="rId7"/>
              </a:rPr>
              <a:t>29.</a:t>
            </a:r>
            <a:r>
              <a:rPr lang="lv-LV" sz="1200" b="0" i="0" kern="1200" dirty="0">
                <a:solidFill>
                  <a:schemeClr val="tx1"/>
                </a:solidFill>
                <a:effectLst/>
                <a:latin typeface="+mn-lt"/>
                <a:ea typeface="+mn-ea"/>
                <a:cs typeface="+mn-cs"/>
              </a:rPr>
              <a:t> panta ceturtajā daļā un </a:t>
            </a:r>
            <a:r>
              <a:rPr lang="lv-LV" sz="1200" b="0" i="0" u="none" strike="noStrike" kern="1200" dirty="0">
                <a:solidFill>
                  <a:schemeClr val="tx1"/>
                </a:solidFill>
                <a:effectLst/>
                <a:latin typeface="+mn-lt"/>
                <a:ea typeface="+mn-ea"/>
                <a:cs typeface="+mn-cs"/>
                <a:hlinkClick r:id="rId8"/>
              </a:rPr>
              <a:t>30.</a:t>
            </a:r>
            <a:r>
              <a:rPr lang="lv-LV" sz="1200" b="0" i="0" kern="1200" dirty="0">
                <a:solidFill>
                  <a:schemeClr val="tx1"/>
                </a:solidFill>
                <a:effectLst/>
                <a:latin typeface="+mn-lt"/>
                <a:ea typeface="+mn-ea"/>
                <a:cs typeface="+mn-cs"/>
              </a:rPr>
              <a:t> pantā minētajiem pārkāpumiem līdz administratīvā pārkāpuma lietas izskatīšanai veic būvvalde. Administratīvā pārkāpuma lietu par šā likuma </a:t>
            </a:r>
            <a:r>
              <a:rPr lang="lv-LV" sz="1200" b="0" i="0" u="none" strike="noStrike" kern="1200" dirty="0">
                <a:solidFill>
                  <a:schemeClr val="tx1"/>
                </a:solidFill>
                <a:effectLst/>
                <a:latin typeface="+mn-lt"/>
                <a:ea typeface="+mn-ea"/>
                <a:cs typeface="+mn-cs"/>
                <a:hlinkClick r:id="rId3"/>
              </a:rPr>
              <a:t>25.</a:t>
            </a:r>
            <a:r>
              <a:rPr lang="lv-LV" sz="1200" b="0" i="0" kern="1200" dirty="0">
                <a:solidFill>
                  <a:schemeClr val="tx1"/>
                </a:solidFill>
                <a:effectLst/>
                <a:latin typeface="+mn-lt"/>
                <a:ea typeface="+mn-ea"/>
                <a:cs typeface="+mn-cs"/>
              </a:rPr>
              <a:t>, </a:t>
            </a:r>
            <a:r>
              <a:rPr lang="lv-LV" sz="1200" b="0" i="0" u="none" strike="noStrike" kern="1200" dirty="0">
                <a:solidFill>
                  <a:schemeClr val="tx1"/>
                </a:solidFill>
                <a:effectLst/>
                <a:latin typeface="+mn-lt"/>
                <a:ea typeface="+mn-ea"/>
                <a:cs typeface="+mn-cs"/>
                <a:hlinkClick r:id="rId4"/>
              </a:rPr>
              <a:t>26.</a:t>
            </a:r>
            <a:r>
              <a:rPr lang="lv-LV" sz="1200" b="0" i="0" kern="1200" dirty="0">
                <a:solidFill>
                  <a:schemeClr val="tx1"/>
                </a:solidFill>
                <a:effectLst/>
                <a:latin typeface="+mn-lt"/>
                <a:ea typeface="+mn-ea"/>
                <a:cs typeface="+mn-cs"/>
              </a:rPr>
              <a:t>, </a:t>
            </a:r>
            <a:r>
              <a:rPr lang="lv-LV" sz="1200" b="0" i="0" u="none" strike="noStrike" kern="1200" dirty="0">
                <a:solidFill>
                  <a:schemeClr val="tx1"/>
                </a:solidFill>
                <a:effectLst/>
                <a:latin typeface="+mn-lt"/>
                <a:ea typeface="+mn-ea"/>
                <a:cs typeface="+mn-cs"/>
                <a:hlinkClick r:id="rId5"/>
              </a:rPr>
              <a:t>27. </a:t>
            </a:r>
            <a:r>
              <a:rPr lang="lv-LV" sz="1200" b="0" i="0" kern="1200" dirty="0">
                <a:solidFill>
                  <a:schemeClr val="tx1"/>
                </a:solidFill>
                <a:effectLst/>
                <a:latin typeface="+mn-lt"/>
                <a:ea typeface="+mn-ea"/>
                <a:cs typeface="+mn-cs"/>
              </a:rPr>
              <a:t>un </a:t>
            </a:r>
            <a:r>
              <a:rPr lang="lv-LV" sz="1200" b="0" i="0" u="none" strike="noStrike" kern="1200" dirty="0">
                <a:solidFill>
                  <a:schemeClr val="tx1"/>
                </a:solidFill>
                <a:effectLst/>
                <a:latin typeface="+mn-lt"/>
                <a:ea typeface="+mn-ea"/>
                <a:cs typeface="+mn-cs"/>
                <a:hlinkClick r:id="rId6"/>
              </a:rPr>
              <a:t>28.</a:t>
            </a:r>
            <a:r>
              <a:rPr lang="lv-LV" sz="1200" b="0" i="0" kern="1200" dirty="0">
                <a:solidFill>
                  <a:schemeClr val="tx1"/>
                </a:solidFill>
                <a:effectLst/>
                <a:latin typeface="+mn-lt"/>
                <a:ea typeface="+mn-ea"/>
                <a:cs typeface="+mn-cs"/>
              </a:rPr>
              <a:t> pantā, </a:t>
            </a:r>
            <a:r>
              <a:rPr lang="lv-LV" sz="1200" b="0" i="0" u="none" strike="noStrike" kern="1200" dirty="0">
                <a:solidFill>
                  <a:schemeClr val="tx1"/>
                </a:solidFill>
                <a:effectLst/>
                <a:latin typeface="+mn-lt"/>
                <a:ea typeface="+mn-ea"/>
                <a:cs typeface="+mn-cs"/>
                <a:hlinkClick r:id="rId7"/>
              </a:rPr>
              <a:t>29.</a:t>
            </a:r>
            <a:r>
              <a:rPr lang="lv-LV" sz="1200" b="0" i="0" kern="1200" dirty="0">
                <a:solidFill>
                  <a:schemeClr val="tx1"/>
                </a:solidFill>
                <a:effectLst/>
                <a:latin typeface="+mn-lt"/>
                <a:ea typeface="+mn-ea"/>
                <a:cs typeface="+mn-cs"/>
              </a:rPr>
              <a:t> panta ceturtajā daļā un </a:t>
            </a:r>
            <a:r>
              <a:rPr lang="lv-LV" sz="1200" b="0" i="0" u="none" strike="noStrike" kern="1200" dirty="0">
                <a:solidFill>
                  <a:schemeClr val="tx1"/>
                </a:solidFill>
                <a:effectLst/>
                <a:latin typeface="+mn-lt"/>
                <a:ea typeface="+mn-ea"/>
                <a:cs typeface="+mn-cs"/>
                <a:hlinkClick r:id="rId8"/>
              </a:rPr>
              <a:t>30.</a:t>
            </a:r>
            <a:r>
              <a:rPr lang="lv-LV" sz="1200" b="0" i="0" kern="1200" dirty="0">
                <a:solidFill>
                  <a:schemeClr val="tx1"/>
                </a:solidFill>
                <a:effectLst/>
                <a:latin typeface="+mn-lt"/>
                <a:ea typeface="+mn-ea"/>
                <a:cs typeface="+mn-cs"/>
              </a:rPr>
              <a:t> pantā minētajiem pārkāpumiem izskata pašvaldības administratīvā komisija vai būvvalde.</a:t>
            </a:r>
          </a:p>
          <a:p>
            <a:r>
              <a:rPr lang="lv-LV" sz="1200" b="0" i="0" kern="1200" dirty="0">
                <a:solidFill>
                  <a:schemeClr val="tx1"/>
                </a:solidFill>
                <a:effectLst/>
                <a:latin typeface="+mn-lt"/>
                <a:ea typeface="+mn-ea"/>
                <a:cs typeface="+mn-cs"/>
              </a:rPr>
              <a:t>(3) Administratīvā pārkāpuma procesu par šā likuma </a:t>
            </a:r>
            <a:r>
              <a:rPr lang="lv-LV" sz="1200" b="0" i="0" u="none" strike="noStrike" kern="1200" dirty="0">
                <a:solidFill>
                  <a:schemeClr val="tx1"/>
                </a:solidFill>
                <a:effectLst/>
                <a:latin typeface="+mn-lt"/>
                <a:ea typeface="+mn-ea"/>
                <a:cs typeface="+mn-cs"/>
                <a:hlinkClick r:id="rId7"/>
              </a:rPr>
              <a:t>29.</a:t>
            </a:r>
            <a:r>
              <a:rPr lang="lv-LV" sz="1200" b="0" i="0" kern="1200" dirty="0">
                <a:solidFill>
                  <a:schemeClr val="tx1"/>
                </a:solidFill>
                <a:effectLst/>
                <a:latin typeface="+mn-lt"/>
                <a:ea typeface="+mn-ea"/>
                <a:cs typeface="+mn-cs"/>
              </a:rPr>
              <a:t> panta pirmajā, otrajā un trešajā daļā minētajiem pārkāpumiem veic Patērētāju tiesību aizsardzības centrs.</a:t>
            </a:r>
          </a:p>
          <a:p>
            <a:r>
              <a:rPr lang="lv-LV" sz="1200" b="0" i="0" kern="1200" dirty="0">
                <a:solidFill>
                  <a:schemeClr val="tx1"/>
                </a:solidFill>
                <a:effectLst/>
                <a:latin typeface="+mn-lt"/>
                <a:ea typeface="+mn-ea"/>
                <a:cs typeface="+mn-cs"/>
              </a:rPr>
              <a:t>(4) Administratīvā pārkāpuma procesu par šā likuma </a:t>
            </a:r>
            <a:r>
              <a:rPr lang="lv-LV" sz="1200" b="0" i="0" u="none" strike="noStrike" kern="1200" dirty="0">
                <a:solidFill>
                  <a:schemeClr val="tx1"/>
                </a:solidFill>
                <a:effectLst/>
                <a:latin typeface="+mn-lt"/>
                <a:ea typeface="+mn-ea"/>
                <a:cs typeface="+mn-cs"/>
                <a:hlinkClick r:id="rId9"/>
              </a:rPr>
              <a:t>31.</a:t>
            </a:r>
            <a:r>
              <a:rPr lang="lv-LV" sz="1200" b="0" i="0" kern="1200" dirty="0">
                <a:solidFill>
                  <a:schemeClr val="tx1"/>
                </a:solidFill>
                <a:effectLst/>
                <a:latin typeface="+mn-lt"/>
                <a:ea typeface="+mn-ea"/>
                <a:cs typeface="+mn-cs"/>
              </a:rPr>
              <a:t> pantā minētajiem pārkāpumiem veic birojs.</a:t>
            </a:r>
          </a:p>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113</a:t>
            </a:fld>
            <a:endParaRPr lang="lv-LV"/>
          </a:p>
        </p:txBody>
      </p:sp>
    </p:spTree>
    <p:extLst>
      <p:ext uri="{BB962C8B-B14F-4D97-AF65-F5344CB8AC3E}">
        <p14:creationId xmlns:p14="http://schemas.microsoft.com/office/powerpoint/2010/main" val="11540982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114</a:t>
            </a:fld>
            <a:endParaRPr lang="lv-LV"/>
          </a:p>
        </p:txBody>
      </p:sp>
    </p:spTree>
    <p:extLst>
      <p:ext uri="{BB962C8B-B14F-4D97-AF65-F5344CB8AC3E}">
        <p14:creationId xmlns:p14="http://schemas.microsoft.com/office/powerpoint/2010/main" val="13252547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115</a:t>
            </a:fld>
            <a:endParaRPr lang="lv-LV"/>
          </a:p>
        </p:txBody>
      </p:sp>
    </p:spTree>
    <p:extLst>
      <p:ext uri="{BB962C8B-B14F-4D97-AF65-F5344CB8AC3E}">
        <p14:creationId xmlns:p14="http://schemas.microsoft.com/office/powerpoint/2010/main" val="4287600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116</a:t>
            </a:fld>
            <a:endParaRPr lang="lv-LV"/>
          </a:p>
        </p:txBody>
      </p:sp>
    </p:spTree>
    <p:extLst>
      <p:ext uri="{BB962C8B-B14F-4D97-AF65-F5344CB8AC3E}">
        <p14:creationId xmlns:p14="http://schemas.microsoft.com/office/powerpoint/2010/main" val="5358717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117</a:t>
            </a:fld>
            <a:endParaRPr lang="lv-LV"/>
          </a:p>
        </p:txBody>
      </p:sp>
    </p:spTree>
    <p:extLst>
      <p:ext uri="{BB962C8B-B14F-4D97-AF65-F5344CB8AC3E}">
        <p14:creationId xmlns:p14="http://schemas.microsoft.com/office/powerpoint/2010/main" val="10160418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118</a:t>
            </a:fld>
            <a:endParaRPr lang="lv-LV"/>
          </a:p>
        </p:txBody>
      </p:sp>
    </p:spTree>
    <p:extLst>
      <p:ext uri="{BB962C8B-B14F-4D97-AF65-F5344CB8AC3E}">
        <p14:creationId xmlns:p14="http://schemas.microsoft.com/office/powerpoint/2010/main" val="31329957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119</a:t>
            </a:fld>
            <a:endParaRPr lang="lv-LV"/>
          </a:p>
        </p:txBody>
      </p:sp>
    </p:spTree>
    <p:extLst>
      <p:ext uri="{BB962C8B-B14F-4D97-AF65-F5344CB8AC3E}">
        <p14:creationId xmlns:p14="http://schemas.microsoft.com/office/powerpoint/2010/main" val="16781906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(7) Pašvaldības izdotajos saistošajos noteikumos minimālajam naudas soda apmēram jāatbilst šā panta trešās daļas nosacījumiem, bet maksimālais naudas sods fiziskajām personām ir 100 naudas soda vienību, juridiskajām personām — 300 naudas soda vienību.</a:t>
            </a:r>
            <a:endParaRPr lang="lv-LV" b="1"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120</a:t>
            </a:fld>
            <a:endParaRPr lang="lv-LV"/>
          </a:p>
        </p:txBody>
      </p:sp>
    </p:spTree>
    <p:extLst>
      <p:ext uri="{BB962C8B-B14F-4D97-AF65-F5344CB8AC3E}">
        <p14:creationId xmlns:p14="http://schemas.microsoft.com/office/powerpoint/2010/main" val="324198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28</a:t>
            </a:fld>
            <a:endParaRPr lang="lv-LV"/>
          </a:p>
        </p:txBody>
      </p:sp>
    </p:spTree>
    <p:extLst>
      <p:ext uri="{BB962C8B-B14F-4D97-AF65-F5344CB8AC3E}">
        <p14:creationId xmlns:p14="http://schemas.microsoft.com/office/powerpoint/2010/main" val="7207009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a:t>izdarītā pārkāpuma raksturs – “apstākļi, kas attiecināmi uz pārkāpuma bīstamības pakāpi vai kaitējuma apmēru apdraudētajām tiesiskajām interesēm, kā arī apstākļi, kur pārkāpums izdarīts pret personām, kas sava vecuma, garīgās vai fiziskās attīstības trūkumu dēļ nespēj pienācīgi saprast notiekošās darbības vai pienācīgi aizstāvēt savas intereses (veci cilvēki, mazi bērni, cilvēki ar garīgās darbības traucējumiem un ierobežojumiem vai cilvēks bezpalīdzības stāvoklī)”</a:t>
            </a:r>
          </a:p>
          <a:p>
            <a:r>
              <a:rPr lang="lv-LV" baseline="0" dirty="0"/>
              <a:t>pie atbildības saucamās personas personība (juridiskajai personai – reputācija) – “apstākļu kopums, kas raksturo pārkāpēju un kam ir nozīme, nosakot sodu. Ikvienu administratīvā pārkāpuma izdarītāju (gan fizisku, gan juridisku personu) raksturo vairākas pazīmes: fiziskai personai – vecums, dzimums, izglītības līmenis, profesija, dzīvesvieta; juridiskai personai – dibināšanas gads, darbības joma, nodarbināto skaits, juridiskā adrese. Vienlaikus ne visām šīm pazīmēm ir nozīme, nosakot sodu, proti, dažkārt atsevišķas pazīmes pat nedrīkst ņemt vērā, piemēram, dzimumu</a:t>
            </a:r>
          </a:p>
          <a:p>
            <a:r>
              <a:rPr lang="lv-LV" baseline="0" dirty="0"/>
              <a:t>mantiskais stāvoklis – “apstākļu kopums, kam likums piešķir nozīmi, nosakot soda veidu vai mēru. Tomēr šādas ziņas var nebūt amatpersonas rīcībā brīdī, kad tā pieņem lēmumu par administratīvo sodu. Nepieciešamība un pamatotība šādu ziņu iegūšanai ir rūpīgi jāizvērtē. Proti, nav pamatoti pieprasīt ziņas par personas mantisko stāvokli, ja šādas ziņas nav nepieciešamas, lai noteiktu, vai administratīvais pārkāpums ir noticis”</a:t>
            </a:r>
          </a:p>
          <a:p>
            <a:r>
              <a:rPr lang="lv-LV" baseline="0" dirty="0"/>
              <a:t>pārkāpuma izdarīšanas apstākļi – “fakti, kas raksturo situāciju, kurā izdarīts administratīvais pārkāpums. Faktiskās situācijas apstākļi var norādīt gan uz to, ka pārkāpuma faktiskā bīstamība ir mazāka nekā prezumētā, gan tieši pretēji – ka pārkāpumam ir paaugstināta bīstamība. Realitātē katrs pārkāpums tiek izdarīts konkrētos apstākļos, piemēram, pārkāpuma izdarīšanas diennakts laiks, pārkāpuma izdarīšanas vieta, pārkāpumā izmantoto pārkāpuma izdarīšanas rīku un priekšmetu veids un skaits, pārkāpuma ilgums, teritoriālā izplatība u. c. apstākļi”</a:t>
            </a:r>
          </a:p>
          <a:p>
            <a:r>
              <a:rPr lang="lv-LV" baseline="0" dirty="0"/>
              <a:t>atbildību mīkstinošie un pastiprinošie apstākļi – “apstākļi, kas daļēji pārklājas ar vispārīgajiem apstākļiem, kuri jāizvērtē, nosakot soda veidu un mēru. Likumdevējs atbildību mīkstinošos un atbildību pastiprinošos apstākļus ir izdalījis no citiem, jo neatkarīgi no pārējā izvērtējamo apstākļu kopuma šiem apstākļiem vienmēr ir vienīgi sodu palielinošs vai sodu atvieglojošs raksturs”</a:t>
            </a:r>
          </a:p>
        </p:txBody>
      </p:sp>
      <p:sp>
        <p:nvSpPr>
          <p:cNvPr id="4" name="Slide Number Placeholder 3"/>
          <p:cNvSpPr>
            <a:spLocks noGrp="1"/>
          </p:cNvSpPr>
          <p:nvPr>
            <p:ph type="sldNum" sz="quarter" idx="10"/>
          </p:nvPr>
        </p:nvSpPr>
        <p:spPr/>
        <p:txBody>
          <a:bodyPr/>
          <a:lstStyle/>
          <a:p>
            <a:fld id="{4A608D30-51D5-4434-8A74-401C909CFEB7}" type="slidenum">
              <a:rPr lang="lv-LV" smtClean="0"/>
              <a:pPr/>
              <a:t>121</a:t>
            </a:fld>
            <a:endParaRPr lang="lv-LV"/>
          </a:p>
        </p:txBody>
      </p:sp>
    </p:spTree>
    <p:extLst>
      <p:ext uri="{BB962C8B-B14F-4D97-AF65-F5344CB8AC3E}">
        <p14:creationId xmlns:p14="http://schemas.microsoft.com/office/powerpoint/2010/main" val="33410381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122</a:t>
            </a:fld>
            <a:endParaRPr lang="lv-LV"/>
          </a:p>
        </p:txBody>
      </p:sp>
    </p:spTree>
    <p:extLst>
      <p:ext uri="{BB962C8B-B14F-4D97-AF65-F5344CB8AC3E}">
        <p14:creationId xmlns:p14="http://schemas.microsoft.com/office/powerpoint/2010/main" val="3113534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123</a:t>
            </a:fld>
            <a:endParaRPr lang="lv-LV"/>
          </a:p>
        </p:txBody>
      </p:sp>
    </p:spTree>
    <p:extLst>
      <p:ext uri="{BB962C8B-B14F-4D97-AF65-F5344CB8AC3E}">
        <p14:creationId xmlns:p14="http://schemas.microsoft.com/office/powerpoint/2010/main" val="33010205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124</a:t>
            </a:fld>
            <a:endParaRPr lang="lv-LV"/>
          </a:p>
        </p:txBody>
      </p:sp>
    </p:spTree>
    <p:extLst>
      <p:ext uri="{BB962C8B-B14F-4D97-AF65-F5344CB8AC3E}">
        <p14:creationId xmlns:p14="http://schemas.microsoft.com/office/powerpoint/2010/main" val="4006694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125</a:t>
            </a:fld>
            <a:endParaRPr lang="lv-LV"/>
          </a:p>
        </p:txBody>
      </p:sp>
    </p:spTree>
    <p:extLst>
      <p:ext uri="{BB962C8B-B14F-4D97-AF65-F5344CB8AC3E}">
        <p14:creationId xmlns:p14="http://schemas.microsoft.com/office/powerpoint/2010/main" val="526831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126</a:t>
            </a:fld>
            <a:endParaRPr lang="lv-LV"/>
          </a:p>
        </p:txBody>
      </p:sp>
    </p:spTree>
    <p:extLst>
      <p:ext uri="{BB962C8B-B14F-4D97-AF65-F5344CB8AC3E}">
        <p14:creationId xmlns:p14="http://schemas.microsoft.com/office/powerpoint/2010/main" val="2791576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127</a:t>
            </a:fld>
            <a:endParaRPr lang="lv-LV"/>
          </a:p>
        </p:txBody>
      </p:sp>
    </p:spTree>
    <p:extLst>
      <p:ext uri="{BB962C8B-B14F-4D97-AF65-F5344CB8AC3E}">
        <p14:creationId xmlns:p14="http://schemas.microsoft.com/office/powerpoint/2010/main" val="31114166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129</a:t>
            </a:fld>
            <a:endParaRPr lang="lv-LV"/>
          </a:p>
        </p:txBody>
      </p:sp>
    </p:spTree>
    <p:extLst>
      <p:ext uri="{BB962C8B-B14F-4D97-AF65-F5344CB8AC3E}">
        <p14:creationId xmlns:p14="http://schemas.microsoft.com/office/powerpoint/2010/main" val="249680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29</a:t>
            </a:fld>
            <a:endParaRPr lang="lv-LV"/>
          </a:p>
        </p:txBody>
      </p:sp>
    </p:spTree>
    <p:extLst>
      <p:ext uri="{BB962C8B-B14F-4D97-AF65-F5344CB8AC3E}">
        <p14:creationId xmlns:p14="http://schemas.microsoft.com/office/powerpoint/2010/main" val="234299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96279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567E8C-B793-463C-ACEC-3F1FF2FF6ACF}" type="datetime1">
              <a:rPr lang="lv-LV" smtClean="0"/>
              <a:t>18.12.2020</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p:cNvPicPr>
            <a:picLocks noChangeAspect="1"/>
          </p:cNvPicPr>
          <p:nvPr userDrawn="1"/>
        </p:nvPicPr>
        <p:blipFill rotWithShape="1">
          <a:blip r:embed="rId2"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56029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C8909-50AC-4927-AA21-A90BDEF10CC7}" type="datetime1">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05578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68565-E790-4FD6-BF3C-2690D6FE8811}" type="datetime1">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782450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C9B7F-20CF-49BE-87F6-AD8DDA063F1F}" type="datetime1">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413052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2CE54-D69E-400D-9DEE-7AEAD2727570}" type="datetime1">
              <a:rPr lang="lv-LV" smtClean="0"/>
              <a:t>18.12.2020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8919222-AB26-4AEB-B881-CC7E9661B6C6}"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3561775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822675-33F6-400E-9C3A-1607C02E3EE2}" type="datetime1">
              <a:rPr lang="lv-LV" smtClean="0"/>
              <a:t>18.12.2020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919222-AB26-4AEB-B881-CC7E9661B6C6}" type="slidenum">
              <a:rPr lang="lv-LV" smtClean="0"/>
              <a:t>‹#›</a:t>
            </a:fld>
            <a:endParaRPr lang="lv-LV"/>
          </a:p>
        </p:txBody>
      </p:sp>
      <p:pic>
        <p:nvPicPr>
          <p:cNvPr id="6" name="Picture 5"/>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240091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52FD-8F2C-4F21-BBF8-8194012C7D0A}" type="datetime1">
              <a:rPr lang="lv-LV" smtClean="0"/>
              <a:t>18.12.2020</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8919222-AB26-4AEB-B881-CC7E9661B6C6}" type="slidenum">
              <a:rPr lang="lv-LV" smtClean="0"/>
              <a:t>‹#›</a:t>
            </a:fld>
            <a:endParaRPr lang="lv-LV"/>
          </a:p>
        </p:txBody>
      </p:sp>
      <p:pic>
        <p:nvPicPr>
          <p:cNvPr id="5" name="Picture 4"/>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6748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840E-5AE7-425E-B83A-7BC2512BD907}" type="datetime1">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241261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1C8D56-6826-4E91-ACB3-67F53736BCAB}" type="datetime1">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91379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70C446-9BAE-4E95-9E77-5CBA150F4F94}" type="datetime1">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20605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4483C3-F0C4-41F2-8118-517B3CABDC13}" type="datetime1">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51407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70468" tIns="35234" rIns="70468" bIns="35234">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05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24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0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0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1091041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7167" y="0"/>
            <a:ext cx="503766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a:spLocks noChangeArrowheads="1"/>
          </p:cNvSpPr>
          <p:nvPr userDrawn="1"/>
        </p:nvSpPr>
        <p:spPr bwMode="auto">
          <a:xfrm>
            <a:off x="3367617" y="2265363"/>
            <a:ext cx="6060016"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2000">
                <a:latin typeface="Arial" panose="020B0604020202020204" pitchFamily="34" charset="0"/>
              </a:rPr>
              <a:t>Būvniecības valsts kontroles birojs</a:t>
            </a: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81264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210153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7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7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75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pic>
        <p:nvPicPr>
          <p:cNvPr id="9" name="Picture 8"/>
          <p:cNvPicPr>
            <a:picLocks noChangeAspect="1"/>
          </p:cNvPicPr>
          <p:nvPr userDrawn="1"/>
        </p:nvPicPr>
        <p:blipFill rotWithShape="1">
          <a:blip r:embed="rId2" cstate="print"/>
          <a:srcRect l="42765" t="13473" r="28727" b="56141"/>
          <a:stretch/>
        </p:blipFill>
        <p:spPr>
          <a:xfrm>
            <a:off x="1" y="0"/>
            <a:ext cx="2457639" cy="1637166"/>
          </a:xfrm>
          <a:prstGeom prst="rect">
            <a:avLst/>
          </a:prstGeom>
        </p:spPr>
      </p:pic>
      <p:sp>
        <p:nvSpPr>
          <p:cNvPr id="10" name="Slide Number Placeholder 3"/>
          <p:cNvSpPr txBox="1">
            <a:spLocks/>
          </p:cNvSpPr>
          <p:nvPr userDrawn="1"/>
        </p:nvSpPr>
        <p:spPr>
          <a:xfrm>
            <a:off x="8610600" y="6356352"/>
            <a:ext cx="2743200" cy="365125"/>
          </a:xfrm>
          <a:prstGeom prst="rect">
            <a:avLst/>
          </a:prstGeom>
        </p:spPr>
        <p:txBody>
          <a:bodyPr vert="horz" lIns="68580" tIns="34290" rIns="68580" bIns="3429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z="900" smtClean="0"/>
              <a:pPr/>
              <a:t>‹#›</a:t>
            </a:fld>
            <a:endParaRPr lang="lv-LV" sz="900" dirty="0"/>
          </a:p>
        </p:txBody>
      </p:sp>
    </p:spTree>
    <p:extLst>
      <p:ext uri="{BB962C8B-B14F-4D97-AF65-F5344CB8AC3E}">
        <p14:creationId xmlns:p14="http://schemas.microsoft.com/office/powerpoint/2010/main" val="31857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18.12.2020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18.12.2020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18.12.2020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18.12.2020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18.12.2020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18.12.2020</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4AD5-E6E9-43A4-9260-70DC14904314}" type="datetime1">
              <a:rPr lang="lv-LV" smtClean="0"/>
              <a:t>18.12.2020</a:t>
            </a:fld>
            <a:endParaRPr lang="lv-LV"/>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2"/>
            <a:ext cx="30209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9222-AB26-4AEB-B881-CC7E9661B6C6}" type="slidenum">
              <a:rPr lang="lv-LV" smtClean="0"/>
              <a:t>‹#›</a:t>
            </a:fld>
            <a:endParaRPr lang="lv-LV" dirty="0"/>
          </a:p>
        </p:txBody>
      </p:sp>
    </p:spTree>
    <p:extLst>
      <p:ext uri="{BB962C8B-B14F-4D97-AF65-F5344CB8AC3E}">
        <p14:creationId xmlns:p14="http://schemas.microsoft.com/office/powerpoint/2010/main" val="24378513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likumi.lv/ta/id/281646#piel1"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lvportals.lv/skaidrojumi/321550-ka-nosaka-administrativa-soda-veidu-un-apmeru-2020#_ftn1"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kumi.lv/ta/id/281646#p309"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hyperlink" Target="https://likumi.lv/ta/id/281646#piel1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likumi.lv/ta/id/65479-par-ugunsdrosibu"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ikumi.lv/ta/id/291197#p162" TargetMode="External"/><Relationship Id="rId2" Type="http://schemas.openxmlformats.org/officeDocument/2006/relationships/hyperlink" Target="https://likumi.lv/ta/id/291197#p16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hyperlink" Target="https://likumi.lv/ta/id/68293-ugunsdrosibas-un-ugunsdzesibas-likums" TargetMode="External"/><Relationship Id="rId2" Type="http://schemas.openxmlformats.org/officeDocument/2006/relationships/hyperlink" Target="https://likumi.lv/ta/id/65479-par-ugunsdrosibu" TargetMode="External"/><Relationship Id="rId1" Type="http://schemas.openxmlformats.org/officeDocument/2006/relationships/slideLayout" Target="../slideLayouts/slideLayout2.xml"/><Relationship Id="rId4" Type="http://schemas.openxmlformats.org/officeDocument/2006/relationships/hyperlink" Target="https://likumi.lv/ta/id/68293-ugunsdrosibas-un-ugunsdzesibas-likums#p9"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likumi.lv/ta/id/317397-grozijumi-ministru-kabineta-2016-gada-19-aprila-noteikumos-nr-238-ugunsdrosibas-noteikum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likumi.lv/ta/id/281646#piel9" TargetMode="External"/><Relationship Id="rId2" Type="http://schemas.openxmlformats.org/officeDocument/2006/relationships/hyperlink" Target="https://likumi.lv/ta/id/281646#p127" TargetMode="External"/><Relationship Id="rId1" Type="http://schemas.openxmlformats.org/officeDocument/2006/relationships/slideLayout" Target="../slideLayouts/slideLayout2.xml"/><Relationship Id="rId4" Type="http://schemas.openxmlformats.org/officeDocument/2006/relationships/hyperlink" Target="https://likumi.lv/ta/id/317397-grozijumi-ministru-kabineta-2016-gada-19-aprila-noteikumos-nr-238-ugunsdrosibas-noteikumi-"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likumi.lv/ta/id/275006#piel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8.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8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Placeholder 2"/>
          <p:cNvSpPr>
            <a:spLocks noGrp="1"/>
          </p:cNvSpPr>
          <p:nvPr>
            <p:ph type="body" sz="quarter" idx="10"/>
          </p:nvPr>
        </p:nvSpPr>
        <p:spPr>
          <a:xfrm>
            <a:off x="2227258" y="5094034"/>
            <a:ext cx="7675784" cy="1123717"/>
          </a:xfrm>
        </p:spPr>
        <p:txBody>
          <a:bodyPr>
            <a:noAutofit/>
          </a:bodyPr>
          <a:lstStyle/>
          <a:p>
            <a:pPr>
              <a:lnSpc>
                <a:spcPct val="100000"/>
              </a:lnSpc>
              <a:spcBef>
                <a:spcPts val="0"/>
              </a:spcBef>
              <a:defRPr/>
            </a:pPr>
            <a:r>
              <a:rPr lang="lv-LV" sz="1400" dirty="0">
                <a:latin typeface="Arial" panose="020B0604020202020204" pitchFamily="34" charset="0"/>
                <a:cs typeface="Arial" panose="020B0604020202020204" pitchFamily="34" charset="0"/>
              </a:rPr>
              <a:t> </a:t>
            </a:r>
          </a:p>
          <a:p>
            <a:pPr>
              <a:lnSpc>
                <a:spcPct val="100000"/>
              </a:lnSpc>
              <a:spcBef>
                <a:spcPts val="0"/>
              </a:spcBef>
              <a:defRPr/>
            </a:pPr>
            <a:r>
              <a:rPr lang="lv-LV" sz="2400" b="1" dirty="0">
                <a:latin typeface="Times New Roman" panose="02020603050405020304" pitchFamily="18" charset="0"/>
                <a:ea typeface="+mn-ea"/>
                <a:cs typeface="Times New Roman" panose="02020603050405020304" pitchFamily="18" charset="0"/>
              </a:rPr>
              <a:t>2020.gada 18.decembrī</a:t>
            </a:r>
            <a:endParaRPr lang="lv-LV" sz="2400" dirty="0">
              <a:latin typeface="Times New Roman" panose="02020603050405020304" pitchFamily="18" charset="0"/>
              <a:ea typeface="+mn-ea"/>
              <a:cs typeface="Times New Roman" panose="02020603050405020304" pitchFamily="18" charset="0"/>
            </a:endParaRPr>
          </a:p>
          <a:p>
            <a:pPr algn="r">
              <a:defRPr/>
            </a:pPr>
            <a:endParaRPr lang="lv-LV" sz="2000" dirty="0">
              <a:latin typeface="Arial" panose="020B0604020202020204" pitchFamily="34" charset="0"/>
              <a:cs typeface="Arial" panose="020B0604020202020204" pitchFamily="34" charset="0"/>
            </a:endParaRPr>
          </a:p>
          <a:p>
            <a:pPr algn="r"/>
            <a:endParaRPr lang="lv-LV" sz="2000" dirty="0">
              <a:solidFill>
                <a:schemeClr val="accent1">
                  <a:lumMod val="75000"/>
                </a:schemeClr>
              </a:solidFill>
              <a:latin typeface="+mn-lt"/>
              <a:ea typeface="+mn-ea"/>
              <a:cs typeface="+mn-cs"/>
            </a:endParaRPr>
          </a:p>
        </p:txBody>
      </p:sp>
      <p:sp>
        <p:nvSpPr>
          <p:cNvPr id="6" name="Title 1"/>
          <p:cNvSpPr txBox="1">
            <a:spLocks/>
          </p:cNvSpPr>
          <p:nvPr/>
        </p:nvSpPr>
        <p:spPr>
          <a:xfrm>
            <a:off x="2945047" y="3052229"/>
            <a:ext cx="7132166" cy="1741567"/>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lv-LV" sz="5400" dirty="0">
                <a:latin typeface="Times New Roman" panose="02020603050405020304" pitchFamily="18" charset="0"/>
                <a:cs typeface="Times New Roman" panose="02020603050405020304" pitchFamily="18" charset="0"/>
              </a:rPr>
              <a:t>Ugunsdrošības aspekti būvobjektā</a:t>
            </a:r>
          </a:p>
        </p:txBody>
      </p:sp>
    </p:spTree>
    <p:extLst>
      <p:ext uri="{BB962C8B-B14F-4D97-AF65-F5344CB8AC3E}">
        <p14:creationId xmlns:p14="http://schemas.microsoft.com/office/powerpoint/2010/main" val="2223315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FDCF267-0BC6-437E-BB36-763EC7E39C55}"/>
              </a:ext>
            </a:extLst>
          </p:cNvPr>
          <p:cNvSpPr>
            <a:spLocks noGrp="1"/>
          </p:cNvSpPr>
          <p:nvPr>
            <p:ph type="title"/>
          </p:nvPr>
        </p:nvSpPr>
        <p:spPr>
          <a:xfrm>
            <a:off x="2418346" y="365125"/>
            <a:ext cx="8935453" cy="1325563"/>
          </a:xfrm>
        </p:spPr>
        <p:txBody>
          <a:bodyPr/>
          <a:lstStyle/>
          <a:p>
            <a:pPr algn="ctr"/>
            <a:r>
              <a:rPr lang="en-US" b="1" dirty="0"/>
              <a:t>Kam </a:t>
            </a:r>
            <a:r>
              <a:rPr lang="en-US" b="1" dirty="0" err="1"/>
              <a:t>jābūt</a:t>
            </a:r>
            <a:r>
              <a:rPr lang="en-US" b="1" dirty="0"/>
              <a:t> </a:t>
            </a:r>
            <a:r>
              <a:rPr lang="en-US" b="1" dirty="0" err="1"/>
              <a:t>iek</a:t>
            </a:r>
            <a:r>
              <a:rPr lang="lv-LV" b="1" dirty="0"/>
              <a:t>ļ</a:t>
            </a:r>
            <a:r>
              <a:rPr lang="en-US" b="1" dirty="0" err="1"/>
              <a:t>autam</a:t>
            </a:r>
            <a:r>
              <a:rPr lang="en-US" b="1" dirty="0"/>
              <a:t> </a:t>
            </a:r>
            <a:r>
              <a:rPr lang="lv-LV" b="1" dirty="0"/>
              <a:t>DVP</a:t>
            </a:r>
          </a:p>
        </p:txBody>
      </p:sp>
      <p:sp>
        <p:nvSpPr>
          <p:cNvPr id="3" name="Satura vietturis 2">
            <a:extLst>
              <a:ext uri="{FF2B5EF4-FFF2-40B4-BE49-F238E27FC236}">
                <a16:creationId xmlns:a16="http://schemas.microsoft.com/office/drawing/2014/main" id="{4AC1FFB2-B4A2-4BDD-A6B7-104214454C7F}"/>
              </a:ext>
            </a:extLst>
          </p:cNvPr>
          <p:cNvSpPr>
            <a:spLocks noGrp="1"/>
          </p:cNvSpPr>
          <p:nvPr>
            <p:ph sz="half" idx="1"/>
          </p:nvPr>
        </p:nvSpPr>
        <p:spPr/>
        <p:txBody>
          <a:bodyPr>
            <a:normAutofit fontScale="70000" lnSpcReduction="20000"/>
          </a:bodyPr>
          <a:lstStyle/>
          <a:p>
            <a:pPr marL="0" indent="0">
              <a:buNone/>
            </a:pPr>
            <a:r>
              <a:rPr lang="lv-LV" b="1" dirty="0"/>
              <a:t>Ē</a:t>
            </a:r>
            <a:r>
              <a:rPr lang="en-US" b="1" dirty="0"/>
              <a:t>BN </a:t>
            </a:r>
            <a:r>
              <a:rPr lang="lv-LV" b="1" dirty="0"/>
              <a:t>114.</a:t>
            </a:r>
            <a:r>
              <a:rPr lang="lv-LV" b="1" baseline="30000" dirty="0"/>
              <a:t>2</a:t>
            </a:r>
            <a:r>
              <a:rPr lang="lv-LV" b="1" dirty="0"/>
              <a:t> DVP iekļauj</a:t>
            </a:r>
            <a:r>
              <a:rPr lang="lv-LV" dirty="0"/>
              <a:t>:</a:t>
            </a:r>
          </a:p>
          <a:p>
            <a:r>
              <a:rPr lang="lv-LV" dirty="0"/>
              <a:t>114.</a:t>
            </a:r>
            <a:r>
              <a:rPr lang="lv-LV" baseline="30000" dirty="0"/>
              <a:t>2</a:t>
            </a:r>
            <a:r>
              <a:rPr lang="lv-LV" dirty="0"/>
              <a:t> 1. darbu veikšanas kalendāra grafiku;</a:t>
            </a:r>
          </a:p>
          <a:p>
            <a:r>
              <a:rPr lang="lv-LV" dirty="0"/>
              <a:t>114.</a:t>
            </a:r>
            <a:r>
              <a:rPr lang="lv-LV" baseline="30000" dirty="0"/>
              <a:t>2</a:t>
            </a:r>
            <a:r>
              <a:rPr lang="lv-LV" dirty="0"/>
              <a:t> 2. būvdarbu ģenerālplānu, kas izstrādāts, pamatojoties uz grafisko dokumentu (plānu), kurā ir atspoguļota ēkas, ceļu un inženiertīklu esošā situācija;</a:t>
            </a:r>
          </a:p>
          <a:p>
            <a:r>
              <a:rPr lang="lv-LV" dirty="0"/>
              <a:t>114.</a:t>
            </a:r>
            <a:r>
              <a:rPr lang="lv-LV" baseline="30000" dirty="0"/>
              <a:t>2</a:t>
            </a:r>
            <a:r>
              <a:rPr lang="lv-LV" dirty="0"/>
              <a:t> 3. sagatavošanas darbu un būvdarbu aprakstu;</a:t>
            </a:r>
          </a:p>
          <a:p>
            <a:r>
              <a:rPr lang="lv-LV" dirty="0"/>
              <a:t>114.</a:t>
            </a:r>
            <a:r>
              <a:rPr lang="lv-LV" baseline="30000" dirty="0"/>
              <a:t>2</a:t>
            </a:r>
            <a:r>
              <a:rPr lang="lv-LV" dirty="0"/>
              <a:t> 4. netradicionālu un sarežģītu būvdarbu veidu tehnoloģiskās shēmas un norādi par izpildes zonām;</a:t>
            </a:r>
          </a:p>
          <a:p>
            <a:r>
              <a:rPr lang="lv-LV" dirty="0"/>
              <a:t>114.</a:t>
            </a:r>
            <a:r>
              <a:rPr lang="lv-LV" baseline="30000" dirty="0"/>
              <a:t>2</a:t>
            </a:r>
            <a:r>
              <a:rPr lang="lv-LV" dirty="0"/>
              <a:t> 5. galveno </a:t>
            </a:r>
            <a:r>
              <a:rPr lang="lv-LV" dirty="0" err="1"/>
              <a:t>būvmašīnu</a:t>
            </a:r>
            <a:r>
              <a:rPr lang="lv-LV" dirty="0"/>
              <a:t> darba grafiku;</a:t>
            </a:r>
          </a:p>
          <a:p>
            <a:r>
              <a:rPr lang="lv-LV" dirty="0"/>
              <a:t>114.</a:t>
            </a:r>
            <a:r>
              <a:rPr lang="lv-LV" baseline="30000" dirty="0"/>
              <a:t>2</a:t>
            </a:r>
            <a:r>
              <a:rPr lang="lv-LV" dirty="0"/>
              <a:t> 6. nepieciešamo speciālistu sarakstu darbu veikšanai objektā;</a:t>
            </a:r>
          </a:p>
          <a:p>
            <a:pPr marL="0" indent="0">
              <a:buNone/>
            </a:pPr>
            <a:endParaRPr lang="lv-LV" dirty="0"/>
          </a:p>
        </p:txBody>
      </p:sp>
      <p:sp>
        <p:nvSpPr>
          <p:cNvPr id="4" name="Satura vietturis 3">
            <a:extLst>
              <a:ext uri="{FF2B5EF4-FFF2-40B4-BE49-F238E27FC236}">
                <a16:creationId xmlns:a16="http://schemas.microsoft.com/office/drawing/2014/main" id="{DFA10F4B-9601-41D5-8D98-AF5908AAD5B2}"/>
              </a:ext>
            </a:extLst>
          </p:cNvPr>
          <p:cNvSpPr>
            <a:spLocks noGrp="1"/>
          </p:cNvSpPr>
          <p:nvPr>
            <p:ph sz="half" idx="2"/>
          </p:nvPr>
        </p:nvSpPr>
        <p:spPr/>
        <p:txBody>
          <a:bodyPr>
            <a:normAutofit fontScale="70000" lnSpcReduction="20000"/>
          </a:bodyPr>
          <a:lstStyle/>
          <a:p>
            <a:r>
              <a:rPr lang="lv-LV" dirty="0"/>
              <a:t>114.</a:t>
            </a:r>
            <a:r>
              <a:rPr lang="lv-LV" baseline="30000" dirty="0"/>
              <a:t>2</a:t>
            </a:r>
            <a:r>
              <a:rPr lang="lv-LV" dirty="0"/>
              <a:t> 7. nepieciešamos būvju nospraušanas darbus;</a:t>
            </a:r>
            <a:endParaRPr lang="en-US" dirty="0"/>
          </a:p>
          <a:p>
            <a:r>
              <a:rPr lang="lv-LV" dirty="0"/>
              <a:t>114.</a:t>
            </a:r>
            <a:r>
              <a:rPr lang="lv-LV" baseline="30000" dirty="0"/>
              <a:t>2</a:t>
            </a:r>
            <a:r>
              <a:rPr lang="lv-LV" dirty="0"/>
              <a:t> 8. pagaidu tehnoloģisko konstrukciju pamatotus risinājumus;</a:t>
            </a:r>
          </a:p>
          <a:p>
            <a:r>
              <a:rPr lang="lv-LV" dirty="0"/>
              <a:t>114.</a:t>
            </a:r>
            <a:r>
              <a:rPr lang="lv-LV" baseline="30000" dirty="0"/>
              <a:t>2</a:t>
            </a:r>
            <a:r>
              <a:rPr lang="lv-LV" dirty="0"/>
              <a:t> 9. </a:t>
            </a:r>
            <a:r>
              <a:rPr lang="lv-LV" b="1" dirty="0"/>
              <a:t>darba aizsardzības</a:t>
            </a:r>
            <a:r>
              <a:rPr lang="lv-LV" dirty="0"/>
              <a:t>, drošības tehnikas, ražošanas higiēnas un </a:t>
            </a:r>
            <a:r>
              <a:rPr lang="lv-LV" b="1" dirty="0"/>
              <a:t>ugunsdrošības pasākumu tehniskos risinājumus</a:t>
            </a:r>
            <a:r>
              <a:rPr lang="lv-LV" dirty="0"/>
              <a:t>;</a:t>
            </a:r>
          </a:p>
          <a:p>
            <a:r>
              <a:rPr lang="lv-LV" dirty="0"/>
              <a:t>114.</a:t>
            </a:r>
            <a:r>
              <a:rPr lang="lv-LV" baseline="30000" dirty="0"/>
              <a:t>2</a:t>
            </a:r>
            <a:r>
              <a:rPr lang="lv-LV" dirty="0"/>
              <a:t> 10. </a:t>
            </a:r>
            <a:r>
              <a:rPr lang="lv-LV" dirty="0" err="1"/>
              <a:t>būvmašīnu</a:t>
            </a:r>
            <a:r>
              <a:rPr lang="lv-LV" dirty="0"/>
              <a:t>, tehnoloģiskā un montāžas aprīkojuma sarakstu;</a:t>
            </a:r>
          </a:p>
          <a:p>
            <a:r>
              <a:rPr lang="lv-LV" dirty="0"/>
              <a:t>114.</a:t>
            </a:r>
            <a:r>
              <a:rPr lang="lv-LV" baseline="30000" dirty="0"/>
              <a:t>2</a:t>
            </a:r>
            <a:r>
              <a:rPr lang="lv-LV" dirty="0"/>
              <a:t> 11. skaidrojošu aprakstu;</a:t>
            </a:r>
          </a:p>
          <a:p>
            <a:r>
              <a:rPr lang="lv-LV" dirty="0"/>
              <a:t>114.</a:t>
            </a:r>
            <a:r>
              <a:rPr lang="lv-LV" baseline="30000" dirty="0"/>
              <a:t>2</a:t>
            </a:r>
            <a:r>
              <a:rPr lang="lv-LV" dirty="0"/>
              <a:t> 12. darbaspēka kustības grafiku;</a:t>
            </a:r>
          </a:p>
          <a:p>
            <a:r>
              <a:rPr lang="lv-LV" dirty="0"/>
              <a:t>114.</a:t>
            </a:r>
            <a:r>
              <a:rPr lang="lv-LV" baseline="30000" dirty="0"/>
              <a:t>2</a:t>
            </a:r>
            <a:r>
              <a:rPr lang="lv-LV" dirty="0"/>
              <a:t> 13. būvizstrādājumu transportēšanas nosacījumus un to novietošanas vietas būvlaukumā.</a:t>
            </a:r>
          </a:p>
          <a:p>
            <a:pPr marL="0" indent="0">
              <a:buNone/>
            </a:pPr>
            <a:endParaRPr lang="lv-LV" dirty="0"/>
          </a:p>
        </p:txBody>
      </p:sp>
    </p:spTree>
    <p:extLst>
      <p:ext uri="{BB962C8B-B14F-4D97-AF65-F5344CB8AC3E}">
        <p14:creationId xmlns:p14="http://schemas.microsoft.com/office/powerpoint/2010/main" val="2895242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098" y="73025"/>
            <a:ext cx="9471033" cy="99853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(12)</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100</a:t>
            </a:fld>
            <a:endParaRPr lang="lv-LV" dirty="0"/>
          </a:p>
        </p:txBody>
      </p:sp>
      <p:pic>
        <p:nvPicPr>
          <p:cNvPr id="4" name="Picture 3">
            <a:extLst>
              <a:ext uri="{FF2B5EF4-FFF2-40B4-BE49-F238E27FC236}">
                <a16:creationId xmlns:a16="http://schemas.microsoft.com/office/drawing/2014/main" id="{070FF9F1-A19D-493F-9AD3-2512BA87811B}"/>
              </a:ext>
            </a:extLst>
          </p:cNvPr>
          <p:cNvPicPr>
            <a:picLocks noChangeAspect="1"/>
          </p:cNvPicPr>
          <p:nvPr/>
        </p:nvPicPr>
        <p:blipFill>
          <a:blip r:embed="rId3"/>
          <a:stretch>
            <a:fillRect/>
          </a:stretch>
        </p:blipFill>
        <p:spPr>
          <a:xfrm>
            <a:off x="3967402" y="974726"/>
            <a:ext cx="8172449" cy="5473700"/>
          </a:xfrm>
          <a:prstGeom prst="rect">
            <a:avLst/>
          </a:prstGeom>
        </p:spPr>
      </p:pic>
      <p:sp>
        <p:nvSpPr>
          <p:cNvPr id="6" name="Rectangle: Rounded Corners 5">
            <a:extLst>
              <a:ext uri="{FF2B5EF4-FFF2-40B4-BE49-F238E27FC236}">
                <a16:creationId xmlns:a16="http://schemas.microsoft.com/office/drawing/2014/main" id="{40B81F1F-EA89-405F-B070-B2891E3B3714}"/>
              </a:ext>
            </a:extLst>
          </p:cNvPr>
          <p:cNvSpPr/>
          <p:nvPr/>
        </p:nvSpPr>
        <p:spPr>
          <a:xfrm>
            <a:off x="6171693" y="975588"/>
            <a:ext cx="4877814" cy="743312"/>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Kopvērtējums rezultāts nedrīkst būt pretrunā ar secinājumu un norādījumu sadaļu</a:t>
            </a:r>
            <a:endParaRPr lang="lv-LV"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C544177-DD87-4B91-8B73-1AE16FEBEFB7}"/>
              </a:ext>
            </a:extLst>
          </p:cNvPr>
          <p:cNvPicPr>
            <a:picLocks noChangeAspect="1"/>
          </p:cNvPicPr>
          <p:nvPr/>
        </p:nvPicPr>
        <p:blipFill>
          <a:blip r:embed="rId4"/>
          <a:stretch>
            <a:fillRect/>
          </a:stretch>
        </p:blipFill>
        <p:spPr>
          <a:xfrm>
            <a:off x="585845" y="4599351"/>
            <a:ext cx="2949458" cy="2185624"/>
          </a:xfrm>
          <a:prstGeom prst="rect">
            <a:avLst/>
          </a:prstGeom>
        </p:spPr>
      </p:pic>
      <p:pic>
        <p:nvPicPr>
          <p:cNvPr id="10" name="Picture 9">
            <a:extLst>
              <a:ext uri="{FF2B5EF4-FFF2-40B4-BE49-F238E27FC236}">
                <a16:creationId xmlns:a16="http://schemas.microsoft.com/office/drawing/2014/main" id="{638D6826-8189-433A-9B3C-E5299A1FFD9F}"/>
              </a:ext>
            </a:extLst>
          </p:cNvPr>
          <p:cNvPicPr>
            <a:picLocks noChangeAspect="1"/>
          </p:cNvPicPr>
          <p:nvPr/>
        </p:nvPicPr>
        <p:blipFill>
          <a:blip r:embed="rId5"/>
          <a:stretch>
            <a:fillRect/>
          </a:stretch>
        </p:blipFill>
        <p:spPr>
          <a:xfrm>
            <a:off x="69057" y="1622426"/>
            <a:ext cx="3740943" cy="2928688"/>
          </a:xfrm>
          <a:prstGeom prst="rect">
            <a:avLst/>
          </a:prstGeom>
        </p:spPr>
      </p:pic>
      <p:sp>
        <p:nvSpPr>
          <p:cNvPr id="11" name="Rectangle 10">
            <a:extLst>
              <a:ext uri="{FF2B5EF4-FFF2-40B4-BE49-F238E27FC236}">
                <a16:creationId xmlns:a16="http://schemas.microsoft.com/office/drawing/2014/main" id="{C0ADCE75-28A1-4C97-B01B-B1167F40C93C}"/>
              </a:ext>
            </a:extLst>
          </p:cNvPr>
          <p:cNvSpPr/>
          <p:nvPr/>
        </p:nvSpPr>
        <p:spPr>
          <a:xfrm>
            <a:off x="69057" y="1622426"/>
            <a:ext cx="3740944" cy="285273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Rectangle 11">
            <a:extLst>
              <a:ext uri="{FF2B5EF4-FFF2-40B4-BE49-F238E27FC236}">
                <a16:creationId xmlns:a16="http://schemas.microsoft.com/office/drawing/2014/main" id="{1A8289DF-8CD7-47AB-B8F7-ADED902D701D}"/>
              </a:ext>
            </a:extLst>
          </p:cNvPr>
          <p:cNvSpPr/>
          <p:nvPr/>
        </p:nvSpPr>
        <p:spPr>
          <a:xfrm>
            <a:off x="585845" y="4695825"/>
            <a:ext cx="2949458" cy="20891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Flowchart: Connector 12">
            <a:extLst>
              <a:ext uri="{FF2B5EF4-FFF2-40B4-BE49-F238E27FC236}">
                <a16:creationId xmlns:a16="http://schemas.microsoft.com/office/drawing/2014/main" id="{F739F809-7305-476B-8770-12C29D6E9CE4}"/>
              </a:ext>
            </a:extLst>
          </p:cNvPr>
          <p:cNvSpPr/>
          <p:nvPr/>
        </p:nvSpPr>
        <p:spPr>
          <a:xfrm>
            <a:off x="11462505" y="1118644"/>
            <a:ext cx="457200" cy="457200"/>
          </a:xfrm>
          <a:prstGeom prst="flowChartConnector">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solidFill>
                  <a:srgbClr val="002060"/>
                </a:solidFill>
                <a:latin typeface="Times New Roman" panose="02020603050405020304" pitchFamily="18" charset="0"/>
                <a:cs typeface="Times New Roman" panose="02020603050405020304" pitchFamily="18" charset="0"/>
              </a:rPr>
              <a:t>1</a:t>
            </a:r>
          </a:p>
        </p:txBody>
      </p:sp>
      <p:sp>
        <p:nvSpPr>
          <p:cNvPr id="14" name="Flowchart: Connector 13">
            <a:extLst>
              <a:ext uri="{FF2B5EF4-FFF2-40B4-BE49-F238E27FC236}">
                <a16:creationId xmlns:a16="http://schemas.microsoft.com/office/drawing/2014/main" id="{29AECE5C-CCAD-4189-AC02-8628E99CD6B1}"/>
              </a:ext>
            </a:extLst>
          </p:cNvPr>
          <p:cNvSpPr/>
          <p:nvPr/>
        </p:nvSpPr>
        <p:spPr>
          <a:xfrm>
            <a:off x="2963769" y="4754925"/>
            <a:ext cx="457200" cy="457200"/>
          </a:xfrm>
          <a:prstGeom prst="flowChartConnector">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solidFill>
                  <a:srgbClr val="002060"/>
                </a:solidFill>
                <a:latin typeface="Times New Roman" panose="02020603050405020304" pitchFamily="18" charset="0"/>
                <a:cs typeface="Times New Roman" panose="02020603050405020304" pitchFamily="18" charset="0"/>
              </a:rPr>
              <a:t>2</a:t>
            </a:r>
          </a:p>
        </p:txBody>
      </p:sp>
      <p:sp>
        <p:nvSpPr>
          <p:cNvPr id="15" name="Flowchart: Connector 14">
            <a:extLst>
              <a:ext uri="{FF2B5EF4-FFF2-40B4-BE49-F238E27FC236}">
                <a16:creationId xmlns:a16="http://schemas.microsoft.com/office/drawing/2014/main" id="{9D5889A6-1FC0-43FB-B30C-8FF703889A99}"/>
              </a:ext>
            </a:extLst>
          </p:cNvPr>
          <p:cNvSpPr/>
          <p:nvPr/>
        </p:nvSpPr>
        <p:spPr>
          <a:xfrm>
            <a:off x="3194447" y="3910010"/>
            <a:ext cx="457200" cy="457200"/>
          </a:xfrm>
          <a:prstGeom prst="flowChartConnector">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solidFill>
                  <a:srgbClr val="002060"/>
                </a:solidFill>
                <a:latin typeface="Times New Roman" panose="02020603050405020304" pitchFamily="18" charset="0"/>
                <a:cs typeface="Times New Roman" panose="02020603050405020304" pitchFamily="18" charset="0"/>
              </a:rPr>
              <a:t>3</a:t>
            </a:r>
          </a:p>
        </p:txBody>
      </p:sp>
      <p:sp>
        <p:nvSpPr>
          <p:cNvPr id="16" name="Rectangle 15">
            <a:extLst>
              <a:ext uri="{FF2B5EF4-FFF2-40B4-BE49-F238E27FC236}">
                <a16:creationId xmlns:a16="http://schemas.microsoft.com/office/drawing/2014/main" id="{09531042-21A2-4481-A74E-4CAB27D5DB2D}"/>
              </a:ext>
            </a:extLst>
          </p:cNvPr>
          <p:cNvSpPr/>
          <p:nvPr/>
        </p:nvSpPr>
        <p:spPr>
          <a:xfrm>
            <a:off x="3950494" y="907261"/>
            <a:ext cx="8172449" cy="5541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ectangle: Rounded Corners 6">
            <a:extLst>
              <a:ext uri="{FF2B5EF4-FFF2-40B4-BE49-F238E27FC236}">
                <a16:creationId xmlns:a16="http://schemas.microsoft.com/office/drawing/2014/main" id="{B51F32C9-5B46-4CAB-AA45-CE5BC9E8ED48}"/>
              </a:ext>
            </a:extLst>
          </p:cNvPr>
          <p:cNvSpPr/>
          <p:nvPr/>
        </p:nvSpPr>
        <p:spPr>
          <a:xfrm>
            <a:off x="6033565" y="5170670"/>
            <a:ext cx="3123867" cy="11856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ectangle: Rounded Corners 16">
            <a:extLst>
              <a:ext uri="{FF2B5EF4-FFF2-40B4-BE49-F238E27FC236}">
                <a16:creationId xmlns:a16="http://schemas.microsoft.com/office/drawing/2014/main" id="{5BC9D004-E053-4E13-8632-594D988968C1}"/>
              </a:ext>
            </a:extLst>
          </p:cNvPr>
          <p:cNvSpPr/>
          <p:nvPr/>
        </p:nvSpPr>
        <p:spPr>
          <a:xfrm>
            <a:off x="4127241" y="2304362"/>
            <a:ext cx="3722113" cy="1455632"/>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Kam norādījums vai informācija?</a:t>
            </a:r>
          </a:p>
          <a:p>
            <a:pPr algn="just"/>
            <a:r>
              <a:rPr lang="lv-LV" b="1" dirty="0">
                <a:solidFill>
                  <a:schemeClr val="tx1"/>
                </a:solidFill>
                <a:latin typeface="Times New Roman" panose="02020603050405020304" pitchFamily="18" charset="0"/>
                <a:cs typeface="Times New Roman" panose="02020603050405020304" pitchFamily="18" charset="0"/>
              </a:rPr>
              <a:t>Kurš atzinuma kritērijs?</a:t>
            </a:r>
          </a:p>
          <a:p>
            <a:pPr algn="just"/>
            <a:r>
              <a:rPr lang="lv-LV" b="1" dirty="0">
                <a:solidFill>
                  <a:schemeClr val="tx1"/>
                </a:solidFill>
                <a:latin typeface="Times New Roman" panose="02020603050405020304" pitchFamily="18" charset="0"/>
                <a:cs typeface="Times New Roman" panose="02020603050405020304" pitchFamily="18" charset="0"/>
              </a:rPr>
              <a:t>Normatīvo aktu pamatojums</a:t>
            </a:r>
          </a:p>
          <a:p>
            <a:pPr algn="just"/>
            <a:r>
              <a:rPr lang="lv-LV" b="1" dirty="0">
                <a:solidFill>
                  <a:schemeClr val="tx1"/>
                </a:solidFill>
                <a:latin typeface="Times New Roman" panose="02020603050405020304" pitchFamily="18" charset="0"/>
                <a:cs typeface="Times New Roman" panose="02020603050405020304" pitchFamily="18" charset="0"/>
              </a:rPr>
              <a:t>Principa “Konsultē vispirms” piemērošana</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AFD79D5-06F4-48DA-B124-4F69D4E5C62C}"/>
              </a:ext>
            </a:extLst>
          </p:cNvPr>
          <p:cNvSpPr/>
          <p:nvPr/>
        </p:nvSpPr>
        <p:spPr>
          <a:xfrm>
            <a:off x="8764838" y="1763535"/>
            <a:ext cx="3233293" cy="3448590"/>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Pārkāpumi netika konstatēti</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Novērst pārkāpumu</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Iesniegt informāciju</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Apturēt būvdarbus visā objektā</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Atļaut atsākt būvdarbus visā objektā</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Apturēt būvdarbus objekta daļā</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Atļaut atsākt būvdarbus objekta daļā</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Apturēt būves patvaļīgu ekspluatāciju</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Atjaunot iepriekšējo stāvokli</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Atļaut pārtraukt būvdarbus</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Veikt būves konservāciju</a:t>
            </a:r>
          </a:p>
          <a:p>
            <a:pPr marL="285750" indent="-285750" algn="just">
              <a:buFont typeface="Arial" panose="020B0604020202020204" pitchFamily="34" charset="0"/>
              <a:buChar char="•"/>
            </a:pPr>
            <a:r>
              <a:rPr lang="lv-LV" sz="1400" b="1" dirty="0">
                <a:solidFill>
                  <a:schemeClr val="tx1"/>
                </a:solidFill>
                <a:latin typeface="Times New Roman" panose="02020603050405020304" pitchFamily="18" charset="0"/>
                <a:cs typeface="Times New Roman" panose="02020603050405020304" pitchFamily="18" charset="0"/>
              </a:rPr>
              <a:t>Cits</a:t>
            </a:r>
          </a:p>
        </p:txBody>
      </p:sp>
      <p:sp>
        <p:nvSpPr>
          <p:cNvPr id="20" name="Arrow: Left 19">
            <a:extLst>
              <a:ext uri="{FF2B5EF4-FFF2-40B4-BE49-F238E27FC236}">
                <a16:creationId xmlns:a16="http://schemas.microsoft.com/office/drawing/2014/main" id="{B8FBC473-1CD4-4582-AA08-7981C8C0949B}"/>
              </a:ext>
            </a:extLst>
          </p:cNvPr>
          <p:cNvSpPr/>
          <p:nvPr/>
        </p:nvSpPr>
        <p:spPr>
          <a:xfrm rot="19670768">
            <a:off x="8262257" y="3959262"/>
            <a:ext cx="558155" cy="21570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Oval 7">
            <a:extLst>
              <a:ext uri="{FF2B5EF4-FFF2-40B4-BE49-F238E27FC236}">
                <a16:creationId xmlns:a16="http://schemas.microsoft.com/office/drawing/2014/main" id="{7BF7EE48-177E-4D10-8051-DEA6A5C3FF15}"/>
              </a:ext>
            </a:extLst>
          </p:cNvPr>
          <p:cNvSpPr/>
          <p:nvPr/>
        </p:nvSpPr>
        <p:spPr>
          <a:xfrm>
            <a:off x="880470" y="5326912"/>
            <a:ext cx="1164761" cy="318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7527399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564" y="420691"/>
            <a:ext cx="9471033" cy="90927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(13)</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101</a:t>
            </a:fld>
            <a:endParaRPr lang="lv-LV" dirty="0"/>
          </a:p>
        </p:txBody>
      </p:sp>
      <p:sp>
        <p:nvSpPr>
          <p:cNvPr id="4" name="Rectangle 3">
            <a:extLst>
              <a:ext uri="{FF2B5EF4-FFF2-40B4-BE49-F238E27FC236}">
                <a16:creationId xmlns:a16="http://schemas.microsoft.com/office/drawing/2014/main" id="{5366CC52-9F30-4CF8-AB42-7499128F53D4}"/>
              </a:ext>
            </a:extLst>
          </p:cNvPr>
          <p:cNvSpPr/>
          <p:nvPr/>
        </p:nvSpPr>
        <p:spPr>
          <a:xfrm>
            <a:off x="2460423" y="1485902"/>
            <a:ext cx="9682174" cy="5262979"/>
          </a:xfrm>
          <a:prstGeom prst="rect">
            <a:avLst/>
          </a:prstGeom>
        </p:spPr>
        <p:txBody>
          <a:bodyPr wrap="square">
            <a:spAutoFit/>
          </a:bodyPr>
          <a:lstStyle/>
          <a:p>
            <a:pPr algn="just"/>
            <a:r>
              <a:rPr lang="lv-LV" sz="2400" dirty="0">
                <a:latin typeface="Times New Roman" panose="02020603050405020304" pitchFamily="18" charset="0"/>
                <a:cs typeface="Times New Roman" panose="02020603050405020304" pitchFamily="18" charset="0"/>
              </a:rPr>
              <a:t>Būvinspektoram ir </a:t>
            </a:r>
            <a:r>
              <a:rPr lang="lv-LV" sz="2400" b="1" dirty="0">
                <a:latin typeface="Times New Roman" panose="02020603050405020304" pitchFamily="18" charset="0"/>
                <a:cs typeface="Times New Roman" panose="02020603050405020304" pitchFamily="18" charset="0"/>
              </a:rPr>
              <a:t>pienākums apturēt būvdarbus</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ja</a:t>
            </a:r>
            <a:r>
              <a:rPr lang="lv-LV" sz="2400" dirty="0">
                <a:latin typeface="Times New Roman" panose="02020603050405020304" pitchFamily="18" charset="0"/>
                <a:cs typeface="Times New Roman" panose="02020603050405020304" pitchFamily="18" charset="0"/>
              </a:rPr>
              <a:t> viņš, veicot pārbaudi, </a:t>
            </a:r>
            <a:r>
              <a:rPr lang="lv-LV" sz="2400" b="1" dirty="0">
                <a:latin typeface="Times New Roman" panose="02020603050405020304" pitchFamily="18" charset="0"/>
                <a:cs typeface="Times New Roman" panose="02020603050405020304" pitchFamily="18" charset="0"/>
              </a:rPr>
              <a:t>konstatē pārkāpumus</a:t>
            </a:r>
            <a:r>
              <a:rPr lang="lv-LV" sz="2400" dirty="0">
                <a:latin typeface="Times New Roman" panose="02020603050405020304" pitchFamily="18" charset="0"/>
                <a:cs typeface="Times New Roman" panose="02020603050405020304" pitchFamily="18" charset="0"/>
              </a:rPr>
              <a:t>, ka:</a:t>
            </a:r>
          </a:p>
          <a:p>
            <a:pPr marL="457200" indent="-457200" algn="just">
              <a:buFont typeface="+mj-lt"/>
              <a:buAutoNum type="arabicPeriod"/>
            </a:pPr>
            <a:r>
              <a:rPr lang="lv-LV" sz="2400" dirty="0">
                <a:latin typeface="Times New Roman" panose="02020603050405020304" pitchFamily="18" charset="0"/>
                <a:cs typeface="Times New Roman" panose="02020603050405020304" pitchFamily="18" charset="0"/>
              </a:rPr>
              <a:t>būvdarbu veikšanai ir saņemta būvatļauja un pirms to uzsākšanas </a:t>
            </a:r>
            <a:r>
              <a:rPr lang="lv-LV" sz="2400" b="1" dirty="0">
                <a:latin typeface="Times New Roman" panose="02020603050405020304" pitchFamily="18" charset="0"/>
                <a:cs typeface="Times New Roman" panose="02020603050405020304" pitchFamily="18" charset="0"/>
              </a:rPr>
              <a:t>nav</a:t>
            </a:r>
            <a:r>
              <a:rPr lang="lv-LV" sz="2400" dirty="0">
                <a:latin typeface="Times New Roman" panose="02020603050405020304" pitchFamily="18" charset="0"/>
                <a:cs typeface="Times New Roman" panose="02020603050405020304" pitchFamily="18" charset="0"/>
              </a:rPr>
              <a:t> izpildīti būvatļaujas nosacījumi vai arī pirms būvdarbu veikšanas būvvaldē </a:t>
            </a:r>
            <a:r>
              <a:rPr lang="lv-LV" sz="2400" b="1" dirty="0">
                <a:latin typeface="Times New Roman" panose="02020603050405020304" pitchFamily="18" charset="0"/>
                <a:cs typeface="Times New Roman" panose="02020603050405020304" pitchFamily="18" charset="0"/>
              </a:rPr>
              <a:t>nav</a:t>
            </a:r>
            <a:r>
              <a:rPr lang="lv-LV" sz="2400" dirty="0">
                <a:latin typeface="Times New Roman" panose="02020603050405020304" pitchFamily="18" charset="0"/>
                <a:cs typeface="Times New Roman" panose="02020603050405020304" pitchFamily="18" charset="0"/>
              </a:rPr>
              <a:t> akceptēta apliecinājuma karte vai paskaidrojuma raksts un normatīvajos aktos noteiktajos gadījumos pirms to uzsākšanas </a:t>
            </a:r>
            <a:r>
              <a:rPr lang="lv-LV" sz="2400" b="1" dirty="0">
                <a:latin typeface="Times New Roman" panose="02020603050405020304" pitchFamily="18" charset="0"/>
                <a:cs typeface="Times New Roman" panose="02020603050405020304" pitchFamily="18" charset="0"/>
              </a:rPr>
              <a:t>nav</a:t>
            </a:r>
            <a:r>
              <a:rPr lang="lv-LV" sz="2400" dirty="0">
                <a:latin typeface="Times New Roman" panose="02020603050405020304" pitchFamily="18" charset="0"/>
                <a:cs typeface="Times New Roman" panose="02020603050405020304" pitchFamily="18" charset="0"/>
              </a:rPr>
              <a:t> iesniegti un reģistrēti nepieciešamie dokumenti;</a:t>
            </a:r>
          </a:p>
          <a:p>
            <a:pPr marL="457200" indent="-457200" algn="just">
              <a:buFont typeface="+mj-lt"/>
              <a:buAutoNum type="arabicPeriod"/>
            </a:pPr>
            <a:r>
              <a:rPr lang="lv-LV" sz="2400" dirty="0">
                <a:latin typeface="Times New Roman" panose="02020603050405020304" pitchFamily="18" charset="0"/>
                <a:cs typeface="Times New Roman" panose="02020603050405020304" pitchFamily="18" charset="0"/>
              </a:rPr>
              <a:t>būvdarbi notiek,</a:t>
            </a:r>
            <a:r>
              <a:rPr lang="lv-LV" sz="2400" b="1" dirty="0">
                <a:latin typeface="Times New Roman" panose="02020603050405020304" pitchFamily="18" charset="0"/>
                <a:cs typeface="Times New Roman" panose="02020603050405020304" pitchFamily="18" charset="0"/>
              </a:rPr>
              <a:t> pieļaujot </a:t>
            </a:r>
            <a:r>
              <a:rPr lang="lv-LV" sz="2400" dirty="0">
                <a:latin typeface="Times New Roman" panose="02020603050405020304" pitchFamily="18" charset="0"/>
                <a:cs typeface="Times New Roman" panose="02020603050405020304" pitchFamily="18" charset="0"/>
              </a:rPr>
              <a:t>atkāpes no būvatļaujas, akceptētās apliecinājuma kartes vai paskaidrojuma raksta nosacījumiem, kā arī </a:t>
            </a:r>
            <a:r>
              <a:rPr lang="lv-LV" sz="2400" b="1" dirty="0">
                <a:latin typeface="Times New Roman" panose="02020603050405020304" pitchFamily="18" charset="0"/>
                <a:cs typeface="Times New Roman" panose="02020603050405020304" pitchFamily="18" charset="0"/>
              </a:rPr>
              <a:t>neievērojot</a:t>
            </a:r>
            <a:r>
              <a:rPr lang="lv-LV" sz="2400" dirty="0">
                <a:latin typeface="Times New Roman" panose="02020603050405020304" pitchFamily="18" charset="0"/>
                <a:cs typeface="Times New Roman" panose="02020603050405020304" pitchFamily="18" charset="0"/>
              </a:rPr>
              <a:t> būvniecību reglamentējošos normatīvos aktus;</a:t>
            </a:r>
          </a:p>
          <a:p>
            <a:pPr marL="457200" indent="-457200" algn="just">
              <a:buFont typeface="+mj-lt"/>
              <a:buAutoNum type="arabicPeriod"/>
            </a:pPr>
            <a:r>
              <a:rPr lang="lv-LV" sz="2400" dirty="0">
                <a:latin typeface="Times New Roman" panose="02020603050405020304" pitchFamily="18" charset="0"/>
                <a:cs typeface="Times New Roman" panose="02020603050405020304" pitchFamily="18" charset="0"/>
              </a:rPr>
              <a:t>būvlaukumā </a:t>
            </a:r>
            <a:r>
              <a:rPr lang="lv-LV" sz="2400" b="1" dirty="0">
                <a:latin typeface="Times New Roman" panose="02020603050405020304" pitchFamily="18" charset="0"/>
                <a:cs typeface="Times New Roman" panose="02020603050405020304" pitchFamily="18" charset="0"/>
              </a:rPr>
              <a:t>neatrodas</a:t>
            </a:r>
            <a:r>
              <a:rPr lang="lv-LV" sz="2400" dirty="0">
                <a:latin typeface="Times New Roman" panose="02020603050405020304" pitchFamily="18" charset="0"/>
                <a:cs typeface="Times New Roman" panose="02020603050405020304" pitchFamily="18" charset="0"/>
              </a:rPr>
              <a:t> būvdarbu veikšanai nepieciešamā dokumentācija, tai skaitā būvizstrādājumu atbilstību apliecinoši dokumenti, izņemot gadījumu, ja attiecīgā informācija un dokumenti </a:t>
            </a:r>
            <a:r>
              <a:rPr lang="lv-LV" sz="2400" b="1" dirty="0">
                <a:latin typeface="Times New Roman" panose="02020603050405020304" pitchFamily="18" charset="0"/>
                <a:cs typeface="Times New Roman" panose="02020603050405020304" pitchFamily="18" charset="0"/>
              </a:rPr>
              <a:t>ir (NAV) pieejami </a:t>
            </a:r>
            <a:r>
              <a:rPr lang="lv-LV" sz="2400" dirty="0">
                <a:latin typeface="Times New Roman" panose="02020603050405020304" pitchFamily="18" charset="0"/>
                <a:cs typeface="Times New Roman" panose="02020603050405020304" pitchFamily="18" charset="0"/>
              </a:rPr>
              <a:t>būvniecības informācijas sistēmā </a:t>
            </a:r>
            <a:r>
              <a:rPr lang="lv-LV" dirty="0">
                <a:latin typeface="Times New Roman" panose="02020603050405020304" pitchFamily="18" charset="0"/>
                <a:cs typeface="Times New Roman" panose="02020603050405020304" pitchFamily="18" charset="0"/>
              </a:rPr>
              <a:t>(VBN 141.punkts).</a:t>
            </a:r>
          </a:p>
        </p:txBody>
      </p:sp>
      <p:pic>
        <p:nvPicPr>
          <p:cNvPr id="6" name="Picture 5">
            <a:extLst>
              <a:ext uri="{FF2B5EF4-FFF2-40B4-BE49-F238E27FC236}">
                <a16:creationId xmlns:a16="http://schemas.microsoft.com/office/drawing/2014/main" id="{83F07BB6-C437-4141-8610-67F046CD685A}"/>
              </a:ext>
            </a:extLst>
          </p:cNvPr>
          <p:cNvPicPr>
            <a:picLocks noChangeAspect="1"/>
          </p:cNvPicPr>
          <p:nvPr/>
        </p:nvPicPr>
        <p:blipFill>
          <a:blip r:embed="rId3"/>
          <a:stretch>
            <a:fillRect/>
          </a:stretch>
        </p:blipFill>
        <p:spPr>
          <a:xfrm>
            <a:off x="49403" y="2617392"/>
            <a:ext cx="2407352" cy="2726133"/>
          </a:xfrm>
          <a:prstGeom prst="rect">
            <a:avLst/>
          </a:prstGeom>
        </p:spPr>
      </p:pic>
    </p:spTree>
    <p:extLst>
      <p:ext uri="{BB962C8B-B14F-4D97-AF65-F5344CB8AC3E}">
        <p14:creationId xmlns:p14="http://schemas.microsoft.com/office/powerpoint/2010/main" val="217844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563" y="136525"/>
            <a:ext cx="9471033" cy="90927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(14)</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102</a:t>
            </a:fld>
            <a:endParaRPr lang="lv-LV" dirty="0"/>
          </a:p>
        </p:txBody>
      </p:sp>
      <p:sp>
        <p:nvSpPr>
          <p:cNvPr id="4" name="Rectangle 3">
            <a:extLst>
              <a:ext uri="{FF2B5EF4-FFF2-40B4-BE49-F238E27FC236}">
                <a16:creationId xmlns:a16="http://schemas.microsoft.com/office/drawing/2014/main" id="{5366CC52-9F30-4CF8-AB42-7499128F53D4}"/>
              </a:ext>
            </a:extLst>
          </p:cNvPr>
          <p:cNvSpPr/>
          <p:nvPr/>
        </p:nvSpPr>
        <p:spPr>
          <a:xfrm>
            <a:off x="2671562" y="1181497"/>
            <a:ext cx="9471034" cy="5539978"/>
          </a:xfrm>
          <a:prstGeom prst="rect">
            <a:avLst/>
          </a:prstGeom>
        </p:spPr>
        <p:txBody>
          <a:bodyPr wrap="square">
            <a:spAutoFit/>
          </a:bodyPr>
          <a:lstStyle/>
          <a:p>
            <a:pPr algn="just"/>
            <a:r>
              <a:rPr lang="lv-LV" sz="2400" dirty="0">
                <a:latin typeface="Times New Roman" panose="02020603050405020304" pitchFamily="18" charset="0"/>
                <a:cs typeface="Times New Roman" panose="02020603050405020304" pitchFamily="18" charset="0"/>
              </a:rPr>
              <a:t>Būvvalde vai birojs </a:t>
            </a:r>
            <a:r>
              <a:rPr lang="lv-LV" sz="2400" b="1" dirty="0">
                <a:latin typeface="Times New Roman" panose="02020603050405020304" pitchFamily="18" charset="0"/>
                <a:cs typeface="Times New Roman" panose="02020603050405020304" pitchFamily="18" charset="0"/>
              </a:rPr>
              <a:t>var apturēt būvdarbus</a:t>
            </a:r>
            <a:r>
              <a:rPr lang="lv-LV" sz="2400" dirty="0">
                <a:latin typeface="Times New Roman" panose="02020603050405020304" pitchFamily="18" charset="0"/>
                <a:cs typeface="Times New Roman" panose="02020603050405020304" pitchFamily="18" charset="0"/>
              </a:rPr>
              <a:t>, ja:</a:t>
            </a:r>
          </a:p>
          <a:p>
            <a:pPr marL="457200" indent="-457200" algn="just">
              <a:buFont typeface="+mj-lt"/>
              <a:buAutoNum type="arabicPeriod"/>
            </a:pPr>
            <a:r>
              <a:rPr lang="lv-LV" sz="2200" b="1" dirty="0">
                <a:latin typeface="Times New Roman" panose="02020603050405020304" pitchFamily="18" charset="0"/>
                <a:cs typeface="Times New Roman" panose="02020603050405020304" pitchFamily="18" charset="0"/>
              </a:rPr>
              <a:t>netiek ievērotas </a:t>
            </a:r>
            <a:r>
              <a:rPr lang="lv-LV" sz="2200" dirty="0">
                <a:latin typeface="Times New Roman" panose="02020603050405020304" pitchFamily="18" charset="0"/>
                <a:cs typeface="Times New Roman" panose="02020603050405020304" pitchFamily="18" charset="0"/>
              </a:rPr>
              <a:t>būvniecību regulējošo normatīvo aktu prasības;</a:t>
            </a:r>
          </a:p>
          <a:p>
            <a:pPr marL="457200" indent="-457200" algn="just">
              <a:buFont typeface="+mj-lt"/>
              <a:buAutoNum type="arabicPeriod"/>
            </a:pPr>
            <a:r>
              <a:rPr lang="lv-LV" sz="2200" b="1" dirty="0">
                <a:latin typeface="Times New Roman" panose="02020603050405020304" pitchFamily="18" charset="0"/>
                <a:cs typeface="Times New Roman" panose="02020603050405020304" pitchFamily="18" charset="0"/>
              </a:rPr>
              <a:t>nav izpildīti </a:t>
            </a:r>
            <a:r>
              <a:rPr lang="lv-LV" sz="2200" dirty="0">
                <a:latin typeface="Times New Roman" panose="02020603050405020304" pitchFamily="18" charset="0"/>
                <a:cs typeface="Times New Roman" panose="02020603050405020304" pitchFamily="18" charset="0"/>
              </a:rPr>
              <a:t>vai </a:t>
            </a:r>
            <a:r>
              <a:rPr lang="lv-LV" sz="2200" b="1" dirty="0">
                <a:latin typeface="Times New Roman" panose="02020603050405020304" pitchFamily="18" charset="0"/>
                <a:cs typeface="Times New Roman" panose="02020603050405020304" pitchFamily="18" charset="0"/>
              </a:rPr>
              <a:t>netiek pildīti </a:t>
            </a:r>
            <a:r>
              <a:rPr lang="lv-LV" sz="2200" dirty="0">
                <a:latin typeface="Times New Roman" panose="02020603050405020304" pitchFamily="18" charset="0"/>
                <a:cs typeface="Times New Roman" panose="02020603050405020304" pitchFamily="18" charset="0"/>
              </a:rPr>
              <a:t>būvatļaujas nosacījumi;</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būvlaukumā </a:t>
            </a:r>
            <a:r>
              <a:rPr lang="lv-LV" sz="2200" b="1" dirty="0">
                <a:latin typeface="Times New Roman" panose="02020603050405020304" pitchFamily="18" charset="0"/>
                <a:cs typeface="Times New Roman" panose="02020603050405020304" pitchFamily="18" charset="0"/>
              </a:rPr>
              <a:t>netiek ievērotas </a:t>
            </a:r>
            <a:r>
              <a:rPr lang="lv-LV" sz="2200" dirty="0">
                <a:latin typeface="Times New Roman" panose="02020603050405020304" pitchFamily="18" charset="0"/>
                <a:cs typeface="Times New Roman" panose="02020603050405020304" pitchFamily="18" charset="0"/>
              </a:rPr>
              <a:t>ugunsdrošības, darba aizsardzības vai vides aizsardzības normatīvo aktu prasības;</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būvdarbi </a:t>
            </a:r>
            <a:r>
              <a:rPr lang="lv-LV" sz="2200" b="1" dirty="0">
                <a:latin typeface="Times New Roman" panose="02020603050405020304" pitchFamily="18" charset="0"/>
                <a:cs typeface="Times New Roman" panose="02020603050405020304" pitchFamily="18" charset="0"/>
              </a:rPr>
              <a:t>tiek veikti bez </a:t>
            </a:r>
            <a:r>
              <a:rPr lang="lv-LV" sz="2200" dirty="0">
                <a:latin typeface="Times New Roman" panose="02020603050405020304" pitchFamily="18" charset="0"/>
                <a:cs typeface="Times New Roman" panose="02020603050405020304" pitchFamily="18" charset="0"/>
              </a:rPr>
              <a:t>būvdarbu veicēja (būvētāja, galvenā būvdarbu veicēja, atsevišķo būvdarbu veicēja) civiltiesiskās atbildības obligātās apdrošināšanas;</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tiek </a:t>
            </a:r>
            <a:r>
              <a:rPr lang="lv-LV" sz="2200" b="1" dirty="0">
                <a:latin typeface="Times New Roman" panose="02020603050405020304" pitchFamily="18" charset="0"/>
                <a:cs typeface="Times New Roman" panose="02020603050405020304" pitchFamily="18" charset="0"/>
              </a:rPr>
              <a:t>konstatēts, ka būvuzraudzības veicējam</a:t>
            </a:r>
            <a:r>
              <a:rPr lang="lv-LV" sz="2200" dirty="0">
                <a:latin typeface="Times New Roman" panose="02020603050405020304" pitchFamily="18" charset="0"/>
                <a:cs typeface="Times New Roman" panose="02020603050405020304" pitchFamily="18" charset="0"/>
              </a:rPr>
              <a:t> ir darba tiesiskās attiecības vai citas saistības, kas </a:t>
            </a:r>
            <a:r>
              <a:rPr lang="lv-LV" sz="2200" b="1" dirty="0">
                <a:latin typeface="Times New Roman" panose="02020603050405020304" pitchFamily="18" charset="0"/>
                <a:cs typeface="Times New Roman" panose="02020603050405020304" pitchFamily="18" charset="0"/>
              </a:rPr>
              <a:t>var radīt </a:t>
            </a:r>
            <a:r>
              <a:rPr lang="lv-LV" sz="2200" dirty="0">
                <a:latin typeface="Times New Roman" panose="02020603050405020304" pitchFamily="18" charset="0"/>
                <a:cs typeface="Times New Roman" panose="02020603050405020304" pitchFamily="18" charset="0"/>
              </a:rPr>
              <a:t>interešu konfliktu ar būvkomersantu, kas veic objekta būvdarbus vai piegādes uzraugāmajam objektam;</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objektā būvdarbu veikšanas laikā </a:t>
            </a:r>
            <a:r>
              <a:rPr lang="lv-LV" sz="2200" b="1" dirty="0">
                <a:latin typeface="Times New Roman" panose="02020603050405020304" pitchFamily="18" charset="0"/>
                <a:cs typeface="Times New Roman" panose="02020603050405020304" pitchFamily="18" charset="0"/>
              </a:rPr>
              <a:t>netiek nodrošināta </a:t>
            </a:r>
            <a:r>
              <a:rPr lang="lv-LV" sz="2200" dirty="0">
                <a:latin typeface="Times New Roman" panose="02020603050405020304" pitchFamily="18" charset="0"/>
                <a:cs typeface="Times New Roman" panose="02020603050405020304" pitchFamily="18" charset="0"/>
              </a:rPr>
              <a:t>autoruzraudzība, ja tā saskaņā ar šiem noteikumiem ir nepieciešama;</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atbildīgais būvdarbu vadītājs </a:t>
            </a:r>
            <a:r>
              <a:rPr lang="lv-LV" sz="2200" b="1" dirty="0">
                <a:latin typeface="Times New Roman" panose="02020603050405020304" pitchFamily="18" charset="0"/>
                <a:cs typeface="Times New Roman" panose="02020603050405020304" pitchFamily="18" charset="0"/>
              </a:rPr>
              <a:t>neveic</a:t>
            </a:r>
            <a:r>
              <a:rPr lang="lv-LV" sz="2200" dirty="0">
                <a:latin typeface="Times New Roman" panose="02020603050405020304" pitchFamily="18" charset="0"/>
                <a:cs typeface="Times New Roman" panose="02020603050405020304" pitchFamily="18" charset="0"/>
              </a:rPr>
              <a:t> tam noteiktos pienākumus;</a:t>
            </a:r>
          </a:p>
          <a:p>
            <a:pPr marL="457200" indent="-457200" algn="just">
              <a:buFont typeface="+mj-lt"/>
              <a:buAutoNum type="arabicPeriod"/>
            </a:pPr>
            <a:r>
              <a:rPr lang="lv-LV" sz="2200" dirty="0">
                <a:latin typeface="Times New Roman" panose="02020603050405020304" pitchFamily="18" charset="0"/>
                <a:cs typeface="Times New Roman" panose="02020603050405020304" pitchFamily="18" charset="0"/>
              </a:rPr>
              <a:t> </a:t>
            </a:r>
            <a:r>
              <a:rPr lang="lv-LV" sz="2200" b="1" dirty="0">
                <a:latin typeface="Times New Roman" panose="02020603050405020304" pitchFamily="18" charset="0"/>
                <a:cs typeface="Times New Roman" panose="02020603050405020304" pitchFamily="18" charset="0"/>
              </a:rPr>
              <a:t>netiek veikta </a:t>
            </a:r>
            <a:r>
              <a:rPr lang="lv-LV" sz="2200" dirty="0">
                <a:latin typeface="Times New Roman" panose="02020603050405020304" pitchFamily="18" charset="0"/>
                <a:cs typeface="Times New Roman" panose="02020603050405020304" pitchFamily="18" charset="0"/>
              </a:rPr>
              <a:t>būvuzraudzība, ja tās nepieciešamību nosaka normatīvie akti, tai skaitā netiek ievērots būvuzraudzības plāns </a:t>
            </a:r>
            <a:r>
              <a:rPr lang="lv-LV" dirty="0">
                <a:latin typeface="Times New Roman" panose="02020603050405020304" pitchFamily="18" charset="0"/>
                <a:cs typeface="Times New Roman" panose="02020603050405020304" pitchFamily="18" charset="0"/>
              </a:rPr>
              <a:t>(VBN 131.punkts).</a:t>
            </a:r>
          </a:p>
        </p:txBody>
      </p:sp>
      <p:pic>
        <p:nvPicPr>
          <p:cNvPr id="7" name="Picture 6">
            <a:extLst>
              <a:ext uri="{FF2B5EF4-FFF2-40B4-BE49-F238E27FC236}">
                <a16:creationId xmlns:a16="http://schemas.microsoft.com/office/drawing/2014/main" id="{170649BF-A6AC-47D0-A7E1-9551E57D02B4}"/>
              </a:ext>
            </a:extLst>
          </p:cNvPr>
          <p:cNvPicPr>
            <a:picLocks noChangeAspect="1"/>
          </p:cNvPicPr>
          <p:nvPr/>
        </p:nvPicPr>
        <p:blipFill>
          <a:blip r:embed="rId3"/>
          <a:stretch>
            <a:fillRect/>
          </a:stretch>
        </p:blipFill>
        <p:spPr>
          <a:xfrm>
            <a:off x="0" y="2384786"/>
            <a:ext cx="2671562" cy="2939373"/>
          </a:xfrm>
          <a:prstGeom prst="rect">
            <a:avLst/>
          </a:prstGeom>
        </p:spPr>
      </p:pic>
    </p:spTree>
    <p:extLst>
      <p:ext uri="{BB962C8B-B14F-4D97-AF65-F5344CB8AC3E}">
        <p14:creationId xmlns:p14="http://schemas.microsoft.com/office/powerpoint/2010/main" val="33062406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896875" y="95673"/>
            <a:ext cx="4197611" cy="246888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dirty="0" err="1">
                <a:latin typeface="Times New Roman" panose="02020603050405020304" pitchFamily="18" charset="0"/>
                <a:ea typeface="+mj-ea"/>
                <a:cs typeface="Times New Roman" panose="02020603050405020304" pitchFamily="18" charset="0"/>
              </a:rPr>
              <a:t>Praktiskie</a:t>
            </a:r>
            <a:r>
              <a:rPr lang="en-US" sz="7200" b="1" dirty="0">
                <a:latin typeface="Times New Roman" panose="02020603050405020304" pitchFamily="18" charset="0"/>
                <a:ea typeface="+mj-ea"/>
                <a:cs typeface="Times New Roman" panose="02020603050405020304" pitchFamily="18" charset="0"/>
              </a:rPr>
              <a:t> </a:t>
            </a:r>
            <a:r>
              <a:rPr lang="en-US" sz="7200" b="1" dirty="0" err="1">
                <a:latin typeface="Times New Roman" panose="02020603050405020304" pitchFamily="18" charset="0"/>
                <a:ea typeface="+mj-ea"/>
                <a:cs typeface="Times New Roman" panose="02020603050405020304" pitchFamily="18" charset="0"/>
              </a:rPr>
              <a:t>uzdevumi</a:t>
            </a:r>
            <a:endParaRPr lang="en-US" sz="7200" b="1" dirty="0">
              <a:latin typeface="Times New Roman" panose="02020603050405020304" pitchFamily="18" charset="0"/>
              <a:ea typeface="+mj-ea"/>
              <a:cs typeface="Times New Roman" panose="02020603050405020304" pitchFamily="18" charset="0"/>
            </a:endParaRPr>
          </a:p>
        </p:txBody>
      </p:sp>
      <p:sp>
        <p:nvSpPr>
          <p:cNvPr id="47"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Shape 50">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 name="Picture 19">
            <a:extLst>
              <a:ext uri="{FF2B5EF4-FFF2-40B4-BE49-F238E27FC236}">
                <a16:creationId xmlns:a16="http://schemas.microsoft.com/office/drawing/2014/main" id="{53D2CBFA-CD24-4155-BCE5-8A4EC77782B6}"/>
              </a:ext>
            </a:extLst>
          </p:cNvPr>
          <p:cNvPicPr>
            <a:picLocks noChangeAspect="1"/>
          </p:cNvPicPr>
          <p:nvPr/>
        </p:nvPicPr>
        <p:blipFill rotWithShape="1">
          <a:blip r:embed="rId3"/>
          <a:srcRect t="7910" r="1" b="2"/>
          <a:stretch/>
        </p:blipFill>
        <p:spPr>
          <a:xfrm>
            <a:off x="2059933" y="823462"/>
            <a:ext cx="6417843" cy="4417842"/>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69433" y="705402"/>
            <a:ext cx="7084893"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altLang="lv-LV"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498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182596" y="170602"/>
            <a:ext cx="4977976" cy="736629"/>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Nr.1</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5B1F96F-E4B2-429A-A712-638F614917E4}"/>
              </a:ext>
            </a:extLst>
          </p:cNvPr>
          <p:cNvPicPr>
            <a:picLocks noChangeAspect="1"/>
          </p:cNvPicPr>
          <p:nvPr/>
        </p:nvPicPr>
        <p:blipFill rotWithShape="1">
          <a:blip r:embed="rId4">
            <a:alphaModFix/>
          </a:blip>
          <a:srcRect l="4457" r="2"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447071" y="907232"/>
            <a:ext cx="6548283" cy="5780166"/>
          </a:xfrm>
          <a:prstGeom prst="rect">
            <a:avLst/>
          </a:prstGeom>
        </p:spPr>
        <p:txBody>
          <a:bodyPr vert="horz" lIns="91440" tIns="45720" rIns="91440" bIns="45720" rtlCol="0" anchor="ctr">
            <a:normAutofit fontScale="92500" lnSpcReduction="10000"/>
          </a:bodyPr>
          <a:lstStyle/>
          <a:p>
            <a:pPr algn="just">
              <a:lnSpc>
                <a:spcPct val="90000"/>
              </a:lnSpc>
              <a:spcAft>
                <a:spcPts val="600"/>
              </a:spcAft>
            </a:pPr>
            <a:r>
              <a:rPr lang="en-US" sz="3000" b="1" dirty="0" err="1">
                <a:solidFill>
                  <a:srgbClr val="000000"/>
                </a:solidFill>
                <a:latin typeface="Times New Roman" panose="02020603050405020304" pitchFamily="18" charset="0"/>
                <a:cs typeface="Times New Roman" panose="02020603050405020304" pitchFamily="18" charset="0"/>
              </a:rPr>
              <a:t>Jautājums</a:t>
            </a:r>
            <a:r>
              <a:rPr lang="en-US" sz="30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3000" dirty="0" err="1">
                <a:solidFill>
                  <a:srgbClr val="000000"/>
                </a:solidFill>
                <a:latin typeface="Times New Roman" panose="02020603050405020304" pitchFamily="18" charset="0"/>
                <a:cs typeface="Times New Roman" panose="02020603050405020304" pitchFamily="18" charset="0"/>
              </a:rPr>
              <a:t>Saņemta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būvatļauja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atjaunošanas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otrās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grupas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birojā</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ēkā</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kura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vienlaikus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tiek</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arī</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ekspluatēta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Kāda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darbība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ir</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jāveic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pirms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veikšanas</a:t>
            </a:r>
            <a:r>
              <a:rPr lang="en-US" sz="3000" dirty="0">
                <a:solidFill>
                  <a:srgbClr val="000000"/>
                </a:solidFill>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30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000" b="1" dirty="0" err="1">
                <a:solidFill>
                  <a:srgbClr val="000000"/>
                </a:solidFill>
                <a:latin typeface="Times New Roman" panose="02020603050405020304" pitchFamily="18" charset="0"/>
                <a:cs typeface="Times New Roman" panose="02020603050405020304" pitchFamily="18" charset="0"/>
              </a:rPr>
              <a:t>Atbilžu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varianti</a:t>
            </a:r>
            <a:r>
              <a:rPr lang="en-US" sz="30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3000" b="1" dirty="0">
                <a:solidFill>
                  <a:srgbClr val="000000"/>
                </a:solidFill>
                <a:latin typeface="Times New Roman" panose="02020603050405020304" pitchFamily="18" charset="0"/>
                <a:cs typeface="Times New Roman" panose="02020603050405020304" pitchFamily="18" charset="0"/>
              </a:rPr>
              <a:t>A –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veikšanas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laiks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saskaņojams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ar</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būvniecības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ierosinātāju</a:t>
            </a:r>
            <a:r>
              <a:rPr lang="en-US" sz="3000" dirty="0">
                <a:solidFill>
                  <a:srgbClr val="000000"/>
                </a:solidFill>
                <a:latin typeface="Times New Roman" panose="02020603050405020304" pitchFamily="18" charset="0"/>
                <a:cs typeface="Times New Roman" panose="02020603050405020304" pitchFamily="18" charset="0"/>
              </a:rPr>
              <a:t> un </a:t>
            </a:r>
            <a:r>
              <a:rPr lang="en-US" sz="3000" dirty="0" err="1">
                <a:solidFill>
                  <a:srgbClr val="000000"/>
                </a:solidFill>
                <a:latin typeface="Times New Roman" panose="02020603050405020304" pitchFamily="18" charset="0"/>
                <a:cs typeface="Times New Roman" panose="02020603050405020304" pitchFamily="18" charset="0"/>
              </a:rPr>
              <a:t>ēkas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lietotājiem</a:t>
            </a:r>
            <a:endParaRPr lang="en-US" sz="30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000" b="1" dirty="0">
                <a:solidFill>
                  <a:srgbClr val="000000"/>
                </a:solidFill>
                <a:latin typeface="Times New Roman" panose="02020603050405020304" pitchFamily="18" charset="0"/>
                <a:cs typeface="Times New Roman" panose="02020603050405020304" pitchFamily="18" charset="0"/>
              </a:rPr>
              <a:t>B – </a:t>
            </a:r>
            <a:r>
              <a:rPr lang="en-US" sz="3000" dirty="0">
                <a:solidFill>
                  <a:srgbClr val="000000"/>
                </a:solidFill>
                <a:latin typeface="Times New Roman" panose="02020603050405020304" pitchFamily="18" charset="0"/>
                <a:cs typeface="Times New Roman" panose="02020603050405020304" pitchFamily="18" charset="0"/>
              </a:rPr>
              <a:t>par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veikšanas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laiku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informējami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ēkas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īpašnieki</a:t>
            </a:r>
            <a:r>
              <a:rPr lang="en-US" sz="3000" dirty="0">
                <a:solidFill>
                  <a:srgbClr val="000000"/>
                </a:solidFill>
                <a:latin typeface="Times New Roman" panose="02020603050405020304" pitchFamily="18" charset="0"/>
                <a:cs typeface="Times New Roman" panose="02020603050405020304" pitchFamily="18" charset="0"/>
              </a:rPr>
              <a:t> un </a:t>
            </a:r>
            <a:r>
              <a:rPr lang="en-US" sz="3000" dirty="0" err="1">
                <a:solidFill>
                  <a:srgbClr val="000000"/>
                </a:solidFill>
                <a:latin typeface="Times New Roman" panose="02020603050405020304" pitchFamily="18" charset="0"/>
                <a:cs typeface="Times New Roman" panose="02020603050405020304" pitchFamily="18" charset="0"/>
              </a:rPr>
              <a:t>ēkas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lietotāji</a:t>
            </a:r>
            <a:r>
              <a:rPr lang="en-US" sz="3000"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3000" b="1" dirty="0">
                <a:solidFill>
                  <a:srgbClr val="000000"/>
                </a:solidFill>
                <a:latin typeface="Times New Roman" panose="02020603050405020304" pitchFamily="18" charset="0"/>
                <a:cs typeface="Times New Roman" panose="02020603050405020304" pitchFamily="18" charset="0"/>
              </a:rPr>
              <a:t>C –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veikšanas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laiks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saskaņojams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ar</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ēkas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īpašnieku</a:t>
            </a:r>
            <a:r>
              <a:rPr lang="en-US" sz="3000" dirty="0">
                <a:solidFill>
                  <a:srgbClr val="000000"/>
                </a:solidFill>
                <a:latin typeface="Times New Roman" panose="02020603050405020304" pitchFamily="18" charset="0"/>
                <a:cs typeface="Times New Roman" panose="02020603050405020304" pitchFamily="18" charset="0"/>
              </a:rPr>
              <a:t> un par to </a:t>
            </a:r>
            <a:r>
              <a:rPr lang="en-US" sz="3000" dirty="0" err="1">
                <a:solidFill>
                  <a:srgbClr val="000000"/>
                </a:solidFill>
                <a:latin typeface="Times New Roman" panose="02020603050405020304" pitchFamily="18" charset="0"/>
                <a:cs typeface="Times New Roman" panose="02020603050405020304" pitchFamily="18" charset="0"/>
              </a:rPr>
              <a:t>informējami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ēkas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lietotāji</a:t>
            </a:r>
            <a:r>
              <a:rPr lang="en-US" sz="3000" dirty="0">
                <a:solidFill>
                  <a:srgbClr val="000000"/>
                </a:solidFill>
                <a:latin typeface="Times New Roman" panose="02020603050405020304" pitchFamily="18" charset="0"/>
                <a:cs typeface="Times New Roman" panose="02020603050405020304" pitchFamily="18" charset="0"/>
              </a:rPr>
              <a:t> </a:t>
            </a:r>
            <a:endParaRPr lang="en-US" sz="1600" dirty="0">
              <a:solidFill>
                <a:srgbClr val="000000"/>
              </a:solidFill>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52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706446" y="164066"/>
            <a:ext cx="4803636"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Nr.1 </a:t>
            </a:r>
          </a:p>
        </p:txBody>
      </p:sp>
      <p:sp>
        <p:nvSpPr>
          <p:cNvPr id="3" name="Rectangle 2"/>
          <p:cNvSpPr/>
          <p:nvPr/>
        </p:nvSpPr>
        <p:spPr>
          <a:xfrm>
            <a:off x="242546" y="1691744"/>
            <a:ext cx="5761703" cy="5002190"/>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variants - </a:t>
            </a:r>
            <a:r>
              <a:rPr lang="en-US" sz="2800" b="1" dirty="0" err="1">
                <a:solidFill>
                  <a:srgbClr val="000000"/>
                </a:solidFill>
                <a:latin typeface="Times New Roman" panose="02020603050405020304" pitchFamily="18" charset="0"/>
                <a:cs typeface="Times New Roman" panose="02020603050405020304" pitchFamily="18" charset="0"/>
              </a:rPr>
              <a:t>būvdarbu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veikšanas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laiks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saskaņojams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ar</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ēkas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īpašnieku</a:t>
            </a:r>
            <a:r>
              <a:rPr lang="en-US" sz="2800" b="1" dirty="0">
                <a:solidFill>
                  <a:srgbClr val="000000"/>
                </a:solidFill>
                <a:latin typeface="Times New Roman" panose="02020603050405020304" pitchFamily="18" charset="0"/>
                <a:cs typeface="Times New Roman" panose="02020603050405020304" pitchFamily="18" charset="0"/>
              </a:rPr>
              <a:t> un par to </a:t>
            </a:r>
            <a:r>
              <a:rPr lang="en-US" sz="2800" b="1" dirty="0" err="1">
                <a:solidFill>
                  <a:srgbClr val="000000"/>
                </a:solidFill>
                <a:latin typeface="Times New Roman" panose="02020603050405020304" pitchFamily="18" charset="0"/>
                <a:cs typeface="Times New Roman" panose="02020603050405020304" pitchFamily="18" charset="0"/>
              </a:rPr>
              <a:t>informējami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ēkas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lietotāji</a:t>
            </a:r>
            <a:r>
              <a:rPr lang="en-US" sz="2800" b="1"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a:solidFill>
                  <a:srgbClr val="000000"/>
                </a:solidFill>
                <a:latin typeface="Times New Roman" panose="02020603050405020304" pitchFamily="18" charset="0"/>
                <a:cs typeface="Times New Roman" panose="02020603050405020304" pitchFamily="18" charset="0"/>
              </a:rPr>
              <a:t>Ja </a:t>
            </a:r>
            <a:r>
              <a:rPr lang="en-US" sz="2800" dirty="0" err="1">
                <a:solidFill>
                  <a:srgbClr val="000000"/>
                </a:solidFill>
                <a:latin typeface="Times New Roman" panose="02020603050405020304" pitchFamily="18" charset="0"/>
                <a:cs typeface="Times New Roman" panose="02020603050405020304" pitchFamily="18" charset="0"/>
              </a:rPr>
              <a:t>būvdarbi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notiek</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publiskā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ēkā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kura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vienlaikus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tiek</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ekspluatēta</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būvdarbu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veikšanas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laiks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saskaņojams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ar</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ēkas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īpašnieku</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un par to </a:t>
            </a:r>
            <a:r>
              <a:rPr lang="en-US" sz="2800" b="1" dirty="0" err="1">
                <a:solidFill>
                  <a:srgbClr val="000000"/>
                </a:solidFill>
                <a:latin typeface="Times New Roman" panose="02020603050405020304" pitchFamily="18" charset="0"/>
                <a:cs typeface="Times New Roman" panose="02020603050405020304" pitchFamily="18" charset="0"/>
              </a:rPr>
              <a:t>informējami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ēkas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lietotāji</a:t>
            </a:r>
            <a:r>
              <a:rPr lang="en-US" sz="2800"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(ĒBN 132.punkts)</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E4049BD-76E9-462A-B16B-59AD86A581CA}"/>
              </a:ext>
            </a:extLst>
          </p:cNvPr>
          <p:cNvPicPr>
            <a:picLocks noChangeAspect="1"/>
          </p:cNvPicPr>
          <p:nvPr/>
        </p:nvPicPr>
        <p:blipFill rotWithShape="1">
          <a:blip r:embed="rId4"/>
          <a:srcRect l="11156" r="1945" b="2"/>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877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890518" y="146090"/>
            <a:ext cx="4977976" cy="937355"/>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Nr.2</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F09C6AD-39AD-4E14-8155-E192F613A16A}"/>
              </a:ext>
            </a:extLst>
          </p:cNvPr>
          <p:cNvPicPr>
            <a:picLocks noChangeAspect="1"/>
          </p:cNvPicPr>
          <p:nvPr/>
        </p:nvPicPr>
        <p:blipFill rotWithShape="1">
          <a:blip r:embed="rId4">
            <a:alphaModFix/>
          </a:blip>
          <a:srcRect r="12972"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301483" y="907232"/>
            <a:ext cx="6743033" cy="5804678"/>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Būvējot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jaunu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astoņu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stāvu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daudzdzīvokļu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ēku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tiek</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pārtraukti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Ēkai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šobrīd</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uzbūvēti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seši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stāvi</a:t>
            </a:r>
            <a:r>
              <a:rPr lang="en-US" sz="2800" dirty="0">
                <a:solidFill>
                  <a:srgbClr val="000000"/>
                </a:solidFill>
                <a:latin typeface="Times New Roman" panose="02020603050405020304" pitchFamily="18" charset="0"/>
                <a:cs typeface="Times New Roman" panose="02020603050405020304" pitchFamily="18" charset="0"/>
              </a:rPr>
              <a:t>, bet </a:t>
            </a:r>
            <a:r>
              <a:rPr lang="en-US" sz="2800" dirty="0" err="1">
                <a:solidFill>
                  <a:srgbClr val="000000"/>
                </a:solidFill>
                <a:latin typeface="Times New Roman" panose="02020603050405020304" pitchFamily="18" charset="0"/>
                <a:cs typeface="Times New Roman" panose="02020603050405020304" pitchFamily="18" charset="0"/>
              </a:rPr>
              <a:t>tās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konstrukcijās</a:t>
            </a:r>
            <a:r>
              <a:rPr lang="en-US" sz="2800" dirty="0">
                <a:solidFill>
                  <a:srgbClr val="000000"/>
                </a:solidFill>
                <a:latin typeface="Times New Roman" panose="02020603050405020304" pitchFamily="18" charset="0"/>
                <a:cs typeface="Times New Roman" panose="02020603050405020304" pitchFamily="18" charset="0"/>
              </a:rPr>
              <a:t> var </a:t>
            </a:r>
            <a:r>
              <a:rPr lang="en-US" sz="2800" dirty="0" err="1">
                <a:solidFill>
                  <a:srgbClr val="000000"/>
                </a:solidFill>
                <a:latin typeface="Times New Roman" panose="02020603050405020304" pitchFamily="18" charset="0"/>
                <a:cs typeface="Times New Roman" panose="02020603050405020304" pitchFamily="18" charset="0"/>
              </a:rPr>
              <a:t>rasties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bīstami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bojājumi</a:t>
            </a:r>
            <a:r>
              <a:rPr lang="en-US" sz="2800" dirty="0">
                <a:solidFill>
                  <a:srgbClr val="000000"/>
                </a:solidFill>
                <a:latin typeface="Times New Roman" panose="02020603050405020304" pitchFamily="18" charset="0"/>
                <a:cs typeface="Times New Roman" panose="02020603050405020304" pitchFamily="18" charset="0"/>
              </a:rPr>
              <a:t>, ja </a:t>
            </a:r>
            <a:r>
              <a:rPr lang="en-US" sz="2800" dirty="0" err="1">
                <a:solidFill>
                  <a:srgbClr val="000000"/>
                </a:solidFill>
                <a:latin typeface="Times New Roman" panose="02020603050405020304" pitchFamily="18" charset="0"/>
                <a:cs typeface="Times New Roman" panose="02020603050405020304" pitchFamily="18" charset="0"/>
              </a:rPr>
              <a:t>neveic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konservāciju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Kuram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būvniecības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dalībniekam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jāveic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konservāciju</a:t>
            </a:r>
            <a:r>
              <a:rPr lang="en-US" sz="2800" dirty="0">
                <a:solidFill>
                  <a:srgbClr val="000000"/>
                </a:solidFill>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err="1">
                <a:solidFill>
                  <a:srgbClr val="000000"/>
                </a:solidFill>
                <a:latin typeface="Times New Roman" panose="02020603050405020304" pitchFamily="18" charset="0"/>
                <a:cs typeface="Times New Roman" panose="02020603050405020304" pitchFamily="18" charset="0"/>
              </a:rPr>
              <a:t>būvniecības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ierosinātājs</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err="1">
                <a:solidFill>
                  <a:srgbClr val="000000"/>
                </a:solidFill>
                <a:latin typeface="Times New Roman" panose="02020603050405020304" pitchFamily="18" charset="0"/>
                <a:cs typeface="Times New Roman" panose="02020603050405020304" pitchFamily="18" charset="0"/>
              </a:rPr>
              <a:t>atsevišķu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veicējs</a:t>
            </a:r>
            <a:r>
              <a:rPr lang="en-US" sz="2800" dirty="0">
                <a:solidFill>
                  <a:srgbClr val="000000"/>
                </a:solidFill>
                <a:latin typeface="Times New Roman" panose="02020603050405020304" pitchFamily="18" charset="0"/>
                <a:cs typeface="Times New Roman" panose="02020603050405020304" pitchFamily="18" charset="0"/>
              </a:rPr>
              <a:t>, kas </a:t>
            </a:r>
            <a:r>
              <a:rPr lang="en-US" sz="2800" dirty="0" err="1">
                <a:solidFill>
                  <a:srgbClr val="000000"/>
                </a:solidFill>
                <a:latin typeface="Times New Roman" panose="02020603050405020304" pitchFamily="18" charset="0"/>
                <a:cs typeface="Times New Roman" panose="02020603050405020304" pitchFamily="18" charset="0"/>
              </a:rPr>
              <a:t>veica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attiecīgo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ēkas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konstrukciju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būvdarbus</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err="1">
                <a:solidFill>
                  <a:srgbClr val="000000"/>
                </a:solidFill>
                <a:latin typeface="Times New Roman" panose="02020603050405020304" pitchFamily="18" charset="0"/>
                <a:cs typeface="Times New Roman" panose="02020603050405020304" pitchFamily="18" charset="0"/>
              </a:rPr>
              <a:t>galvenais</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veicējs</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67912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421651" y="141195"/>
            <a:ext cx="6471667"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Nr.2 </a:t>
            </a:r>
          </a:p>
        </p:txBody>
      </p:sp>
      <p:sp>
        <p:nvSpPr>
          <p:cNvPr id="3" name="Rectangle 2"/>
          <p:cNvSpPr/>
          <p:nvPr/>
        </p:nvSpPr>
        <p:spPr>
          <a:xfrm>
            <a:off x="491613" y="1752600"/>
            <a:ext cx="5478085" cy="4738735"/>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variants – </a:t>
            </a:r>
            <a:r>
              <a:rPr lang="lv-LV" sz="2800" b="1" dirty="0">
                <a:solidFill>
                  <a:srgbClr val="000000"/>
                </a:solidFill>
                <a:latin typeface="Times New Roman" panose="02020603050405020304" pitchFamily="18" charset="0"/>
                <a:cs typeface="Times New Roman" panose="02020603050405020304" pitchFamily="18" charset="0"/>
              </a:rPr>
              <a:t>būvniecības ierosinātājs</a:t>
            </a:r>
          </a:p>
          <a:p>
            <a:pPr algn="just">
              <a:lnSpc>
                <a:spcPct val="90000"/>
              </a:lnSpc>
              <a:spcAft>
                <a:spcPts val="600"/>
              </a:spcAft>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a:solidFill>
                  <a:srgbClr val="000000"/>
                </a:solidFill>
                <a:latin typeface="Times New Roman" panose="02020603050405020304" pitchFamily="18" charset="0"/>
                <a:cs typeface="Times New Roman" panose="02020603050405020304" pitchFamily="18" charset="0"/>
              </a:rPr>
              <a:t>Ja </a:t>
            </a:r>
            <a:r>
              <a:rPr lang="en-US" sz="2800" dirty="0" err="1">
                <a:solidFill>
                  <a:srgbClr val="000000"/>
                </a:solidFill>
                <a:latin typeface="Times New Roman" panose="02020603050405020304" pitchFamily="18" charset="0"/>
                <a:cs typeface="Times New Roman" panose="02020603050405020304" pitchFamily="18" charset="0"/>
              </a:rPr>
              <a:t>būvdarbi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tiek</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apturēti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pārtraukti</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un </a:t>
            </a:r>
            <a:r>
              <a:rPr lang="en-US" sz="2800" dirty="0" err="1">
                <a:solidFill>
                  <a:srgbClr val="000000"/>
                </a:solidFill>
                <a:latin typeface="Times New Roman" panose="02020603050405020304" pitchFamily="18" charset="0"/>
                <a:cs typeface="Times New Roman" panose="02020603050405020304" pitchFamily="18" charset="0"/>
              </a:rPr>
              <a:t>līdz</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a:t>
            </a:r>
            <a:r>
              <a:rPr lang="en-US" sz="2800" dirty="0">
                <a:solidFill>
                  <a:srgbClr val="000000"/>
                </a:solidFill>
                <a:latin typeface="Times New Roman" panose="02020603050405020304" pitchFamily="18" charset="0"/>
                <a:cs typeface="Times New Roman" panose="02020603050405020304" pitchFamily="18" charset="0"/>
              </a:rPr>
              <a:t> to </a:t>
            </a:r>
            <a:r>
              <a:rPr lang="en-US" sz="2800" dirty="0" err="1">
                <a:solidFill>
                  <a:srgbClr val="000000"/>
                </a:solidFill>
                <a:latin typeface="Times New Roman" panose="02020603050405020304" pitchFamily="18" charset="0"/>
                <a:cs typeface="Times New Roman" panose="02020603050405020304" pitchFamily="18" charset="0"/>
              </a:rPr>
              <a:t>būve</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kļūst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bīstama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cilvēku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dzīvībai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veselībai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videi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konstrukcijās</a:t>
            </a:r>
            <a:r>
              <a:rPr lang="en-US" sz="2800" dirty="0">
                <a:solidFill>
                  <a:srgbClr val="000000"/>
                </a:solidFill>
                <a:latin typeface="Times New Roman" panose="02020603050405020304" pitchFamily="18" charset="0"/>
                <a:cs typeface="Times New Roman" panose="02020603050405020304" pitchFamily="18" charset="0"/>
              </a:rPr>
              <a:t> var </a:t>
            </a:r>
            <a:r>
              <a:rPr lang="en-US" sz="2800" dirty="0" err="1">
                <a:solidFill>
                  <a:srgbClr val="000000"/>
                </a:solidFill>
                <a:latin typeface="Times New Roman" panose="02020603050405020304" pitchFamily="18" charset="0"/>
                <a:cs typeface="Times New Roman" panose="02020603050405020304" pitchFamily="18" charset="0"/>
              </a:rPr>
              <a:t>rasties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bīstami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bojājumi</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būvniecības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ierosinātājs</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konservāciju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normatīvajos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aktos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paredzētajā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kārtībā</a:t>
            </a:r>
            <a:r>
              <a:rPr lang="en-US" sz="28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(BL 17.panta </a:t>
            </a:r>
            <a:r>
              <a:rPr lang="en-US" dirty="0" err="1">
                <a:solidFill>
                  <a:srgbClr val="000000"/>
                </a:solidFill>
                <a:latin typeface="Times New Roman" panose="02020603050405020304" pitchFamily="18" charset="0"/>
                <a:cs typeface="Times New Roman" panose="02020603050405020304" pitchFamily="18" charset="0"/>
              </a:rPr>
              <a:t>trešā</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daļa</a:t>
            </a:r>
            <a:r>
              <a:rPr lang="en-US" dirty="0">
                <a:solidFill>
                  <a:srgbClr val="000000"/>
                </a:solidFill>
                <a:latin typeface="Times New Roman" panose="02020603050405020304" pitchFamily="18" charset="0"/>
                <a:cs typeface="Times New Roman" panose="02020603050405020304" pitchFamily="18" charset="0"/>
              </a:rPr>
              <a:t>)</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D8D5AB2-4101-432A-A7FC-C57F83476B83}"/>
              </a:ext>
            </a:extLst>
          </p:cNvPr>
          <p:cNvPicPr>
            <a:picLocks noChangeAspect="1"/>
          </p:cNvPicPr>
          <p:nvPr/>
        </p:nvPicPr>
        <p:blipFill rotWithShape="1">
          <a:blip r:embed="rId4"/>
          <a:srcRect l="955" r="1988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6015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987883" y="77013"/>
            <a:ext cx="4977976" cy="97668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Nr.3</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D97C216-F574-40C0-9207-C7D78913E130}"/>
              </a:ext>
            </a:extLst>
          </p:cNvPr>
          <p:cNvPicPr>
            <a:picLocks noChangeAspect="1"/>
          </p:cNvPicPr>
          <p:nvPr/>
        </p:nvPicPr>
        <p:blipFill rotWithShape="1">
          <a:blip r:embed="rId4">
            <a:alphaModFix/>
          </a:blip>
          <a:srcRect l="6267" r="-1"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169529" y="1130710"/>
            <a:ext cx="6796330" cy="5727290"/>
          </a:xfrm>
          <a:prstGeom prst="rect">
            <a:avLst/>
          </a:prstGeom>
        </p:spPr>
        <p:txBody>
          <a:bodyPr vert="horz" lIns="91440" tIns="45720" rIns="91440" bIns="45720" rtlCol="0" anchor="ctr">
            <a:noAutofit/>
          </a:bodyPr>
          <a:lstStyle/>
          <a:p>
            <a:pPr algn="just">
              <a:lnSpc>
                <a:spcPct val="90000"/>
              </a:lnSpc>
              <a:spcAft>
                <a:spcPts val="600"/>
              </a:spcAft>
            </a:pPr>
            <a:r>
              <a:rPr lang="en-US" sz="2700" b="1" dirty="0" err="1">
                <a:solidFill>
                  <a:srgbClr val="000000"/>
                </a:solidFill>
                <a:latin typeface="Times New Roman" panose="02020603050405020304" pitchFamily="18" charset="0"/>
                <a:cs typeface="Times New Roman" panose="02020603050405020304" pitchFamily="18" charset="0"/>
              </a:rPr>
              <a:t>Jautājums</a:t>
            </a:r>
            <a:r>
              <a:rPr lang="en-US" sz="27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700" dirty="0" err="1">
                <a:solidFill>
                  <a:srgbClr val="000000"/>
                </a:solidFill>
                <a:latin typeface="Times New Roman" panose="02020603050405020304" pitchFamily="18" charset="0"/>
                <a:cs typeface="Times New Roman" panose="02020603050405020304" pitchFamily="18" charset="0"/>
              </a:rPr>
              <a:t>Būvlaukumā</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ir</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konstatēti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tieši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ugunsgrēka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izcelšanās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draudi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Būvzuraugam</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ir</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pienākums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paziņot</a:t>
            </a:r>
            <a:r>
              <a:rPr lang="en-US" sz="2700" dirty="0">
                <a:solidFill>
                  <a:srgbClr val="000000"/>
                </a:solidFill>
                <a:latin typeface="Times New Roman" panose="02020603050405020304" pitchFamily="18" charset="0"/>
                <a:cs typeface="Times New Roman" panose="02020603050405020304" pitchFamily="18" charset="0"/>
              </a:rPr>
              <a:t> par </a:t>
            </a:r>
            <a:r>
              <a:rPr lang="en-US" sz="2700" dirty="0" err="1">
                <a:solidFill>
                  <a:srgbClr val="000000"/>
                </a:solidFill>
                <a:latin typeface="Times New Roman" panose="02020603050405020304" pitchFamily="18" charset="0"/>
                <a:cs typeface="Times New Roman" panose="02020603050405020304" pitchFamily="18" charset="0"/>
              </a:rPr>
              <a:t>šo</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faktu</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endParaRPr lang="en-US" sz="27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700" b="1" dirty="0" err="1">
                <a:solidFill>
                  <a:srgbClr val="000000"/>
                </a:solidFill>
                <a:latin typeface="Times New Roman" panose="02020603050405020304" pitchFamily="18" charset="0"/>
                <a:cs typeface="Times New Roman" panose="02020603050405020304" pitchFamily="18" charset="0"/>
              </a:rPr>
              <a:t>Atbilžu</a:t>
            </a:r>
            <a:r>
              <a:rPr lang="en-US" sz="2700" b="1" dirty="0">
                <a:solidFill>
                  <a:srgbClr val="000000"/>
                </a:solidFill>
                <a:latin typeface="Times New Roman" panose="02020603050405020304" pitchFamily="18" charset="0"/>
                <a:cs typeface="Times New Roman" panose="02020603050405020304" pitchFamily="18" charset="0"/>
              </a:rPr>
              <a:t> </a:t>
            </a:r>
            <a:r>
              <a:rPr lang="en-US" sz="2700" b="1" dirty="0" err="1">
                <a:solidFill>
                  <a:srgbClr val="000000"/>
                </a:solidFill>
                <a:latin typeface="Times New Roman" panose="02020603050405020304" pitchFamily="18" charset="0"/>
                <a:cs typeface="Times New Roman" panose="02020603050405020304" pitchFamily="18" charset="0"/>
              </a:rPr>
              <a:t>varianti</a:t>
            </a:r>
            <a:r>
              <a:rPr lang="en-US" sz="27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700" b="1" dirty="0">
                <a:solidFill>
                  <a:srgbClr val="000000"/>
                </a:solidFill>
                <a:latin typeface="Times New Roman" panose="02020603050405020304" pitchFamily="18" charset="0"/>
                <a:cs typeface="Times New Roman" panose="02020603050405020304" pitchFamily="18" charset="0"/>
              </a:rPr>
              <a:t>A – </a:t>
            </a:r>
            <a:r>
              <a:rPr lang="en-US" sz="2700" dirty="0" err="1">
                <a:solidFill>
                  <a:srgbClr val="000000"/>
                </a:solidFill>
                <a:latin typeface="Times New Roman" panose="02020603050405020304" pitchFamily="18" charset="0"/>
                <a:cs typeface="Times New Roman" panose="02020603050405020304" pitchFamily="18" charset="0"/>
              </a:rPr>
              <a:t>Valsts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ugunsdzēsības</a:t>
            </a:r>
            <a:r>
              <a:rPr lang="en-US" sz="2700" dirty="0">
                <a:solidFill>
                  <a:srgbClr val="000000"/>
                </a:solidFill>
                <a:latin typeface="Times New Roman" panose="02020603050405020304" pitchFamily="18" charset="0"/>
                <a:cs typeface="Times New Roman" panose="02020603050405020304" pitchFamily="18" charset="0"/>
              </a:rPr>
              <a:t> un </a:t>
            </a:r>
            <a:r>
              <a:rPr lang="en-US" sz="2700" dirty="0" err="1">
                <a:solidFill>
                  <a:srgbClr val="000000"/>
                </a:solidFill>
                <a:latin typeface="Times New Roman" panose="02020603050405020304" pitchFamily="18" charset="0"/>
                <a:cs typeface="Times New Roman" panose="02020603050405020304" pitchFamily="18" charset="0"/>
              </a:rPr>
              <a:t>glābšanas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dienestam</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700" b="1" dirty="0">
                <a:solidFill>
                  <a:srgbClr val="000000"/>
                </a:solidFill>
                <a:latin typeface="Times New Roman" panose="02020603050405020304" pitchFamily="18" charset="0"/>
                <a:cs typeface="Times New Roman" panose="02020603050405020304" pitchFamily="18" charset="0"/>
              </a:rPr>
              <a:t>B – </a:t>
            </a:r>
            <a:r>
              <a:rPr lang="en-US" sz="2700" dirty="0" err="1">
                <a:solidFill>
                  <a:srgbClr val="000000"/>
                </a:solidFill>
                <a:latin typeface="Times New Roman" panose="02020603050405020304" pitchFamily="18" charset="0"/>
                <a:cs typeface="Times New Roman" panose="02020603050405020304" pitchFamily="18" charset="0"/>
              </a:rPr>
              <a:t>būvniecības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ierosinātājam</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būvvaldei</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kā</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arī</a:t>
            </a:r>
            <a:r>
              <a:rPr lang="en-US" sz="2700" dirty="0">
                <a:solidFill>
                  <a:srgbClr val="000000"/>
                </a:solidFill>
                <a:latin typeface="Times New Roman" panose="02020603050405020304" pitchFamily="18" charset="0"/>
                <a:cs typeface="Times New Roman" panose="02020603050405020304" pitchFamily="18" charset="0"/>
              </a:rPr>
              <a:t>, ja </a:t>
            </a:r>
            <a:r>
              <a:rPr lang="en-US" sz="2700" dirty="0" err="1">
                <a:solidFill>
                  <a:srgbClr val="000000"/>
                </a:solidFill>
                <a:latin typeface="Times New Roman" panose="02020603050405020304" pitchFamily="18" charset="0"/>
                <a:cs typeface="Times New Roman" panose="02020603050405020304" pitchFamily="18" charset="0"/>
              </a:rPr>
              <a:t>nepieciešams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izsaukt</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Valsts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ugunsdzēsības</a:t>
            </a:r>
            <a:r>
              <a:rPr lang="en-US" sz="2700" dirty="0">
                <a:solidFill>
                  <a:srgbClr val="000000"/>
                </a:solidFill>
                <a:latin typeface="Times New Roman" panose="02020603050405020304" pitchFamily="18" charset="0"/>
                <a:cs typeface="Times New Roman" panose="02020603050405020304" pitchFamily="18" charset="0"/>
              </a:rPr>
              <a:t> un </a:t>
            </a:r>
            <a:r>
              <a:rPr lang="en-US" sz="2700" dirty="0" err="1">
                <a:solidFill>
                  <a:srgbClr val="000000"/>
                </a:solidFill>
                <a:latin typeface="Times New Roman" panose="02020603050405020304" pitchFamily="18" charset="0"/>
                <a:cs typeface="Times New Roman" panose="02020603050405020304" pitchFamily="18" charset="0"/>
              </a:rPr>
              <a:t>glābšanas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dienesta</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pārstāvjus</a:t>
            </a:r>
            <a:endParaRPr lang="en-US" sz="27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700" b="1" dirty="0">
                <a:solidFill>
                  <a:srgbClr val="000000"/>
                </a:solidFill>
                <a:latin typeface="Times New Roman" panose="02020603050405020304" pitchFamily="18" charset="0"/>
                <a:cs typeface="Times New Roman" panose="02020603050405020304" pitchFamily="18" charset="0"/>
              </a:rPr>
              <a:t>C – </a:t>
            </a:r>
            <a:r>
              <a:rPr lang="en-US" sz="2700" dirty="0" err="1">
                <a:solidFill>
                  <a:srgbClr val="000000"/>
                </a:solidFill>
                <a:latin typeface="Times New Roman" panose="02020603050405020304" pitchFamily="18" charset="0"/>
                <a:cs typeface="Times New Roman" panose="02020603050405020304" pitchFamily="18" charset="0"/>
              </a:rPr>
              <a:t>būvniecības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ierosinātājam</a:t>
            </a:r>
            <a:r>
              <a:rPr lang="en-US" sz="2700" dirty="0">
                <a:solidFill>
                  <a:srgbClr val="000000"/>
                </a:solidFill>
                <a:latin typeface="Times New Roman" panose="02020603050405020304" pitchFamily="18" charset="0"/>
                <a:cs typeface="Times New Roman" panose="02020603050405020304" pitchFamily="18" charset="0"/>
              </a:rPr>
              <a:t> un </a:t>
            </a:r>
            <a:r>
              <a:rPr lang="en-US" sz="2700" dirty="0" err="1">
                <a:solidFill>
                  <a:srgbClr val="000000"/>
                </a:solidFill>
                <a:latin typeface="Times New Roman" panose="02020603050405020304" pitchFamily="18" charset="0"/>
                <a:cs typeface="Times New Roman" panose="02020603050405020304" pitchFamily="18" charset="0"/>
              </a:rPr>
              <a:t>Valsts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ugunsdzēsības</a:t>
            </a:r>
            <a:r>
              <a:rPr lang="en-US" sz="2700" dirty="0">
                <a:solidFill>
                  <a:srgbClr val="000000"/>
                </a:solidFill>
                <a:latin typeface="Times New Roman" panose="02020603050405020304" pitchFamily="18" charset="0"/>
                <a:cs typeface="Times New Roman" panose="02020603050405020304" pitchFamily="18" charset="0"/>
              </a:rPr>
              <a:t> un </a:t>
            </a:r>
            <a:r>
              <a:rPr lang="en-US" sz="2700" dirty="0" err="1">
                <a:solidFill>
                  <a:srgbClr val="000000"/>
                </a:solidFill>
                <a:latin typeface="Times New Roman" panose="02020603050405020304" pitchFamily="18" charset="0"/>
                <a:cs typeface="Times New Roman" panose="02020603050405020304" pitchFamily="18" charset="0"/>
              </a:rPr>
              <a:t>glābšanas</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dienestam</a:t>
            </a:r>
            <a:endParaRPr lang="en-US" sz="2700" dirty="0">
              <a:solidFill>
                <a:srgbClr val="000000"/>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350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373284" y="85290"/>
            <a:ext cx="6520034" cy="1010690"/>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Nr.3 </a:t>
            </a:r>
          </a:p>
        </p:txBody>
      </p:sp>
      <p:sp>
        <p:nvSpPr>
          <p:cNvPr id="3" name="Rectangle 2"/>
          <p:cNvSpPr/>
          <p:nvPr/>
        </p:nvSpPr>
        <p:spPr>
          <a:xfrm>
            <a:off x="294969" y="934065"/>
            <a:ext cx="6174658" cy="5712541"/>
          </a:xfrm>
          <a:prstGeom prst="rect">
            <a:avLst/>
          </a:prstGeom>
        </p:spPr>
        <p:txBody>
          <a:bodyPr vert="horz" lIns="91440" tIns="45720" rIns="91440" bIns="45720" rtlCol="0" anchor="ctr">
            <a:noAutofit/>
          </a:bodyPr>
          <a:lstStyle/>
          <a:p>
            <a:pPr algn="just">
              <a:lnSpc>
                <a:spcPct val="90000"/>
              </a:lnSpc>
              <a:spcAft>
                <a:spcPts val="600"/>
              </a:spcAft>
            </a:pPr>
            <a:r>
              <a:rPr lang="en-US" sz="2400" b="1" dirty="0">
                <a:solidFill>
                  <a:srgbClr val="000000"/>
                </a:solidFill>
                <a:latin typeface="Times New Roman" panose="02020603050405020304" pitchFamily="18" charset="0"/>
                <a:cs typeface="Times New Roman" panose="02020603050405020304" pitchFamily="18" charset="0"/>
              </a:rPr>
              <a:t>B variants - </a:t>
            </a:r>
            <a:r>
              <a:rPr lang="en-US" sz="2400" b="1" dirty="0" err="1">
                <a:solidFill>
                  <a:srgbClr val="000000"/>
                </a:solidFill>
                <a:latin typeface="Times New Roman" panose="02020603050405020304" pitchFamily="18" charset="0"/>
                <a:cs typeface="Times New Roman" panose="02020603050405020304" pitchFamily="18" charset="0"/>
              </a:rPr>
              <a:t>būvniecības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ierosinātājam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būvvaldei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kā</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arī</a:t>
            </a:r>
            <a:r>
              <a:rPr lang="en-US" sz="2400" b="1" dirty="0">
                <a:solidFill>
                  <a:srgbClr val="000000"/>
                </a:solidFill>
                <a:latin typeface="Times New Roman" panose="02020603050405020304" pitchFamily="18" charset="0"/>
                <a:cs typeface="Times New Roman" panose="02020603050405020304" pitchFamily="18" charset="0"/>
              </a:rPr>
              <a:t>, ja </a:t>
            </a:r>
            <a:r>
              <a:rPr lang="en-US" sz="2400" b="1" dirty="0" err="1">
                <a:solidFill>
                  <a:srgbClr val="000000"/>
                </a:solidFill>
                <a:latin typeface="Times New Roman" panose="02020603050405020304" pitchFamily="18" charset="0"/>
                <a:cs typeface="Times New Roman" panose="02020603050405020304" pitchFamily="18" charset="0"/>
              </a:rPr>
              <a:t>nepieciešams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izsaukt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Valsts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ugunsdzēsības</a:t>
            </a:r>
            <a:r>
              <a:rPr lang="en-US" sz="2400" b="1" dirty="0">
                <a:solidFill>
                  <a:srgbClr val="000000"/>
                </a:solidFill>
                <a:latin typeface="Times New Roman" panose="02020603050405020304" pitchFamily="18" charset="0"/>
                <a:cs typeface="Times New Roman" panose="02020603050405020304" pitchFamily="18" charset="0"/>
              </a:rPr>
              <a:t> un </a:t>
            </a:r>
            <a:r>
              <a:rPr lang="en-US" sz="2400" b="1" dirty="0" err="1">
                <a:solidFill>
                  <a:srgbClr val="000000"/>
                </a:solidFill>
                <a:latin typeface="Times New Roman" panose="02020603050405020304" pitchFamily="18" charset="0"/>
                <a:cs typeface="Times New Roman" panose="02020603050405020304" pitchFamily="18" charset="0"/>
              </a:rPr>
              <a:t>glābšanas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dienesta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pārstāvjus</a:t>
            </a:r>
            <a:r>
              <a:rPr lang="en-US" sz="24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endParaRPr lang="en-US" sz="20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400" b="1" dirty="0" err="1">
                <a:solidFill>
                  <a:srgbClr val="000000"/>
                </a:solidFill>
                <a:latin typeface="Times New Roman" panose="02020603050405020304" pitchFamily="18" charset="0"/>
                <a:cs typeface="Times New Roman" panose="02020603050405020304" pitchFamily="18" charset="0"/>
              </a:rPr>
              <a:t>Būvuzraugam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ir</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pienākums</a:t>
            </a:r>
            <a:r>
              <a:rPr lang="en-US" sz="2400" b="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nekavējoties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izziņot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strādājošo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evakuāciju</a:t>
            </a:r>
            <a:r>
              <a:rPr lang="en-US" sz="2400" dirty="0">
                <a:solidFill>
                  <a:srgbClr val="000000"/>
                </a:solidFill>
                <a:latin typeface="Times New Roman" panose="02020603050405020304" pitchFamily="18" charset="0"/>
                <a:cs typeface="Times New Roman" panose="02020603050405020304" pitchFamily="18" charset="0"/>
              </a:rPr>
              <a:t> no </a:t>
            </a:r>
            <a:r>
              <a:rPr lang="en-US" sz="2400" dirty="0" err="1">
                <a:solidFill>
                  <a:srgbClr val="000000"/>
                </a:solidFill>
                <a:latin typeface="Times New Roman" panose="02020603050405020304" pitchFamily="18" charset="0"/>
                <a:cs typeface="Times New Roman" panose="02020603050405020304" pitchFamily="18" charset="0"/>
              </a:rPr>
              <a:t>būvlaukuma</a:t>
            </a:r>
            <a:r>
              <a:rPr lang="en-US" sz="2400" dirty="0">
                <a:solidFill>
                  <a:srgbClr val="000000"/>
                </a:solidFill>
                <a:latin typeface="Times New Roman" panose="02020603050405020304" pitchFamily="18" charset="0"/>
                <a:cs typeface="Times New Roman" panose="02020603050405020304" pitchFamily="18" charset="0"/>
              </a:rPr>
              <a:t>, ja </a:t>
            </a:r>
            <a:r>
              <a:rPr lang="en-US" sz="2400" dirty="0" err="1">
                <a:solidFill>
                  <a:srgbClr val="000000"/>
                </a:solidFill>
                <a:latin typeface="Times New Roman" panose="02020603050405020304" pitchFamily="18" charset="0"/>
                <a:cs typeface="Times New Roman" panose="02020603050405020304" pitchFamily="18" charset="0"/>
              </a:rPr>
              <a:t>būvlaukumā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konstatētas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bīstamas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konstrukciju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deformācijas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sabrukšanas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pazīmes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vai</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tieši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ugunsgrēka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izcelšanās</a:t>
            </a:r>
            <a:r>
              <a:rPr lang="en-US" sz="2400" b="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vai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eksplozijas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draudi</a:t>
            </a:r>
            <a:r>
              <a:rPr lang="en-US" sz="2400" dirty="0">
                <a:solidFill>
                  <a:srgbClr val="000000"/>
                </a:solidFill>
                <a:latin typeface="Times New Roman" panose="02020603050405020304" pitchFamily="18" charset="0"/>
                <a:cs typeface="Times New Roman" panose="02020603050405020304" pitchFamily="18" charset="0"/>
              </a:rPr>
              <a:t>, un </a:t>
            </a:r>
            <a:r>
              <a:rPr lang="en-US" sz="2400" b="1" dirty="0" err="1">
                <a:solidFill>
                  <a:srgbClr val="000000"/>
                </a:solidFill>
                <a:latin typeface="Times New Roman" panose="02020603050405020304" pitchFamily="18" charset="0"/>
                <a:cs typeface="Times New Roman" panose="02020603050405020304" pitchFamily="18" charset="0"/>
              </a:rPr>
              <a:t>paziņot</a:t>
            </a:r>
            <a:r>
              <a:rPr lang="en-US" sz="2400" b="1" dirty="0">
                <a:solidFill>
                  <a:srgbClr val="000000"/>
                </a:solidFill>
                <a:latin typeface="Times New Roman" panose="02020603050405020304" pitchFamily="18" charset="0"/>
                <a:cs typeface="Times New Roman" panose="02020603050405020304" pitchFamily="18" charset="0"/>
              </a:rPr>
              <a:t> par to </a:t>
            </a:r>
            <a:r>
              <a:rPr lang="en-US" sz="2400" b="1" dirty="0" err="1">
                <a:solidFill>
                  <a:srgbClr val="000000"/>
                </a:solidFill>
                <a:latin typeface="Times New Roman" panose="02020603050405020304" pitchFamily="18" charset="0"/>
                <a:cs typeface="Times New Roman" panose="02020603050405020304" pitchFamily="18" charset="0"/>
              </a:rPr>
              <a:t>būvniecības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ierosinātājam</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būvvaldei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arī</a:t>
            </a:r>
            <a:r>
              <a:rPr lang="en-US" sz="2400" dirty="0">
                <a:solidFill>
                  <a:srgbClr val="000000"/>
                </a:solidFill>
                <a:latin typeface="Times New Roman" panose="02020603050405020304" pitchFamily="18" charset="0"/>
                <a:cs typeface="Times New Roman" panose="02020603050405020304" pitchFamily="18" charset="0"/>
              </a:rPr>
              <a:t>, ja </a:t>
            </a:r>
            <a:r>
              <a:rPr lang="en-US" sz="2400" dirty="0" err="1">
                <a:solidFill>
                  <a:srgbClr val="000000"/>
                </a:solidFill>
                <a:latin typeface="Times New Roman" panose="02020603050405020304" pitchFamily="18" charset="0"/>
                <a:cs typeface="Times New Roman" panose="02020603050405020304" pitchFamily="18" charset="0"/>
              </a:rPr>
              <a:t>nepieciešams</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izsaukt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Valsts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ugunsdzēsības</a:t>
            </a:r>
            <a:r>
              <a:rPr lang="en-US" sz="2400" dirty="0">
                <a:solidFill>
                  <a:srgbClr val="000000"/>
                </a:solidFill>
                <a:latin typeface="Times New Roman" panose="02020603050405020304" pitchFamily="18" charset="0"/>
                <a:cs typeface="Times New Roman" panose="02020603050405020304" pitchFamily="18" charset="0"/>
              </a:rPr>
              <a:t> un </a:t>
            </a:r>
            <a:r>
              <a:rPr lang="en-US" sz="2400" dirty="0" err="1">
                <a:solidFill>
                  <a:srgbClr val="000000"/>
                </a:solidFill>
                <a:latin typeface="Times New Roman" panose="02020603050405020304" pitchFamily="18" charset="0"/>
                <a:cs typeface="Times New Roman" panose="02020603050405020304" pitchFamily="18" charset="0"/>
              </a:rPr>
              <a:t>glābšanas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dienesta</a:t>
            </a:r>
            <a:r>
              <a:rPr lang="en-US" sz="2400" dirty="0">
                <a:solidFill>
                  <a:srgbClr val="000000"/>
                </a:solidFill>
                <a:latin typeface="Times New Roman" panose="02020603050405020304" pitchFamily="18" charset="0"/>
                <a:cs typeface="Times New Roman" panose="02020603050405020304" pitchFamily="18" charset="0"/>
              </a:rPr>
              <a:t> un </a:t>
            </a:r>
            <a:r>
              <a:rPr lang="en-US" sz="2400" dirty="0" err="1">
                <a:solidFill>
                  <a:srgbClr val="000000"/>
                </a:solidFill>
                <a:latin typeface="Times New Roman" panose="02020603050405020304" pitchFamily="18" charset="0"/>
                <a:cs typeface="Times New Roman" panose="02020603050405020304" pitchFamily="18" charset="0"/>
              </a:rPr>
              <a:t>citu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speciālo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dienestu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pārstāvjus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normatīvajos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aktos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noteiktajā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kārtībā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Būvuzraugs</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rīkojumus</a:t>
            </a:r>
            <a:r>
              <a:rPr lang="en-US" sz="2400" dirty="0">
                <a:solidFill>
                  <a:srgbClr val="000000"/>
                </a:solidFill>
                <a:latin typeface="Times New Roman" panose="02020603050405020304" pitchFamily="18" charset="0"/>
                <a:cs typeface="Times New Roman" panose="02020603050405020304" pitchFamily="18" charset="0"/>
              </a:rPr>
              <a:t> un </a:t>
            </a:r>
            <a:r>
              <a:rPr lang="en-US" sz="2400" b="1" dirty="0" err="1">
                <a:solidFill>
                  <a:srgbClr val="000000"/>
                </a:solidFill>
                <a:latin typeface="Times New Roman" panose="02020603050405020304" pitchFamily="18" charset="0"/>
                <a:cs typeface="Times New Roman" panose="02020603050405020304" pitchFamily="18" charset="0"/>
              </a:rPr>
              <a:t>darbības</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koordinē</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ar</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atbildīgo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būvdarbu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vadītāju</a:t>
            </a:r>
            <a:r>
              <a:rPr lang="en-US" sz="2400"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(VBN 125.16.apakšpunkts)</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5460F1-573F-4515-8605-62B7532775D9}"/>
              </a:ext>
            </a:extLst>
          </p:cNvPr>
          <p:cNvPicPr>
            <a:picLocks noChangeAspect="1"/>
          </p:cNvPicPr>
          <p:nvPr/>
        </p:nvPicPr>
        <p:blipFill rotWithShape="1">
          <a:blip r:embed="rId4"/>
          <a:srcRect l="10805" r="3940"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0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1F4EB6A-E23C-470B-AD17-6A7C67F66BEC}"/>
              </a:ext>
            </a:extLst>
          </p:cNvPr>
          <p:cNvSpPr>
            <a:spLocks noGrp="1"/>
          </p:cNvSpPr>
          <p:nvPr>
            <p:ph type="title"/>
          </p:nvPr>
        </p:nvSpPr>
        <p:spPr/>
        <p:txBody>
          <a:bodyPr>
            <a:normAutofit/>
          </a:bodyPr>
          <a:lstStyle/>
          <a:p>
            <a:pPr algn="ctr"/>
            <a:r>
              <a:rPr lang="lv-LV" sz="3800" b="1" dirty="0"/>
              <a:t>Vispārīgās </a:t>
            </a:r>
            <a:br>
              <a:rPr lang="en-US" sz="3800" b="1" dirty="0"/>
            </a:br>
            <a:r>
              <a:rPr lang="lv-LV" sz="3800" b="1" dirty="0"/>
              <a:t>ugunsdrošības prasības būvobjektā</a:t>
            </a:r>
            <a:endParaRPr lang="lv-LV" sz="3800" dirty="0"/>
          </a:p>
        </p:txBody>
      </p:sp>
      <p:sp>
        <p:nvSpPr>
          <p:cNvPr id="3" name="Satura vietturis 2">
            <a:extLst>
              <a:ext uri="{FF2B5EF4-FFF2-40B4-BE49-F238E27FC236}">
                <a16:creationId xmlns:a16="http://schemas.microsoft.com/office/drawing/2014/main" id="{86F48891-9927-499A-9536-A34BBB860EC0}"/>
              </a:ext>
            </a:extLst>
          </p:cNvPr>
          <p:cNvSpPr>
            <a:spLocks noGrp="1"/>
          </p:cNvSpPr>
          <p:nvPr>
            <p:ph idx="1"/>
          </p:nvPr>
        </p:nvSpPr>
        <p:spPr/>
        <p:txBody>
          <a:bodyPr>
            <a:normAutofit fontScale="62500" lnSpcReduction="20000"/>
          </a:bodyPr>
          <a:lstStyle/>
          <a:p>
            <a:pPr marL="0" indent="0" algn="just">
              <a:buNone/>
            </a:pPr>
            <a:r>
              <a:rPr lang="lv-LV" sz="3100" dirty="0">
                <a:solidFill>
                  <a:srgbClr val="FF0000"/>
                </a:solidFill>
              </a:rPr>
              <a:t>MK 19.04.2016. noteikumu Nr.238 «Ugunsdrošības noteikumi» 3.3.apakšnodaļa</a:t>
            </a:r>
          </a:p>
          <a:p>
            <a:pPr algn="just"/>
            <a:r>
              <a:rPr lang="lv-LV" sz="3100" dirty="0"/>
              <a:t>41. Par </a:t>
            </a:r>
            <a:r>
              <a:rPr lang="lv-LV" sz="3100" b="1" dirty="0"/>
              <a:t>ugunsdrošības prasību ievērošanu būvobjektā </a:t>
            </a:r>
            <a:r>
              <a:rPr lang="lv-LV" sz="3100" dirty="0"/>
              <a:t>un būvdarbu izpildes gaitā atbild </a:t>
            </a:r>
            <a:r>
              <a:rPr lang="lv-LV" sz="3100" b="1" dirty="0"/>
              <a:t>būvdarbu veicējs</a:t>
            </a:r>
            <a:r>
              <a:rPr lang="lv-LV" sz="3100" dirty="0"/>
              <a:t>. Būvdarbu veicēja pienākums ir ievērot šajos noteikumos minētās prasības.</a:t>
            </a:r>
          </a:p>
          <a:p>
            <a:pPr algn="just"/>
            <a:r>
              <a:rPr lang="lv-LV" sz="3100" dirty="0"/>
              <a:t>42. Ja būvdarbi notiek, nepārtraucot objekta ekspluatāciju, tad, lai nesamazinātu objekta ugunsdrošību, objektā nodrošina attiecīgus kompensējošus ugunsdrošības pasākumus. </a:t>
            </a:r>
            <a:r>
              <a:rPr lang="lv-LV" sz="3100" b="1" dirty="0"/>
              <a:t>Kompensējošos ugunsdrošības pasākumus norāda</a:t>
            </a:r>
            <a:r>
              <a:rPr lang="lv-LV" sz="3100" dirty="0"/>
              <a:t> būvobjekta ugunsdrošības instrukcijā saskaņā ar šo noteikumu 180.2. apakšpunktu.</a:t>
            </a:r>
            <a:endParaRPr lang="en-US" sz="3100" dirty="0"/>
          </a:p>
          <a:p>
            <a:pPr algn="just"/>
            <a:r>
              <a:rPr lang="lv-LV" sz="3100" dirty="0"/>
              <a:t>180. </a:t>
            </a:r>
            <a:r>
              <a:rPr lang="lv-LV" sz="3100" b="1" dirty="0"/>
              <a:t>Ugunsdrošības instrukcijā </a:t>
            </a:r>
            <a:r>
              <a:rPr lang="lv-LV" sz="3100" dirty="0"/>
              <a:t>(izņemot ugunsdrošības instrukciju kūdras ieguves objektam) norāda šādu informāciju</a:t>
            </a:r>
            <a:r>
              <a:rPr lang="en-US" sz="3100" dirty="0"/>
              <a:t>:</a:t>
            </a:r>
            <a:r>
              <a:rPr lang="en-US" sz="2100" dirty="0"/>
              <a:t>180.1. </a:t>
            </a:r>
            <a:r>
              <a:rPr lang="en-US" sz="2100" dirty="0" err="1"/>
              <a:t>saimnieciskās</a:t>
            </a:r>
            <a:r>
              <a:rPr lang="en-US" sz="2100" dirty="0"/>
              <a:t> </a:t>
            </a:r>
            <a:r>
              <a:rPr lang="en-US" sz="2100" dirty="0" err="1"/>
              <a:t>darbības</a:t>
            </a:r>
            <a:r>
              <a:rPr lang="en-US" sz="2100" dirty="0"/>
              <a:t> </a:t>
            </a:r>
            <a:r>
              <a:rPr lang="en-US" sz="2100" dirty="0" err="1"/>
              <a:t>objekta</a:t>
            </a:r>
            <a:r>
              <a:rPr lang="en-US" sz="2100" dirty="0"/>
              <a:t> </a:t>
            </a:r>
            <a:r>
              <a:rPr lang="en-US" sz="2100" dirty="0" err="1"/>
              <a:t>vai</a:t>
            </a:r>
            <a:r>
              <a:rPr lang="en-US" sz="2100" dirty="0"/>
              <a:t> </a:t>
            </a:r>
            <a:r>
              <a:rPr lang="en-US" sz="2100" dirty="0" err="1"/>
              <a:t>publiska</a:t>
            </a:r>
            <a:r>
              <a:rPr lang="en-US" sz="2100" dirty="0"/>
              <a:t> </a:t>
            </a:r>
            <a:r>
              <a:rPr lang="en-US" sz="2100" dirty="0" err="1"/>
              <a:t>objekta</a:t>
            </a:r>
            <a:r>
              <a:rPr lang="en-US" sz="2100" dirty="0"/>
              <a:t> </a:t>
            </a:r>
            <a:r>
              <a:rPr lang="en-US" sz="2100" dirty="0" err="1"/>
              <a:t>vispārīga</a:t>
            </a:r>
            <a:r>
              <a:rPr lang="en-US" sz="2100" dirty="0"/>
              <a:t> un </a:t>
            </a:r>
            <a:r>
              <a:rPr lang="en-US" sz="2100" dirty="0" err="1"/>
              <a:t>ugunsdrošību</a:t>
            </a:r>
            <a:r>
              <a:rPr lang="en-US" sz="2100" dirty="0"/>
              <a:t> </a:t>
            </a:r>
            <a:r>
              <a:rPr lang="en-US" sz="2100" dirty="0" err="1"/>
              <a:t>raksturojoša</a:t>
            </a:r>
            <a:r>
              <a:rPr lang="en-US" sz="2100" dirty="0"/>
              <a:t> </a:t>
            </a:r>
            <a:r>
              <a:rPr lang="en-US" sz="2100" dirty="0" err="1"/>
              <a:t>informācija</a:t>
            </a:r>
            <a:r>
              <a:rPr lang="en-US" sz="2100" dirty="0"/>
              <a:t>; </a:t>
            </a:r>
            <a:r>
              <a:rPr lang="lv-LV" b="1" dirty="0"/>
              <a:t>180.2. atbilstoši objekta vai teritorijas lietošanas veidam – citas ugunsdrošības prasības un norādījumi, kas nav minēti šajos noteikumos</a:t>
            </a:r>
            <a:r>
              <a:rPr lang="lv-LV" dirty="0"/>
              <a:t>;</a:t>
            </a:r>
            <a:r>
              <a:rPr lang="lv-LV" sz="2100" dirty="0"/>
              <a:t>180.3. kārtība, kādā tiek uzturēti evakuācijas ceļi un piebraucamie ceļi pie objekta</a:t>
            </a:r>
            <a:r>
              <a:rPr lang="en-US" sz="2100" dirty="0"/>
              <a:t>; 180.4. </a:t>
            </a:r>
            <a:r>
              <a:rPr lang="en-US" sz="2100" dirty="0" err="1"/>
              <a:t>objekta</a:t>
            </a:r>
            <a:r>
              <a:rPr lang="en-US" sz="2100" dirty="0"/>
              <a:t> </a:t>
            </a:r>
            <a:r>
              <a:rPr lang="en-US" sz="2100" dirty="0" err="1"/>
              <a:t>ugunsdrošībai</a:t>
            </a:r>
            <a:r>
              <a:rPr lang="en-US" sz="2100" dirty="0"/>
              <a:t> </a:t>
            </a:r>
            <a:r>
              <a:rPr lang="en-US" sz="2100" dirty="0" err="1"/>
              <a:t>nozīmīgo</a:t>
            </a:r>
            <a:r>
              <a:rPr lang="en-US" sz="2100" dirty="0"/>
              <a:t> </a:t>
            </a:r>
            <a:r>
              <a:rPr lang="en-US" sz="2100" dirty="0" err="1"/>
              <a:t>inženiertehnisko</a:t>
            </a:r>
            <a:r>
              <a:rPr lang="en-US" sz="2100" dirty="0"/>
              <a:t> </a:t>
            </a:r>
            <a:r>
              <a:rPr lang="en-US" sz="2100" dirty="0" err="1"/>
              <a:t>sistēmu</a:t>
            </a:r>
            <a:r>
              <a:rPr lang="en-US" sz="2100" dirty="0"/>
              <a:t> </a:t>
            </a:r>
            <a:r>
              <a:rPr lang="en-US" sz="2100" dirty="0" err="1"/>
              <a:t>ekspluatācijas</a:t>
            </a:r>
            <a:r>
              <a:rPr lang="en-US" sz="2100" dirty="0"/>
              <a:t> </a:t>
            </a:r>
            <a:r>
              <a:rPr lang="en-US" sz="2100" dirty="0" err="1"/>
              <a:t>prasības</a:t>
            </a:r>
            <a:r>
              <a:rPr lang="en-US" sz="2100" dirty="0"/>
              <a:t>,</a:t>
            </a:r>
            <a:r>
              <a:rPr lang="lv-LV" sz="2100" dirty="0"/>
              <a:t> 180.5. tehnoloģiskā procesa apraksts, sprādzienbīstamība un ugunsbīstamība, lietojamo un uzglabājamo vielu un priekšmetu sprādzienbīstamība un ugunsbīstamība, kā arī minēto vielu un priekšmetu izmantošanas, uzglabāšanas un transportēšanas kārtība;</a:t>
            </a:r>
            <a:r>
              <a:rPr lang="en-US" sz="2100" dirty="0"/>
              <a:t> 180.6. </a:t>
            </a:r>
            <a:r>
              <a:rPr lang="en-US" sz="2100" dirty="0" err="1"/>
              <a:t>ugunsbīstamo</a:t>
            </a:r>
            <a:r>
              <a:rPr lang="en-US" sz="2100" dirty="0"/>
              <a:t> </a:t>
            </a:r>
            <a:r>
              <a:rPr lang="en-US" sz="2100" dirty="0" err="1"/>
              <a:t>darbu</a:t>
            </a:r>
            <a:r>
              <a:rPr lang="en-US" sz="2100" dirty="0"/>
              <a:t> </a:t>
            </a:r>
            <a:r>
              <a:rPr lang="en-US" sz="2100" dirty="0" err="1"/>
              <a:t>veikšanas</a:t>
            </a:r>
            <a:r>
              <a:rPr lang="en-US" sz="2100" dirty="0"/>
              <a:t> </a:t>
            </a:r>
            <a:r>
              <a:rPr lang="en-US" sz="2100" dirty="0" err="1"/>
              <a:t>kārtība</a:t>
            </a:r>
            <a:r>
              <a:rPr lang="en-US" sz="2100" dirty="0"/>
              <a:t>; 180.7. </a:t>
            </a:r>
            <a:r>
              <a:rPr lang="en-US" sz="2100" dirty="0" err="1"/>
              <a:t>rīcība</a:t>
            </a:r>
            <a:r>
              <a:rPr lang="en-US" sz="2100" dirty="0"/>
              <a:t> </a:t>
            </a:r>
            <a:r>
              <a:rPr lang="en-US" sz="2100" dirty="0" err="1"/>
              <a:t>ugunsgrēka</a:t>
            </a:r>
            <a:r>
              <a:rPr lang="en-US" sz="2100" dirty="0"/>
              <a:t> </a:t>
            </a:r>
            <a:r>
              <a:rPr lang="en-US" sz="2100" dirty="0" err="1"/>
              <a:t>gadījumā</a:t>
            </a:r>
            <a:endParaRPr lang="lv-LV" sz="2100" dirty="0"/>
          </a:p>
          <a:p>
            <a:pPr algn="just"/>
            <a:r>
              <a:rPr lang="lv-LV" sz="3100" dirty="0"/>
              <a:t>43. </a:t>
            </a:r>
            <a:r>
              <a:rPr lang="lv-LV" sz="3100" b="1" dirty="0"/>
              <a:t>Būvobjektu nodrošina </a:t>
            </a:r>
            <a:r>
              <a:rPr lang="lv-LV" sz="3100" dirty="0"/>
              <a:t>ar </a:t>
            </a:r>
            <a:r>
              <a:rPr lang="lv-LV" sz="3100" b="1" dirty="0"/>
              <a:t>ārējo ugunsdzēsības </a:t>
            </a:r>
            <a:r>
              <a:rPr lang="lv-LV" sz="3100" dirty="0"/>
              <a:t>ūdensapgādi. Līdz tās izbūvei šim nolūkam var </a:t>
            </a:r>
            <a:r>
              <a:rPr lang="lv-LV" sz="3100" b="1" dirty="0"/>
              <a:t>ierīkot</a:t>
            </a:r>
            <a:r>
              <a:rPr lang="lv-LV" sz="3100" dirty="0"/>
              <a:t> pagaidu ūdensapgādi vai </a:t>
            </a:r>
            <a:r>
              <a:rPr lang="lv-LV" sz="3100" b="1" dirty="0"/>
              <a:t>pielāgot</a:t>
            </a:r>
            <a:r>
              <a:rPr lang="lv-LV" sz="3100" dirty="0"/>
              <a:t> esošās </a:t>
            </a:r>
            <a:r>
              <a:rPr lang="lv-LV" sz="3100" dirty="0" err="1"/>
              <a:t>ūdensņemšanas</a:t>
            </a:r>
            <a:r>
              <a:rPr lang="lv-LV" sz="3100" dirty="0"/>
              <a:t> vietas.</a:t>
            </a:r>
          </a:p>
          <a:p>
            <a:endParaRPr lang="lv-LV" dirty="0"/>
          </a:p>
        </p:txBody>
      </p:sp>
      <mc:AlternateContent xmlns:mc="http://schemas.openxmlformats.org/markup-compatibility/2006">
        <mc:Choice xmlns:am3d="http://schemas.microsoft.com/office/drawing/2017/model3d" Requires="am3d">
          <p:graphicFrame>
            <p:nvGraphicFramePr>
              <p:cNvPr id="4" name="Satura vietturis 3" descr="Fire Truck">
                <a:extLst>
                  <a:ext uri="{FF2B5EF4-FFF2-40B4-BE49-F238E27FC236}">
                    <a16:creationId xmlns:a16="http://schemas.microsoft.com/office/drawing/2014/main" id="{3B970628-F797-452D-A165-C87979118E29}"/>
                  </a:ext>
                </a:extLst>
              </p:cNvPr>
              <p:cNvGraphicFramePr>
                <a:graphicFrameLocks noChangeAspect="1"/>
              </p:cNvGraphicFramePr>
              <p:nvPr/>
            </p:nvGraphicFramePr>
            <p:xfrm>
              <a:off x="9885226" y="365125"/>
              <a:ext cx="2306774" cy="1509581"/>
            </p:xfrm>
            <a:graphic>
              <a:graphicData uri="http://schemas.microsoft.com/office/drawing/2017/model3d">
                <am3d:model3d r:embed="rId2">
                  <am3d:spPr>
                    <a:xfrm>
                      <a:off x="0" y="0"/>
                      <a:ext cx="2306774" cy="1509581"/>
                    </a:xfrm>
                    <a:prstGeom prst="rect">
                      <a:avLst/>
                    </a:prstGeom>
                  </am3d:spPr>
                  <am3d:camera>
                    <am3d:pos x="0" y="0" z="52390146"/>
                    <am3d:up dx="0" dy="36000000" dz="0"/>
                    <am3d:lookAt x="0" y="0" z="0"/>
                    <am3d:perspective fov="2700000"/>
                  </am3d:camera>
                  <am3d:trans>
                    <am3d:meterPerModelUnit n="165048" d="1000000"/>
                    <am3d:preTrans dx="0" dy="-6836253" dz="818966"/>
                    <am3d:scale>
                      <am3d:sx n="1000000" d="1000000"/>
                      <am3d:sy n="1000000" d="1000000"/>
                      <am3d:sz n="1000000" d="1000000"/>
                    </am3d:scale>
                    <am3d:rot ax="1799257" ay="-2946072" az="-1413983"/>
                    <am3d:postTrans dx="0" dy="0" dz="0"/>
                  </am3d:trans>
                  <am3d:raster rName="Office3DRenderer" rVer="16.0.8326">
                    <am3d:blip r:embed="rId3"/>
                  </am3d:raster>
                  <am3d:objViewport viewportSz="25442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Satura vietturis 3" descr="Fire Truck">
                <a:extLst>
                  <a:ext uri="{FF2B5EF4-FFF2-40B4-BE49-F238E27FC236}">
                    <a16:creationId xmlns:a16="http://schemas.microsoft.com/office/drawing/2014/main" id="{3B970628-F797-452D-A165-C87979118E29}"/>
                  </a:ext>
                </a:extLst>
              </p:cNvPr>
              <p:cNvPicPr>
                <a:picLocks noGrp="1" noRot="1" noChangeAspect="1" noMove="1" noResize="1" noEditPoints="1" noAdjustHandles="1" noChangeArrowheads="1" noChangeShapeType="1" noCrop="1"/>
              </p:cNvPicPr>
              <p:nvPr/>
            </p:nvPicPr>
            <p:blipFill>
              <a:blip r:embed="rId3"/>
              <a:stretch>
                <a:fillRect/>
              </a:stretch>
            </p:blipFill>
            <p:spPr>
              <a:xfrm>
                <a:off x="9885226" y="365125"/>
                <a:ext cx="2306774" cy="1509581"/>
              </a:xfrm>
              <a:prstGeom prst="rect">
                <a:avLst/>
              </a:prstGeom>
            </p:spPr>
          </p:pic>
        </mc:Fallback>
      </mc:AlternateContent>
    </p:spTree>
    <p:extLst>
      <p:ext uri="{BB962C8B-B14F-4D97-AF65-F5344CB8AC3E}">
        <p14:creationId xmlns:p14="http://schemas.microsoft.com/office/powerpoint/2010/main" val="25582157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110</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latin typeface="Times New Roman" panose="02020603050405020304" pitchFamily="18" charset="0"/>
                <a:cs typeface="Times New Roman" panose="02020603050405020304" pitchFamily="18" charset="0"/>
              </a:rPr>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3770864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9686" y="2478906"/>
            <a:ext cx="9666512" cy="2136638"/>
          </a:xfrm>
        </p:spPr>
        <p:txBody>
          <a:bodyPr>
            <a:noAutofit/>
          </a:bodyPr>
          <a:lstStyle/>
          <a:p>
            <a:r>
              <a:rPr lang="lv-LV" sz="5400" b="1" dirty="0">
                <a:latin typeface="Times New Roman" panose="02020603050405020304" pitchFamily="18" charset="0"/>
                <a:cs typeface="Times New Roman" panose="02020603050405020304" pitchFamily="18" charset="0"/>
              </a:rPr>
              <a:t>Administratīvais pārkāpums būvobjektā</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111</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vadītājs </a:t>
            </a:r>
          </a:p>
          <a:p>
            <a:pPr algn="ctr"/>
            <a:r>
              <a:rPr lang="lv-LV" sz="2400" b="1" dirty="0">
                <a:latin typeface="Times New Roman" panose="02020603050405020304" pitchFamily="18" charset="0"/>
                <a:cs typeface="Times New Roman" panose="02020603050405020304" pitchFamily="18" charset="0"/>
              </a:rPr>
              <a:t>Jānis Palamarčuks</a:t>
            </a:r>
          </a:p>
        </p:txBody>
      </p:sp>
    </p:spTree>
    <p:extLst>
      <p:ext uri="{BB962C8B-B14F-4D97-AF65-F5344CB8AC3E}">
        <p14:creationId xmlns:p14="http://schemas.microsoft.com/office/powerpoint/2010/main" val="3465544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(1)</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78715" y="1683779"/>
            <a:ext cx="8975085" cy="4682758"/>
          </a:xfrm>
        </p:spPr>
        <p:txBody>
          <a:bodyPr>
            <a:noAutofit/>
          </a:bodyPr>
          <a:lstStyle/>
          <a:p>
            <a:pPr marL="0" indent="0" algn="just">
              <a:buNone/>
            </a:pPr>
            <a:r>
              <a:rPr lang="lv-LV" sz="2400" b="1" dirty="0">
                <a:latin typeface="Times New Roman" panose="02020603050405020304" pitchFamily="18" charset="0"/>
                <a:cs typeface="Times New Roman" panose="02020603050405020304" pitchFamily="18" charset="0"/>
              </a:rPr>
              <a:t>2020.gada 1. jūlijā stājas spēkā </a:t>
            </a:r>
            <a:r>
              <a:rPr lang="lv-LV" sz="2400" dirty="0">
                <a:latin typeface="Times New Roman" panose="02020603050405020304" pitchFamily="18" charset="0"/>
                <a:cs typeface="Times New Roman" panose="02020603050405020304" pitchFamily="18" charset="0"/>
              </a:rPr>
              <a:t>Administratīvās atbildības likums (AAL), bet Latvijas Administratīvo pārkāpumu kodekss zaudēja spēku. Jaunā likuma </a:t>
            </a:r>
            <a:r>
              <a:rPr lang="lv-LV" sz="2400" b="1" dirty="0">
                <a:latin typeface="Times New Roman" panose="02020603050405020304" pitchFamily="18" charset="0"/>
                <a:cs typeface="Times New Roman" panose="02020603050405020304" pitchFamily="18" charset="0"/>
              </a:rPr>
              <a:t>mērķis</a:t>
            </a:r>
            <a:r>
              <a:rPr lang="lv-LV" sz="2400" dirty="0">
                <a:latin typeface="Times New Roman" panose="02020603050405020304" pitchFamily="18" charset="0"/>
                <a:cs typeface="Times New Roman" panose="02020603050405020304" pitchFamily="18" charset="0"/>
              </a:rPr>
              <a:t> ir </a:t>
            </a:r>
            <a:r>
              <a:rPr lang="lv-LV" sz="2400" b="1" dirty="0">
                <a:latin typeface="Times New Roman" panose="02020603050405020304" pitchFamily="18" charset="0"/>
                <a:cs typeface="Times New Roman" panose="02020603050405020304" pitchFamily="18" charset="0"/>
              </a:rPr>
              <a:t>aizsargāt</a:t>
            </a:r>
            <a:r>
              <a:rPr lang="lv-LV" sz="2400" dirty="0">
                <a:latin typeface="Times New Roman" panose="02020603050405020304" pitchFamily="18" charset="0"/>
                <a:cs typeface="Times New Roman" panose="02020603050405020304" pitchFamily="18" charset="0"/>
              </a:rPr>
              <a:t> pašreizējo </a:t>
            </a:r>
            <a:r>
              <a:rPr lang="lv-LV" sz="2400" b="1" dirty="0">
                <a:latin typeface="Times New Roman" panose="02020603050405020304" pitchFamily="18" charset="0"/>
                <a:cs typeface="Times New Roman" panose="02020603050405020304" pitchFamily="18" charset="0"/>
              </a:rPr>
              <a:t>tiesisko iekārtu</a:t>
            </a:r>
            <a:r>
              <a:rPr lang="lv-LV" sz="2400" dirty="0">
                <a:latin typeface="Times New Roman" panose="02020603050405020304" pitchFamily="18" charset="0"/>
                <a:cs typeface="Times New Roman" panose="02020603050405020304" pitchFamily="18" charset="0"/>
              </a:rPr>
              <a:t>, arī </a:t>
            </a:r>
            <a:r>
              <a:rPr lang="lv-LV" sz="2400" b="1" dirty="0">
                <a:latin typeface="Times New Roman" panose="02020603050405020304" pitchFamily="18" charset="0"/>
                <a:cs typeface="Times New Roman" panose="02020603050405020304" pitchFamily="18" charset="0"/>
              </a:rPr>
              <a:t>sabiedrības tiesiskās intereses</a:t>
            </a:r>
            <a:r>
              <a:rPr lang="lv-LV" sz="2400" dirty="0">
                <a:latin typeface="Times New Roman" panose="02020603050405020304" pitchFamily="18" charset="0"/>
                <a:cs typeface="Times New Roman" panose="02020603050405020304" pitchFamily="18" charset="0"/>
              </a:rPr>
              <a:t>, noteikto </a:t>
            </a:r>
            <a:r>
              <a:rPr lang="lv-LV" sz="2400" b="1" dirty="0">
                <a:latin typeface="Times New Roman" panose="02020603050405020304" pitchFamily="18" charset="0"/>
                <a:cs typeface="Times New Roman" panose="02020603050405020304" pitchFamily="18" charset="0"/>
              </a:rPr>
              <a:t>pārvaldes kārtību</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sabiedrisko kārtību</a:t>
            </a:r>
            <a:r>
              <a:rPr lang="lv-LV" sz="2400" dirty="0">
                <a:latin typeface="Times New Roman" panose="02020603050405020304" pitchFamily="18" charset="0"/>
                <a:cs typeface="Times New Roman" panose="02020603050405020304" pitchFamily="18" charset="0"/>
              </a:rPr>
              <a:t>, kā arī, </a:t>
            </a:r>
            <a:r>
              <a:rPr lang="lv-LV" sz="2400" b="1" dirty="0">
                <a:latin typeface="Times New Roman" panose="02020603050405020304" pitchFamily="18" charset="0"/>
                <a:cs typeface="Times New Roman" panose="02020603050405020304" pitchFamily="18" charset="0"/>
              </a:rPr>
              <a:t>ievērojot personas pamattiesības</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nodrošināt</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efektīvu</a:t>
            </a:r>
            <a:r>
              <a:rPr lang="lv-LV" sz="2400" dirty="0">
                <a:latin typeface="Times New Roman" panose="02020603050405020304" pitchFamily="18" charset="0"/>
                <a:cs typeface="Times New Roman" panose="02020603050405020304" pitchFamily="18" charset="0"/>
              </a:rPr>
              <a:t> administratīvā pārkāpuma procesu un </a:t>
            </a:r>
            <a:r>
              <a:rPr lang="lv-LV" sz="2400" b="1" dirty="0">
                <a:latin typeface="Times New Roman" panose="02020603050405020304" pitchFamily="18" charset="0"/>
                <a:cs typeface="Times New Roman" panose="02020603050405020304" pitchFamily="18" charset="0"/>
              </a:rPr>
              <a:t>panākt tiesisko attiecību taisnīgu </a:t>
            </a:r>
            <a:r>
              <a:rPr lang="lv-LV" sz="2400" dirty="0">
                <a:latin typeface="Times New Roman" panose="02020603050405020304" pitchFamily="18" charset="0"/>
                <a:cs typeface="Times New Roman" panose="02020603050405020304" pitchFamily="18" charset="0"/>
              </a:rPr>
              <a:t>noregulēšanu </a:t>
            </a:r>
            <a:r>
              <a:rPr lang="lv-LV" sz="1800" dirty="0">
                <a:latin typeface="Times New Roman" panose="02020603050405020304" pitchFamily="18" charset="0"/>
                <a:cs typeface="Times New Roman" panose="02020603050405020304" pitchFamily="18" charset="0"/>
              </a:rPr>
              <a:t>(AAL 1.pants)</a:t>
            </a:r>
          </a:p>
          <a:p>
            <a:pPr marL="0" indent="0" algn="just">
              <a:buNone/>
            </a:pPr>
            <a:endParaRPr lang="lv-LV" sz="1800" dirty="0">
              <a:latin typeface="Times New Roman" panose="02020603050405020304" pitchFamily="18" charset="0"/>
              <a:cs typeface="Times New Roman" panose="02020603050405020304" pitchFamily="18" charset="0"/>
            </a:endParaRPr>
          </a:p>
          <a:p>
            <a:pPr marL="0" indent="0" algn="just">
              <a:buNone/>
            </a:pPr>
            <a:r>
              <a:rPr lang="lv-LV" sz="2400" b="1" dirty="0">
                <a:latin typeface="Times New Roman" panose="02020603050405020304" pitchFamily="18" charset="0"/>
                <a:cs typeface="Times New Roman" panose="02020603050405020304" pitchFamily="18" charset="0"/>
              </a:rPr>
              <a:t>Administratīvos pārkāpumus</a:t>
            </a:r>
            <a:r>
              <a:rPr lang="lv-LV" sz="2400" dirty="0">
                <a:latin typeface="Times New Roman" panose="02020603050405020304" pitchFamily="18" charset="0"/>
                <a:cs typeface="Times New Roman" panose="02020603050405020304" pitchFamily="18" charset="0"/>
              </a:rPr>
              <a:t>, par tiem </a:t>
            </a:r>
            <a:r>
              <a:rPr lang="lv-LV" sz="2400" b="1" dirty="0">
                <a:latin typeface="Times New Roman" panose="02020603050405020304" pitchFamily="18" charset="0"/>
                <a:cs typeface="Times New Roman" panose="02020603050405020304" pitchFamily="18" charset="0"/>
              </a:rPr>
              <a:t>piemērojamos sodus </a:t>
            </a:r>
            <a:r>
              <a:rPr lang="lv-LV" sz="2400" dirty="0">
                <a:latin typeface="Times New Roman" panose="02020603050405020304" pitchFamily="18" charset="0"/>
                <a:cs typeface="Times New Roman" panose="02020603050405020304" pitchFamily="18" charset="0"/>
              </a:rPr>
              <a:t>un amatpersonu kompetenci administratīvo pārkāpumu procesā iestādē, ievērojot AAL paredzētos administratīvās atbildības pamatnoteikumus, </a:t>
            </a:r>
            <a:r>
              <a:rPr lang="lv-LV" sz="2400" b="1" dirty="0">
                <a:latin typeface="Times New Roman" panose="02020603050405020304" pitchFamily="18" charset="0"/>
                <a:cs typeface="Times New Roman" panose="02020603050405020304" pitchFamily="18" charset="0"/>
              </a:rPr>
              <a:t>nosaka attiecīgo nozari regulējošajos likumos</a:t>
            </a:r>
            <a:r>
              <a:rPr lang="lv-LV" sz="2400" dirty="0">
                <a:latin typeface="Times New Roman" panose="02020603050405020304" pitchFamily="18" charset="0"/>
                <a:cs typeface="Times New Roman" panose="02020603050405020304" pitchFamily="18" charset="0"/>
              </a:rPr>
              <a:t> vai pašvaldību saistošajos noteikumos  </a:t>
            </a:r>
            <a:r>
              <a:rPr lang="lv-LV" sz="1800" dirty="0">
                <a:latin typeface="Times New Roman" panose="02020603050405020304" pitchFamily="18" charset="0"/>
                <a:cs typeface="Times New Roman" panose="02020603050405020304" pitchFamily="18" charset="0"/>
              </a:rPr>
              <a:t>(AAL 2.panta trešā daļa)</a:t>
            </a:r>
          </a:p>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112</a:t>
            </a:fld>
            <a:endParaRPr lang="lv-LV" dirty="0"/>
          </a:p>
        </p:txBody>
      </p:sp>
      <p:pic>
        <p:nvPicPr>
          <p:cNvPr id="6" name="Picture 5">
            <a:extLst>
              <a:ext uri="{FF2B5EF4-FFF2-40B4-BE49-F238E27FC236}">
                <a16:creationId xmlns:a16="http://schemas.microsoft.com/office/drawing/2014/main" id="{E0F25DAA-2DE7-4357-B617-000B37472D7F}"/>
              </a:ext>
            </a:extLst>
          </p:cNvPr>
          <p:cNvPicPr>
            <a:picLocks noChangeAspect="1"/>
          </p:cNvPicPr>
          <p:nvPr/>
        </p:nvPicPr>
        <p:blipFill>
          <a:blip r:embed="rId3"/>
          <a:stretch>
            <a:fillRect/>
          </a:stretch>
        </p:blipFill>
        <p:spPr>
          <a:xfrm>
            <a:off x="364611" y="2764101"/>
            <a:ext cx="1604911" cy="1609484"/>
          </a:xfrm>
          <a:prstGeom prst="rect">
            <a:avLst/>
          </a:prstGeom>
        </p:spPr>
      </p:pic>
    </p:spTree>
    <p:extLst>
      <p:ext uri="{BB962C8B-B14F-4D97-AF65-F5344CB8AC3E}">
        <p14:creationId xmlns:p14="http://schemas.microsoft.com/office/powerpoint/2010/main" val="32666573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(2)</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113</a:t>
            </a:fld>
            <a:endParaRPr lang="lv-LV" dirty="0"/>
          </a:p>
        </p:txBody>
      </p:sp>
      <p:sp>
        <p:nvSpPr>
          <p:cNvPr id="6" name="Oval 5">
            <a:extLst>
              <a:ext uri="{FF2B5EF4-FFF2-40B4-BE49-F238E27FC236}">
                <a16:creationId xmlns:a16="http://schemas.microsoft.com/office/drawing/2014/main" id="{328DA1FE-6602-4832-88B3-1EB803B25BEE}"/>
              </a:ext>
            </a:extLst>
          </p:cNvPr>
          <p:cNvSpPr/>
          <p:nvPr/>
        </p:nvSpPr>
        <p:spPr>
          <a:xfrm>
            <a:off x="4211993" y="3042243"/>
            <a:ext cx="3304116" cy="3031961"/>
          </a:xfrm>
          <a:prstGeom prst="ellipse">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solidFill>
                  <a:sysClr val="windowText" lastClr="000000"/>
                </a:solidFill>
                <a:latin typeface="Times New Roman" panose="02020603050405020304" pitchFamily="18" charset="0"/>
                <a:cs typeface="Times New Roman" panose="02020603050405020304" pitchFamily="18" charset="0"/>
              </a:rPr>
              <a:t>Būvniecības likums</a:t>
            </a:r>
          </a:p>
        </p:txBody>
      </p:sp>
      <p:sp>
        <p:nvSpPr>
          <p:cNvPr id="7" name="Rectangle: Rounded Corners 6">
            <a:extLst>
              <a:ext uri="{FF2B5EF4-FFF2-40B4-BE49-F238E27FC236}">
                <a16:creationId xmlns:a16="http://schemas.microsoft.com/office/drawing/2014/main" id="{27289BDA-1572-49A8-8F61-B219661E5FA1}"/>
              </a:ext>
            </a:extLst>
          </p:cNvPr>
          <p:cNvSpPr/>
          <p:nvPr/>
        </p:nvSpPr>
        <p:spPr>
          <a:xfrm>
            <a:off x="635478" y="1918600"/>
            <a:ext cx="3103604" cy="84708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par patvaļīgu būvniecību </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(BL 25.pants)</a:t>
            </a:r>
          </a:p>
        </p:txBody>
      </p:sp>
      <p:sp>
        <p:nvSpPr>
          <p:cNvPr id="8" name="Rectangle: Rounded Corners 7">
            <a:extLst>
              <a:ext uri="{FF2B5EF4-FFF2-40B4-BE49-F238E27FC236}">
                <a16:creationId xmlns:a16="http://schemas.microsoft.com/office/drawing/2014/main" id="{D38CDB27-81BE-4A5F-AF22-E1D552AA808E}"/>
              </a:ext>
            </a:extLst>
          </p:cNvPr>
          <p:cNvSpPr/>
          <p:nvPr/>
        </p:nvSpPr>
        <p:spPr>
          <a:xfrm>
            <a:off x="635479" y="3033050"/>
            <a:ext cx="3114996" cy="1678002"/>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par normatīvajos aktos noteikto būves konservācijas vai norobežošanas prasību neievērošanu </a:t>
            </a:r>
            <a:r>
              <a:rPr lang="lv-LV" sz="1400" dirty="0">
                <a:solidFill>
                  <a:sysClr val="windowText" lastClr="000000"/>
                </a:solidFill>
                <a:latin typeface="Times New Roman" panose="02020603050405020304" pitchFamily="18" charset="0"/>
                <a:cs typeface="Times New Roman" panose="02020603050405020304" pitchFamily="18" charset="0"/>
              </a:rPr>
              <a:t>(BL 26.pants)</a:t>
            </a:r>
          </a:p>
        </p:txBody>
      </p:sp>
      <p:sp>
        <p:nvSpPr>
          <p:cNvPr id="9" name="Rectangle: Rounded Corners 8">
            <a:extLst>
              <a:ext uri="{FF2B5EF4-FFF2-40B4-BE49-F238E27FC236}">
                <a16:creationId xmlns:a16="http://schemas.microsoft.com/office/drawing/2014/main" id="{AD63A64E-A069-4535-A8B8-284556A4439C}"/>
              </a:ext>
            </a:extLst>
          </p:cNvPr>
          <p:cNvSpPr/>
          <p:nvPr/>
        </p:nvSpPr>
        <p:spPr>
          <a:xfrm>
            <a:off x="624085" y="4978413"/>
            <a:ext cx="3114997" cy="1547150"/>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par būvniecības pakalpojumu sniegšanu bez civiltiesiskās atbildības apdrošināšanas </a:t>
            </a:r>
            <a:r>
              <a:rPr lang="lv-LV" sz="1400" dirty="0">
                <a:solidFill>
                  <a:sysClr val="windowText" lastClr="000000"/>
                </a:solidFill>
                <a:latin typeface="Times New Roman" panose="02020603050405020304" pitchFamily="18" charset="0"/>
                <a:cs typeface="Times New Roman" panose="02020603050405020304" pitchFamily="18" charset="0"/>
              </a:rPr>
              <a:t>(BL 27.pants)</a:t>
            </a:r>
          </a:p>
        </p:txBody>
      </p:sp>
      <p:sp>
        <p:nvSpPr>
          <p:cNvPr id="10" name="Rectangle: Rounded Corners 9">
            <a:extLst>
              <a:ext uri="{FF2B5EF4-FFF2-40B4-BE49-F238E27FC236}">
                <a16:creationId xmlns:a16="http://schemas.microsoft.com/office/drawing/2014/main" id="{4BBE31D0-D9FB-48C4-B3B5-E0CCC96E538C}"/>
              </a:ext>
            </a:extLst>
          </p:cNvPr>
          <p:cNvSpPr/>
          <p:nvPr/>
        </p:nvSpPr>
        <p:spPr>
          <a:xfrm>
            <a:off x="4483691" y="1918600"/>
            <a:ext cx="3103604" cy="869534"/>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 Administratīvā atbildība būvju ekspluatācijas jomā </a:t>
            </a:r>
            <a:r>
              <a:rPr lang="lv-LV" sz="1400" dirty="0">
                <a:solidFill>
                  <a:sysClr val="windowText" lastClr="000000"/>
                </a:solidFill>
                <a:latin typeface="Times New Roman" panose="02020603050405020304" pitchFamily="18" charset="0"/>
                <a:cs typeface="Times New Roman" panose="02020603050405020304" pitchFamily="18" charset="0"/>
              </a:rPr>
              <a:t>(BL 28.pants)</a:t>
            </a:r>
          </a:p>
        </p:txBody>
      </p:sp>
      <p:sp>
        <p:nvSpPr>
          <p:cNvPr id="11" name="Rectangle: Rounded Corners 10">
            <a:extLst>
              <a:ext uri="{FF2B5EF4-FFF2-40B4-BE49-F238E27FC236}">
                <a16:creationId xmlns:a16="http://schemas.microsoft.com/office/drawing/2014/main" id="{FF02E3E1-AFFD-4166-BB47-9B39E36DB24C}"/>
              </a:ext>
            </a:extLst>
          </p:cNvPr>
          <p:cNvSpPr/>
          <p:nvPr/>
        </p:nvSpPr>
        <p:spPr>
          <a:xfrm>
            <a:off x="8333145" y="1937990"/>
            <a:ext cx="3103604" cy="869534"/>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būvizstrādājumu jomā </a:t>
            </a:r>
            <a:r>
              <a:rPr lang="lv-LV" sz="1400" dirty="0">
                <a:solidFill>
                  <a:sysClr val="windowText" lastClr="000000"/>
                </a:solidFill>
                <a:latin typeface="Times New Roman" panose="02020603050405020304" pitchFamily="18" charset="0"/>
                <a:cs typeface="Times New Roman" panose="02020603050405020304" pitchFamily="18" charset="0"/>
              </a:rPr>
              <a:t>(BL 29.pants)</a:t>
            </a:r>
          </a:p>
        </p:txBody>
      </p:sp>
      <p:sp>
        <p:nvSpPr>
          <p:cNvPr id="12" name="Rectangle: Rounded Corners 11">
            <a:extLst>
              <a:ext uri="{FF2B5EF4-FFF2-40B4-BE49-F238E27FC236}">
                <a16:creationId xmlns:a16="http://schemas.microsoft.com/office/drawing/2014/main" id="{082D8155-6FCF-45A1-B57E-F170E3A2C60B}"/>
              </a:ext>
            </a:extLst>
          </p:cNvPr>
          <p:cNvSpPr/>
          <p:nvPr/>
        </p:nvSpPr>
        <p:spPr>
          <a:xfrm>
            <a:off x="8333145" y="3007795"/>
            <a:ext cx="3103604" cy="1680804"/>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par būvniecības pakalpojumu sniegšanu bez reģistrācijas būvkomersantu reģistrā </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(BL 30.pants)</a:t>
            </a:r>
          </a:p>
        </p:txBody>
      </p:sp>
      <p:sp>
        <p:nvSpPr>
          <p:cNvPr id="13" name="Rectangle: Rounded Corners 12">
            <a:extLst>
              <a:ext uri="{FF2B5EF4-FFF2-40B4-BE49-F238E27FC236}">
                <a16:creationId xmlns:a16="http://schemas.microsoft.com/office/drawing/2014/main" id="{F348ABAD-0F32-47DA-959B-76327AB71BB1}"/>
              </a:ext>
            </a:extLst>
          </p:cNvPr>
          <p:cNvSpPr/>
          <p:nvPr/>
        </p:nvSpPr>
        <p:spPr>
          <a:xfrm>
            <a:off x="7587295" y="4876289"/>
            <a:ext cx="3919399" cy="1722352"/>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atbildība par tehnisko noteikumu, atļauju, saskaņojumu vai atteikumu neizdošanu normatīvajos aktos noteiktajos termiņos vai noteiktajā veidā </a:t>
            </a:r>
            <a:r>
              <a:rPr lang="lv-LV" sz="1400" dirty="0">
                <a:solidFill>
                  <a:sysClr val="windowText" lastClr="000000"/>
                </a:solidFill>
                <a:latin typeface="Times New Roman" panose="02020603050405020304" pitchFamily="18" charset="0"/>
                <a:cs typeface="Times New Roman" panose="02020603050405020304" pitchFamily="18" charset="0"/>
              </a:rPr>
              <a:t>(BL 31.pants)</a:t>
            </a:r>
          </a:p>
        </p:txBody>
      </p:sp>
    </p:spTree>
    <p:extLst>
      <p:ext uri="{BB962C8B-B14F-4D97-AF65-F5344CB8AC3E}">
        <p14:creationId xmlns:p14="http://schemas.microsoft.com/office/powerpoint/2010/main" val="15094653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(3)</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41141" y="1441044"/>
            <a:ext cx="8637007" cy="5288002"/>
          </a:xfrm>
        </p:spPr>
        <p:txBody>
          <a:bodyPr>
            <a:noAutofit/>
          </a:bodyPr>
          <a:lstStyle/>
          <a:p>
            <a:pPr marL="0" indent="0" algn="just">
              <a:lnSpc>
                <a:spcPct val="100000"/>
              </a:lnSpc>
              <a:spcBef>
                <a:spcPts val="0"/>
              </a:spcBef>
              <a:buNone/>
            </a:pPr>
            <a:r>
              <a:rPr lang="lv-LV" sz="2400" dirty="0">
                <a:latin typeface="Times New Roman" panose="02020603050405020304" pitchFamily="18" charset="0"/>
                <a:cs typeface="Times New Roman" panose="02020603050405020304" pitchFamily="18" charset="0"/>
              </a:rPr>
              <a:t>Par būvdarbu veikšanu </a:t>
            </a:r>
            <a:r>
              <a:rPr lang="lv-LV" sz="2400" b="1" dirty="0">
                <a:latin typeface="Times New Roman" panose="02020603050405020304" pitchFamily="18" charset="0"/>
                <a:cs typeface="Times New Roman" panose="02020603050405020304" pitchFamily="18" charset="0"/>
              </a:rPr>
              <a:t>ar atkāpēm no būvniecības ieceres dokumentācijas</a:t>
            </a:r>
            <a:r>
              <a:rPr lang="lv-LV" sz="2400" dirty="0">
                <a:latin typeface="Times New Roman" panose="02020603050405020304" pitchFamily="18" charset="0"/>
                <a:cs typeface="Times New Roman" panose="02020603050405020304" pitchFamily="18" charset="0"/>
              </a:rPr>
              <a:t>, ja izmaiņas būvniecības ieceres dokumentācijā </a:t>
            </a:r>
            <a:r>
              <a:rPr lang="lv-LV" sz="2400" b="1" dirty="0">
                <a:latin typeface="Times New Roman" panose="02020603050405020304" pitchFamily="18" charset="0"/>
                <a:cs typeface="Times New Roman" panose="02020603050405020304" pitchFamily="18" charset="0"/>
              </a:rPr>
              <a:t>nav saskaņotas</a:t>
            </a:r>
            <a:r>
              <a:rPr lang="lv-LV" sz="2400" dirty="0">
                <a:latin typeface="Times New Roman" panose="02020603050405020304" pitchFamily="18" charset="0"/>
                <a:cs typeface="Times New Roman" panose="02020603050405020304" pitchFamily="18" charset="0"/>
              </a:rPr>
              <a:t> Būvniecības likumā noteiktajā kārtībā un konstatētas atkāpes no:</a:t>
            </a:r>
          </a:p>
          <a:p>
            <a:pPr marL="0" indent="0" algn="just">
              <a:lnSpc>
                <a:spcPct val="100000"/>
              </a:lnSpc>
              <a:spcBef>
                <a:spcPts val="0"/>
              </a:spcBef>
              <a:buNone/>
            </a:pPr>
            <a:r>
              <a:rPr lang="lv-LV" sz="2400" dirty="0">
                <a:latin typeface="Times New Roman" panose="02020603050405020304" pitchFamily="18" charset="0"/>
                <a:cs typeface="Times New Roman" panose="02020603050405020304" pitchFamily="18" charset="0"/>
              </a:rPr>
              <a:t>1) </a:t>
            </a:r>
            <a:r>
              <a:rPr lang="lv-LV" sz="2400" b="1" dirty="0">
                <a:latin typeface="Times New Roman" panose="02020603050405020304" pitchFamily="18" charset="0"/>
                <a:cs typeface="Times New Roman" panose="02020603050405020304" pitchFamily="18" charset="0"/>
              </a:rPr>
              <a:t>paskaidrojuma raksta</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a:t>
            </a:r>
            <a:r>
              <a:rPr lang="lv-LV" sz="2400" b="1" dirty="0">
                <a:latin typeface="Times New Roman" panose="02020603050405020304" pitchFamily="18" charset="0"/>
                <a:cs typeface="Times New Roman" panose="02020603050405020304" pitchFamily="18" charset="0"/>
              </a:rPr>
              <a:t> naudas sodu </a:t>
            </a:r>
            <a:r>
              <a:rPr lang="lv-LV" sz="2400" dirty="0">
                <a:latin typeface="Times New Roman" panose="02020603050405020304" pitchFamily="18" charset="0"/>
                <a:cs typeface="Times New Roman" panose="02020603050405020304" pitchFamily="18" charset="0"/>
              </a:rPr>
              <a:t>fiziskajai personai līdz divdesmit piecām naudas soda vienībām, bet juridiskajai personai — līdz trīsdesmit piecām naudas soda vienībām;</a:t>
            </a:r>
          </a:p>
          <a:p>
            <a:pPr marL="0" indent="0" algn="just">
              <a:lnSpc>
                <a:spcPct val="100000"/>
              </a:lnSpc>
              <a:spcBef>
                <a:spcPts val="0"/>
              </a:spcBef>
              <a:buNone/>
            </a:pPr>
            <a:r>
              <a:rPr lang="lv-LV" sz="2400" dirty="0">
                <a:latin typeface="Times New Roman" panose="02020603050405020304" pitchFamily="18" charset="0"/>
                <a:cs typeface="Times New Roman" panose="02020603050405020304" pitchFamily="18" charset="0"/>
              </a:rPr>
              <a:t>2) </a:t>
            </a:r>
            <a:r>
              <a:rPr lang="lv-LV" sz="2400" b="1" dirty="0">
                <a:latin typeface="Times New Roman" panose="02020603050405020304" pitchFamily="18" charset="0"/>
                <a:cs typeface="Times New Roman" panose="02020603050405020304" pitchFamily="18" charset="0"/>
              </a:rPr>
              <a:t>apliecinājuma kartes</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a:t>
            </a:r>
            <a:r>
              <a:rPr lang="lv-LV" sz="2400" b="1" dirty="0">
                <a:latin typeface="Times New Roman" panose="02020603050405020304" pitchFamily="18" charset="0"/>
                <a:cs typeface="Times New Roman" panose="02020603050405020304" pitchFamily="18" charset="0"/>
              </a:rPr>
              <a:t> naudas sodu </a:t>
            </a:r>
            <a:r>
              <a:rPr lang="lv-LV" sz="2400" dirty="0">
                <a:latin typeface="Times New Roman" panose="02020603050405020304" pitchFamily="18" charset="0"/>
                <a:cs typeface="Times New Roman" panose="02020603050405020304" pitchFamily="18" charset="0"/>
              </a:rPr>
              <a:t>fiziskajai personai līdz piecdesmit piecām naudas soda vienībām, bet juridiskajai personai — līdz sešdesmit piecām naudas soda vienībām;</a:t>
            </a:r>
          </a:p>
          <a:p>
            <a:pPr marL="0" indent="0" algn="just">
              <a:lnSpc>
                <a:spcPct val="100000"/>
              </a:lnSpc>
              <a:spcBef>
                <a:spcPts val="0"/>
              </a:spcBef>
              <a:buNone/>
            </a:pPr>
            <a:r>
              <a:rPr lang="lv-LV" sz="2400" dirty="0">
                <a:latin typeface="Times New Roman" panose="02020603050405020304" pitchFamily="18" charset="0"/>
                <a:cs typeface="Times New Roman" panose="02020603050405020304" pitchFamily="18" charset="0"/>
              </a:rPr>
              <a:t>3) </a:t>
            </a:r>
            <a:r>
              <a:rPr lang="lv-LV" sz="2400" b="1" dirty="0">
                <a:latin typeface="Times New Roman" panose="02020603050405020304" pitchFamily="18" charset="0"/>
                <a:cs typeface="Times New Roman" panose="02020603050405020304" pitchFamily="18" charset="0"/>
              </a:rPr>
              <a:t>būvprojekta</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a:t>
            </a:r>
            <a:r>
              <a:rPr lang="lv-LV" sz="2400" b="1" dirty="0">
                <a:latin typeface="Times New Roman" panose="02020603050405020304" pitchFamily="18" charset="0"/>
                <a:cs typeface="Times New Roman" panose="02020603050405020304" pitchFamily="18" charset="0"/>
              </a:rPr>
              <a:t> naudas sodu </a:t>
            </a:r>
            <a:r>
              <a:rPr lang="lv-LV" sz="2400" dirty="0">
                <a:latin typeface="Times New Roman" panose="02020603050405020304" pitchFamily="18" charset="0"/>
                <a:cs typeface="Times New Roman" panose="02020603050405020304" pitchFamily="18" charset="0"/>
              </a:rPr>
              <a:t>fiziskajai personai līdz četrsimt naudas soda vienībām, bet juridiskajai personai — līdz piecsimt naudas soda vienībām.</a:t>
            </a:r>
          </a:p>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114</a:t>
            </a:fld>
            <a:endParaRPr lang="lv-LV" dirty="0"/>
          </a:p>
        </p:txBody>
      </p:sp>
      <p:sp>
        <p:nvSpPr>
          <p:cNvPr id="6" name="Rectangle: Rounded Corners 5">
            <a:extLst>
              <a:ext uri="{FF2B5EF4-FFF2-40B4-BE49-F238E27FC236}">
                <a16:creationId xmlns:a16="http://schemas.microsoft.com/office/drawing/2014/main" id="{DF153A59-AF0B-4BA2-9761-4F05312E99BD}"/>
              </a:ext>
            </a:extLst>
          </p:cNvPr>
          <p:cNvSpPr/>
          <p:nvPr/>
        </p:nvSpPr>
        <p:spPr>
          <a:xfrm>
            <a:off x="237126" y="2478019"/>
            <a:ext cx="2768625" cy="1901962"/>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par patvaļīgu būvniecību </a:t>
            </a:r>
          </a:p>
          <a:p>
            <a:pPr algn="ctr"/>
            <a:r>
              <a:rPr lang="lv-LV" dirty="0">
                <a:solidFill>
                  <a:sysClr val="windowText" lastClr="000000"/>
                </a:solidFill>
                <a:latin typeface="Times New Roman" panose="02020603050405020304" pitchFamily="18" charset="0"/>
                <a:cs typeface="Times New Roman" panose="02020603050405020304" pitchFamily="18" charset="0"/>
              </a:rPr>
              <a:t>(BL 25.panta otrā daļa)</a:t>
            </a:r>
          </a:p>
        </p:txBody>
      </p:sp>
    </p:spTree>
    <p:extLst>
      <p:ext uri="{BB962C8B-B14F-4D97-AF65-F5344CB8AC3E}">
        <p14:creationId xmlns:p14="http://schemas.microsoft.com/office/powerpoint/2010/main" val="31277285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(4)</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35785" y="1579747"/>
            <a:ext cx="7198486" cy="4682758"/>
          </a:xfrm>
        </p:spPr>
        <p:txBody>
          <a:bodyPr>
            <a:noAutofit/>
          </a:bodyPr>
          <a:lstStyle/>
          <a:p>
            <a:pPr marL="0" indent="0" algn="just">
              <a:buNone/>
            </a:pPr>
            <a:r>
              <a:rPr lang="lv-LV" sz="2400" dirty="0">
                <a:latin typeface="Times New Roman" panose="02020603050405020304" pitchFamily="18" charset="0"/>
                <a:cs typeface="Times New Roman" panose="02020603050405020304" pitchFamily="18" charset="0"/>
              </a:rPr>
              <a:t>Par būves konservācijas vai norobežošanas </a:t>
            </a:r>
            <a:r>
              <a:rPr lang="lv-LV" sz="2400" b="1" dirty="0">
                <a:latin typeface="Times New Roman" panose="02020603050405020304" pitchFamily="18" charset="0"/>
                <a:cs typeface="Times New Roman" panose="02020603050405020304" pitchFamily="18" charset="0"/>
              </a:rPr>
              <a:t>neveikšanu</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veikšanu bez </a:t>
            </a:r>
            <a:r>
              <a:rPr lang="lv-LV" sz="2400" dirty="0">
                <a:latin typeface="Times New Roman" panose="02020603050405020304" pitchFamily="18" charset="0"/>
                <a:cs typeface="Times New Roman" panose="02020603050405020304" pitchFamily="18" charset="0"/>
              </a:rPr>
              <a:t>normatīvajos aktos noteiktās dokumentācijas vai </a:t>
            </a:r>
            <a:r>
              <a:rPr lang="lv-LV" sz="2400" b="1" dirty="0">
                <a:latin typeface="Times New Roman" panose="02020603050405020304" pitchFamily="18" charset="0"/>
                <a:cs typeface="Times New Roman" panose="02020603050405020304" pitchFamily="18" charset="0"/>
              </a:rPr>
              <a:t>ar atkāpēm </a:t>
            </a:r>
            <a:r>
              <a:rPr lang="lv-LV" sz="2400" dirty="0">
                <a:latin typeface="Times New Roman" panose="02020603050405020304" pitchFamily="18" charset="0"/>
                <a:cs typeface="Times New Roman" panose="02020603050405020304" pitchFamily="18" charset="0"/>
              </a:rPr>
              <a:t>no tās </a:t>
            </a:r>
            <a:r>
              <a:rPr lang="lv-LV" sz="2400" b="1" dirty="0">
                <a:latin typeface="Times New Roman" panose="02020603050405020304" pitchFamily="18" charset="0"/>
                <a:cs typeface="Times New Roman" panose="02020603050405020304" pitchFamily="18" charset="0"/>
              </a:rPr>
              <a:t>piemēro naudas sodu </a:t>
            </a:r>
            <a:r>
              <a:rPr lang="lv-LV" sz="2400" dirty="0">
                <a:latin typeface="Times New Roman" panose="02020603050405020304" pitchFamily="18" charset="0"/>
                <a:cs typeface="Times New Roman" panose="02020603050405020304" pitchFamily="18" charset="0"/>
              </a:rPr>
              <a:t>fiziskajai personai no piecdesmit līdz simt naudas soda vienībām, bet juridiskajai personai — no piecdesmit līdz tūkstoš četrsimt divdesmit naudas soda vienībām.</a:t>
            </a:r>
          </a:p>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r>
              <a:rPr lang="lv-LV" sz="2400" dirty="0">
                <a:latin typeface="Times New Roman" panose="02020603050405020304" pitchFamily="18" charset="0"/>
                <a:cs typeface="Times New Roman" panose="02020603050405020304" pitchFamily="18" charset="0"/>
              </a:rPr>
              <a:t>Par būvniecības pakalpojumu sniegšanu </a:t>
            </a:r>
            <a:r>
              <a:rPr lang="lv-LV" sz="2400" b="1" dirty="0">
                <a:latin typeface="Times New Roman" panose="02020603050405020304" pitchFamily="18" charset="0"/>
                <a:cs typeface="Times New Roman" panose="02020603050405020304" pitchFamily="18" charset="0"/>
              </a:rPr>
              <a:t>bez atbilstošas </a:t>
            </a:r>
            <a:r>
              <a:rPr lang="lv-LV" sz="2400" dirty="0">
                <a:latin typeface="Times New Roman" panose="02020603050405020304" pitchFamily="18" charset="0"/>
                <a:cs typeface="Times New Roman" panose="02020603050405020304" pitchFamily="18" charset="0"/>
              </a:rPr>
              <a:t>civiltiesiskās atbildības apdrošināšanas </a:t>
            </a:r>
            <a:r>
              <a:rPr lang="lv-LV" sz="2400" b="1" dirty="0">
                <a:latin typeface="Times New Roman" panose="02020603050405020304" pitchFamily="18" charset="0"/>
                <a:cs typeface="Times New Roman" panose="02020603050405020304" pitchFamily="18" charset="0"/>
              </a:rPr>
              <a:t>piemēro naudas sodu</a:t>
            </a:r>
            <a:r>
              <a:rPr lang="lv-LV" sz="2400" dirty="0">
                <a:latin typeface="Times New Roman" panose="02020603050405020304" pitchFamily="18" charset="0"/>
                <a:cs typeface="Times New Roman" panose="02020603050405020304" pitchFamily="18" charset="0"/>
              </a:rPr>
              <a:t> fiziskajai personai no divpadsmit līdz divdesmit piecām naudas soda vienībām, bet juridiskajai personai — no divpadsmit līdz divsimt piecdesmit naudas soda vienībām.</a:t>
            </a: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115</a:t>
            </a:fld>
            <a:endParaRPr lang="lv-LV" dirty="0"/>
          </a:p>
        </p:txBody>
      </p:sp>
      <p:sp>
        <p:nvSpPr>
          <p:cNvPr id="6" name="Rectangle: Rounded Corners 5">
            <a:extLst>
              <a:ext uri="{FF2B5EF4-FFF2-40B4-BE49-F238E27FC236}">
                <a16:creationId xmlns:a16="http://schemas.microsoft.com/office/drawing/2014/main" id="{1F7CCC6A-FB13-48DE-98B7-7DB1278D7DD9}"/>
              </a:ext>
            </a:extLst>
          </p:cNvPr>
          <p:cNvSpPr/>
          <p:nvPr/>
        </p:nvSpPr>
        <p:spPr>
          <a:xfrm>
            <a:off x="334976" y="1579747"/>
            <a:ext cx="3992577" cy="242618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par normatīvajos aktos noteikto būves konservācijas vai norobežošanas prasību neievērošanu </a:t>
            </a:r>
            <a:r>
              <a:rPr lang="lv-LV" dirty="0">
                <a:solidFill>
                  <a:sysClr val="windowText" lastClr="000000"/>
                </a:solidFill>
                <a:latin typeface="Times New Roman" panose="02020603050405020304" pitchFamily="18" charset="0"/>
                <a:cs typeface="Times New Roman" panose="02020603050405020304" pitchFamily="18" charset="0"/>
              </a:rPr>
              <a:t>(BL 26.pants)</a:t>
            </a:r>
          </a:p>
        </p:txBody>
      </p:sp>
      <p:sp>
        <p:nvSpPr>
          <p:cNvPr id="7" name="Rectangle: Rounded Corners 6">
            <a:extLst>
              <a:ext uri="{FF2B5EF4-FFF2-40B4-BE49-F238E27FC236}">
                <a16:creationId xmlns:a16="http://schemas.microsoft.com/office/drawing/2014/main" id="{5D7D74B9-6296-4EEA-A32C-38C3E213A5E0}"/>
              </a:ext>
            </a:extLst>
          </p:cNvPr>
          <p:cNvSpPr/>
          <p:nvPr/>
        </p:nvSpPr>
        <p:spPr>
          <a:xfrm>
            <a:off x="371188" y="4562658"/>
            <a:ext cx="3920151" cy="1976254"/>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par būvniecības pakalpojumu sniegšanu bez civiltiesiskās atbildības apdrošināšanas </a:t>
            </a:r>
            <a:r>
              <a:rPr lang="lv-LV" dirty="0">
                <a:solidFill>
                  <a:sysClr val="windowText" lastClr="000000"/>
                </a:solidFill>
                <a:latin typeface="Times New Roman" panose="02020603050405020304" pitchFamily="18" charset="0"/>
                <a:cs typeface="Times New Roman" panose="02020603050405020304" pitchFamily="18" charset="0"/>
              </a:rPr>
              <a:t>(BL 27.pants)</a:t>
            </a:r>
          </a:p>
        </p:txBody>
      </p:sp>
    </p:spTree>
    <p:extLst>
      <p:ext uri="{BB962C8B-B14F-4D97-AF65-F5344CB8AC3E}">
        <p14:creationId xmlns:p14="http://schemas.microsoft.com/office/powerpoint/2010/main" val="41593972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(5)</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75706" y="1659775"/>
            <a:ext cx="7968031" cy="5235573"/>
          </a:xfrm>
        </p:spPr>
        <p:txBody>
          <a:bodyPr>
            <a:noAutofit/>
          </a:bodyPr>
          <a:lstStyle/>
          <a:p>
            <a:pPr marL="0" indent="0" algn="just">
              <a:buNone/>
            </a:pPr>
            <a:r>
              <a:rPr lang="lv-LV" sz="2400" dirty="0">
                <a:latin typeface="Times New Roman" panose="02020603050405020304" pitchFamily="18" charset="0"/>
                <a:cs typeface="Times New Roman" panose="02020603050405020304" pitchFamily="18" charset="0"/>
              </a:rPr>
              <a:t>Par būves vai tās daļas </a:t>
            </a:r>
            <a:r>
              <a:rPr lang="lv-LV" sz="2400" b="1" dirty="0">
                <a:latin typeface="Times New Roman" panose="02020603050405020304" pitchFamily="18" charset="0"/>
                <a:cs typeface="Times New Roman" panose="02020603050405020304" pitchFamily="18" charset="0"/>
              </a:rPr>
              <a:t>izmantošanu līdz tās pieņemšanai ekspluatācijā</a:t>
            </a:r>
            <a:r>
              <a:rPr lang="lv-LV" sz="2400" dirty="0">
                <a:latin typeface="Times New Roman" panose="02020603050405020304" pitchFamily="18" charset="0"/>
                <a:cs typeface="Times New Roman" panose="02020603050405020304" pitchFamily="18" charset="0"/>
              </a:rPr>
              <a:t>, ja tā ir:</a:t>
            </a:r>
          </a:p>
          <a:p>
            <a:pPr marL="0" indent="0" algn="just">
              <a:buNone/>
            </a:pPr>
            <a:r>
              <a:rPr lang="lv-LV" sz="2400" dirty="0">
                <a:latin typeface="Times New Roman" panose="02020603050405020304" pitchFamily="18" charset="0"/>
                <a:cs typeface="Times New Roman" panose="02020603050405020304" pitchFamily="18" charset="0"/>
              </a:rPr>
              <a:t>1) </a:t>
            </a:r>
            <a:r>
              <a:rPr lang="lv-LV" sz="2400" b="1" dirty="0">
                <a:latin typeface="Times New Roman" panose="02020603050405020304" pitchFamily="18" charset="0"/>
                <a:cs typeface="Times New Roman" panose="02020603050405020304" pitchFamily="18" charset="0"/>
              </a:rPr>
              <a:t>pirmās grupas </a:t>
            </a:r>
            <a:r>
              <a:rPr lang="lv-LV" sz="2400" dirty="0">
                <a:latin typeface="Times New Roman" panose="02020603050405020304" pitchFamily="18" charset="0"/>
                <a:cs typeface="Times New Roman" panose="02020603050405020304" pitchFamily="18" charset="0"/>
              </a:rPr>
              <a:t>būve vai tās daļa,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 </a:t>
            </a:r>
            <a:r>
              <a:rPr lang="lv-LV" sz="2400" b="1" dirty="0">
                <a:latin typeface="Times New Roman" panose="02020603050405020304" pitchFamily="18" charset="0"/>
                <a:cs typeface="Times New Roman" panose="02020603050405020304" pitchFamily="18" charset="0"/>
              </a:rPr>
              <a:t>naudas sodu </a:t>
            </a:r>
            <a:r>
              <a:rPr lang="lv-LV" sz="2400" dirty="0">
                <a:latin typeface="Times New Roman" panose="02020603050405020304" pitchFamily="18" charset="0"/>
                <a:cs typeface="Times New Roman" panose="02020603050405020304" pitchFamily="18" charset="0"/>
              </a:rPr>
              <a:t>fiziskajai personai līdz piecpadsmit naudas soda vienībām, bet juridiskajai personai — līdz divdesmit piecām naudas soda vienībām;</a:t>
            </a:r>
          </a:p>
          <a:p>
            <a:pPr marL="0" indent="0" algn="just">
              <a:buNone/>
            </a:pPr>
            <a:r>
              <a:rPr lang="lv-LV" sz="2400" dirty="0">
                <a:latin typeface="Times New Roman" panose="02020603050405020304" pitchFamily="18" charset="0"/>
                <a:cs typeface="Times New Roman" panose="02020603050405020304" pitchFamily="18" charset="0"/>
              </a:rPr>
              <a:t>2) </a:t>
            </a:r>
            <a:r>
              <a:rPr lang="lv-LV" sz="2400" b="1" dirty="0">
                <a:latin typeface="Times New Roman" panose="02020603050405020304" pitchFamily="18" charset="0"/>
                <a:cs typeface="Times New Roman" panose="02020603050405020304" pitchFamily="18" charset="0"/>
              </a:rPr>
              <a:t>otrās grupas </a:t>
            </a:r>
            <a:r>
              <a:rPr lang="lv-LV" sz="2400" dirty="0">
                <a:latin typeface="Times New Roman" panose="02020603050405020304" pitchFamily="18" charset="0"/>
                <a:cs typeface="Times New Roman" panose="02020603050405020304" pitchFamily="18" charset="0"/>
              </a:rPr>
              <a:t>būve vai tās daļa,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 </a:t>
            </a:r>
            <a:r>
              <a:rPr lang="lv-LV" sz="2400" b="1" dirty="0">
                <a:latin typeface="Times New Roman" panose="02020603050405020304" pitchFamily="18" charset="0"/>
                <a:cs typeface="Times New Roman" panose="02020603050405020304" pitchFamily="18" charset="0"/>
              </a:rPr>
              <a:t>naudas sodu </a:t>
            </a:r>
            <a:r>
              <a:rPr lang="lv-LV" sz="2400" dirty="0">
                <a:latin typeface="Times New Roman" panose="02020603050405020304" pitchFamily="18" charset="0"/>
                <a:cs typeface="Times New Roman" panose="02020603050405020304" pitchFamily="18" charset="0"/>
              </a:rPr>
              <a:t>fiziskajai personai līdz divsimt piecdesmit naudas soda vienībām, bet juridiskajai personai — līdz trīssimt piecdesmit naudas soda vienībām;</a:t>
            </a:r>
          </a:p>
          <a:p>
            <a:pPr marL="0" indent="0" algn="just">
              <a:buNone/>
            </a:pPr>
            <a:r>
              <a:rPr lang="lv-LV" sz="2400" dirty="0">
                <a:latin typeface="Times New Roman" panose="02020603050405020304" pitchFamily="18" charset="0"/>
                <a:cs typeface="Times New Roman" panose="02020603050405020304" pitchFamily="18" charset="0"/>
              </a:rPr>
              <a:t>3) </a:t>
            </a:r>
            <a:r>
              <a:rPr lang="lv-LV" sz="2400" b="1" dirty="0">
                <a:latin typeface="Times New Roman" panose="02020603050405020304" pitchFamily="18" charset="0"/>
                <a:cs typeface="Times New Roman" panose="02020603050405020304" pitchFamily="18" charset="0"/>
              </a:rPr>
              <a:t>trešās grupas </a:t>
            </a:r>
            <a:r>
              <a:rPr lang="lv-LV" sz="2400" dirty="0">
                <a:latin typeface="Times New Roman" panose="02020603050405020304" pitchFamily="18" charset="0"/>
                <a:cs typeface="Times New Roman" panose="02020603050405020304" pitchFamily="18" charset="0"/>
              </a:rPr>
              <a:t>būve vai tās daļa,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 </a:t>
            </a:r>
            <a:r>
              <a:rPr lang="lv-LV" sz="2400" b="1" dirty="0">
                <a:latin typeface="Times New Roman" panose="02020603050405020304" pitchFamily="18" charset="0"/>
                <a:cs typeface="Times New Roman" panose="02020603050405020304" pitchFamily="18" charset="0"/>
              </a:rPr>
              <a:t>naudas sodu </a:t>
            </a:r>
            <a:r>
              <a:rPr lang="lv-LV" sz="2400" dirty="0">
                <a:latin typeface="Times New Roman" panose="02020603050405020304" pitchFamily="18" charset="0"/>
                <a:cs typeface="Times New Roman" panose="02020603050405020304" pitchFamily="18" charset="0"/>
              </a:rPr>
              <a:t>fiziskajai personai līdz četrsimt naudas soda vienībām, bet juridiskajai personai — līdz tūkstoš četrsimt divdesmit naudas soda vienībām.</a:t>
            </a: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116</a:t>
            </a:fld>
            <a:endParaRPr lang="lv-LV" dirty="0"/>
          </a:p>
        </p:txBody>
      </p:sp>
      <p:sp>
        <p:nvSpPr>
          <p:cNvPr id="6" name="Rectangle: Rounded Corners 5">
            <a:extLst>
              <a:ext uri="{FF2B5EF4-FFF2-40B4-BE49-F238E27FC236}">
                <a16:creationId xmlns:a16="http://schemas.microsoft.com/office/drawing/2014/main" id="{6AB02D1F-7420-44C2-8769-7622B27B6CE6}"/>
              </a:ext>
            </a:extLst>
          </p:cNvPr>
          <p:cNvSpPr/>
          <p:nvPr/>
        </p:nvSpPr>
        <p:spPr>
          <a:xfrm>
            <a:off x="219508" y="2805839"/>
            <a:ext cx="3103604" cy="1539823"/>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ysClr val="windowText" lastClr="000000"/>
                </a:solidFill>
                <a:latin typeface="Times New Roman" panose="02020603050405020304" pitchFamily="18" charset="0"/>
                <a:cs typeface="Times New Roman" panose="02020603050405020304" pitchFamily="18" charset="0"/>
              </a:rPr>
              <a:t> </a:t>
            </a: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būvju ekspluatācijas jomā </a:t>
            </a:r>
            <a:r>
              <a:rPr lang="lv-LV" dirty="0">
                <a:solidFill>
                  <a:sysClr val="windowText" lastClr="000000"/>
                </a:solidFill>
                <a:latin typeface="Times New Roman" panose="02020603050405020304" pitchFamily="18" charset="0"/>
                <a:cs typeface="Times New Roman" panose="02020603050405020304" pitchFamily="18" charset="0"/>
              </a:rPr>
              <a:t>(BL 28.panta otrā daļa)</a:t>
            </a:r>
          </a:p>
        </p:txBody>
      </p:sp>
    </p:spTree>
    <p:extLst>
      <p:ext uri="{BB962C8B-B14F-4D97-AF65-F5344CB8AC3E}">
        <p14:creationId xmlns:p14="http://schemas.microsoft.com/office/powerpoint/2010/main" val="4247238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(6)</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81239" y="1755017"/>
            <a:ext cx="6872561" cy="4966458"/>
          </a:xfrm>
        </p:spPr>
        <p:txBody>
          <a:bodyPr>
            <a:noAutofit/>
          </a:bodyPr>
          <a:lstStyle/>
          <a:p>
            <a:pPr marL="0" indent="0" algn="just">
              <a:buNone/>
            </a:pPr>
            <a:r>
              <a:rPr lang="lv-LV" sz="2400" dirty="0">
                <a:latin typeface="Times New Roman" panose="02020603050405020304" pitchFamily="18" charset="0"/>
                <a:cs typeface="Times New Roman" panose="02020603050405020304" pitchFamily="18" charset="0"/>
              </a:rPr>
              <a:t>Par tādu būvizstrādājumu </a:t>
            </a:r>
            <a:r>
              <a:rPr lang="lv-LV" sz="2400" b="1" dirty="0">
                <a:latin typeface="Times New Roman" panose="02020603050405020304" pitchFamily="18" charset="0"/>
                <a:cs typeface="Times New Roman" panose="02020603050405020304" pitchFamily="18" charset="0"/>
              </a:rPr>
              <a:t>izmantošanu </a:t>
            </a:r>
            <a:r>
              <a:rPr lang="lv-LV" sz="2400" dirty="0">
                <a:latin typeface="Times New Roman" panose="02020603050405020304" pitchFamily="18" charset="0"/>
                <a:cs typeface="Times New Roman" panose="02020603050405020304" pitchFamily="18" charset="0"/>
              </a:rPr>
              <a:t>būvdarbu procesā, kuriem </a:t>
            </a:r>
            <a:r>
              <a:rPr lang="lv-LV" sz="2400" b="1" dirty="0">
                <a:latin typeface="Times New Roman" panose="02020603050405020304" pitchFamily="18" charset="0"/>
                <a:cs typeface="Times New Roman" panose="02020603050405020304" pitchFamily="18" charset="0"/>
              </a:rPr>
              <a:t>nav atbilstību </a:t>
            </a:r>
            <a:r>
              <a:rPr lang="lv-LV" sz="2400" dirty="0">
                <a:latin typeface="Times New Roman" panose="02020603050405020304" pitchFamily="18" charset="0"/>
                <a:cs typeface="Times New Roman" panose="02020603050405020304" pitchFamily="18" charset="0"/>
              </a:rPr>
              <a:t>apliecinošas dokumentācijas, </a:t>
            </a:r>
            <a:r>
              <a:rPr lang="lv-LV" sz="2400" b="1" dirty="0">
                <a:latin typeface="Times New Roman" panose="02020603050405020304" pitchFamily="18" charset="0"/>
                <a:cs typeface="Times New Roman" panose="02020603050405020304" pitchFamily="18" charset="0"/>
              </a:rPr>
              <a:t>piemēro brīdinājumu </a:t>
            </a:r>
            <a:r>
              <a:rPr lang="lv-LV" sz="2400" dirty="0">
                <a:latin typeface="Times New Roman" panose="02020603050405020304" pitchFamily="18" charset="0"/>
                <a:cs typeface="Times New Roman" panose="02020603050405020304" pitchFamily="18" charset="0"/>
              </a:rPr>
              <a:t>vai </a:t>
            </a:r>
            <a:r>
              <a:rPr lang="lv-LV" sz="2400" b="1" dirty="0">
                <a:latin typeface="Times New Roman" panose="02020603050405020304" pitchFamily="18" charset="0"/>
                <a:cs typeface="Times New Roman" panose="02020603050405020304" pitchFamily="18" charset="0"/>
              </a:rPr>
              <a:t>naudas sodu</a:t>
            </a:r>
            <a:r>
              <a:rPr lang="lv-LV" sz="2400" dirty="0">
                <a:latin typeface="Times New Roman" panose="02020603050405020304" pitchFamily="18" charset="0"/>
                <a:cs typeface="Times New Roman" panose="02020603050405020304" pitchFamily="18" charset="0"/>
              </a:rPr>
              <a:t> fiziskajai personai līdz simt četrdesmit naudas soda vienībām, bet juridiskajai personai — no piecdesmit sešām līdz četrtūkstoš naudas soda vienībām</a:t>
            </a:r>
          </a:p>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r>
              <a:rPr lang="lv-LV" sz="2400" dirty="0">
                <a:latin typeface="Times New Roman" panose="02020603050405020304" pitchFamily="18" charset="0"/>
                <a:cs typeface="Times New Roman" panose="02020603050405020304" pitchFamily="18" charset="0"/>
              </a:rPr>
              <a:t>Par </a:t>
            </a:r>
            <a:r>
              <a:rPr lang="lv-LV" sz="2400" b="1" dirty="0">
                <a:latin typeface="Times New Roman" panose="02020603050405020304" pitchFamily="18" charset="0"/>
                <a:cs typeface="Times New Roman" panose="02020603050405020304" pitchFamily="18" charset="0"/>
              </a:rPr>
              <a:t>būvniecības</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pakalpojumu sniegšanu bez reģistrācijas</a:t>
            </a:r>
            <a:r>
              <a:rPr lang="lv-LV" sz="2400" dirty="0">
                <a:latin typeface="Times New Roman" panose="02020603050405020304" pitchFamily="18" charset="0"/>
                <a:cs typeface="Times New Roman" panose="02020603050405020304" pitchFamily="18" charset="0"/>
              </a:rPr>
              <a:t> būvkomersantu reģistrā </a:t>
            </a:r>
            <a:r>
              <a:rPr lang="lv-LV" sz="2400" b="1" dirty="0">
                <a:latin typeface="Times New Roman" panose="02020603050405020304" pitchFamily="18" charset="0"/>
                <a:cs typeface="Times New Roman" panose="02020603050405020304" pitchFamily="18" charset="0"/>
              </a:rPr>
              <a:t>piemēro naudas sodu</a:t>
            </a:r>
            <a:r>
              <a:rPr lang="lv-LV" sz="2400" dirty="0">
                <a:latin typeface="Times New Roman" panose="02020603050405020304" pitchFamily="18" charset="0"/>
                <a:cs typeface="Times New Roman" panose="02020603050405020304" pitchFamily="18" charset="0"/>
              </a:rPr>
              <a:t> juridiskajai personai līdz tūkstoš naudas soda vienībām.</a:t>
            </a:r>
          </a:p>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117</a:t>
            </a:fld>
            <a:endParaRPr lang="lv-LV" dirty="0"/>
          </a:p>
        </p:txBody>
      </p:sp>
      <p:sp>
        <p:nvSpPr>
          <p:cNvPr id="6" name="Rectangle: Rounded Corners 5">
            <a:extLst>
              <a:ext uri="{FF2B5EF4-FFF2-40B4-BE49-F238E27FC236}">
                <a16:creationId xmlns:a16="http://schemas.microsoft.com/office/drawing/2014/main" id="{E2F61459-0D0F-4CD2-8E1E-5CA7365459DD}"/>
              </a:ext>
            </a:extLst>
          </p:cNvPr>
          <p:cNvSpPr/>
          <p:nvPr/>
        </p:nvSpPr>
        <p:spPr>
          <a:xfrm>
            <a:off x="292607" y="1755017"/>
            <a:ext cx="3668283" cy="135694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būvizstrādājumu jomā </a:t>
            </a:r>
            <a:r>
              <a:rPr lang="lv-LV" dirty="0">
                <a:solidFill>
                  <a:sysClr val="windowText" lastClr="000000"/>
                </a:solidFill>
                <a:latin typeface="Times New Roman" panose="02020603050405020304" pitchFamily="18" charset="0"/>
                <a:cs typeface="Times New Roman" panose="02020603050405020304" pitchFamily="18" charset="0"/>
              </a:rPr>
              <a:t>(BL 29.panta ceturtā daļa)</a:t>
            </a:r>
          </a:p>
        </p:txBody>
      </p:sp>
      <p:sp>
        <p:nvSpPr>
          <p:cNvPr id="7" name="Rectangle: Rounded Corners 6">
            <a:extLst>
              <a:ext uri="{FF2B5EF4-FFF2-40B4-BE49-F238E27FC236}">
                <a16:creationId xmlns:a16="http://schemas.microsoft.com/office/drawing/2014/main" id="{06B9BEE8-F977-41FB-B976-D0A1718D0255}"/>
              </a:ext>
            </a:extLst>
          </p:cNvPr>
          <p:cNvSpPr/>
          <p:nvPr/>
        </p:nvSpPr>
        <p:spPr>
          <a:xfrm>
            <a:off x="292607" y="4231402"/>
            <a:ext cx="3671751" cy="2307510"/>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Administratīvā atbildība par būvniecības pakalpojumu sniegšanu bez reģistrācijas būvkomersantu reģistrā </a:t>
            </a:r>
          </a:p>
          <a:p>
            <a:pPr algn="ctr"/>
            <a:r>
              <a:rPr lang="lv-LV" dirty="0">
                <a:solidFill>
                  <a:sysClr val="windowText" lastClr="000000"/>
                </a:solidFill>
                <a:latin typeface="Times New Roman" panose="02020603050405020304" pitchFamily="18" charset="0"/>
                <a:cs typeface="Times New Roman" panose="02020603050405020304" pitchFamily="18" charset="0"/>
              </a:rPr>
              <a:t>(BL 30.pants)</a:t>
            </a:r>
          </a:p>
        </p:txBody>
      </p:sp>
    </p:spTree>
    <p:extLst>
      <p:ext uri="{BB962C8B-B14F-4D97-AF65-F5344CB8AC3E}">
        <p14:creationId xmlns:p14="http://schemas.microsoft.com/office/powerpoint/2010/main" val="3814931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10" y="72474"/>
            <a:ext cx="9417724" cy="1059340"/>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(7)</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118</a:t>
            </a:fld>
            <a:endParaRPr lang="lv-LV" dirty="0"/>
          </a:p>
        </p:txBody>
      </p:sp>
      <p:sp>
        <p:nvSpPr>
          <p:cNvPr id="6" name="Rectangle: Diagonal Corners Rounded 5">
            <a:extLst>
              <a:ext uri="{FF2B5EF4-FFF2-40B4-BE49-F238E27FC236}">
                <a16:creationId xmlns:a16="http://schemas.microsoft.com/office/drawing/2014/main" id="{4E93EFAE-D533-4A59-886C-7C9262F7606E}"/>
              </a:ext>
            </a:extLst>
          </p:cNvPr>
          <p:cNvSpPr/>
          <p:nvPr/>
        </p:nvSpPr>
        <p:spPr>
          <a:xfrm>
            <a:off x="2868520" y="1358352"/>
            <a:ext cx="8947191" cy="879384"/>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Būvniecības procesa dalībniekiem </a:t>
            </a:r>
            <a:r>
              <a:rPr lang="lv-LV" dirty="0">
                <a:solidFill>
                  <a:schemeClr val="tx1"/>
                </a:solidFill>
                <a:latin typeface="Times New Roman" panose="02020603050405020304" pitchFamily="18" charset="0"/>
                <a:cs typeface="Times New Roman" panose="02020603050405020304" pitchFamily="18" charset="0"/>
              </a:rPr>
              <a:t>(zemes īpašnieks, būves īpašnieks, būvprojekta izstrādātājs, būvdarbu veicējs, būvuzraugs un būveksperts) </a:t>
            </a:r>
            <a:r>
              <a:rPr lang="lv-LV" b="1" dirty="0">
                <a:solidFill>
                  <a:schemeClr val="tx1"/>
                </a:solidFill>
                <a:latin typeface="Times New Roman" panose="02020603050405020304" pitchFamily="18" charset="0"/>
                <a:cs typeface="Times New Roman" panose="02020603050405020304" pitchFamily="18" charset="0"/>
              </a:rPr>
              <a:t>ir pienākums </a:t>
            </a:r>
            <a:r>
              <a:rPr lang="lv-LV" dirty="0">
                <a:solidFill>
                  <a:schemeClr val="tx1"/>
                </a:solidFill>
                <a:latin typeface="Times New Roman" panose="02020603050405020304" pitchFamily="18" charset="0"/>
                <a:cs typeface="Times New Roman" panose="02020603050405020304" pitchFamily="18" charset="0"/>
              </a:rPr>
              <a:t>būvniecības procesā </a:t>
            </a:r>
            <a:r>
              <a:rPr lang="lv-LV" b="1" dirty="0">
                <a:solidFill>
                  <a:schemeClr val="tx1"/>
                </a:solidFill>
                <a:latin typeface="Times New Roman" panose="02020603050405020304" pitchFamily="18" charset="0"/>
                <a:cs typeface="Times New Roman" panose="02020603050405020304" pitchFamily="18" charset="0"/>
              </a:rPr>
              <a:t>ievērot normatīvo aktu prasības </a:t>
            </a:r>
            <a:r>
              <a:rPr lang="lv-LV" sz="1400" dirty="0">
                <a:solidFill>
                  <a:schemeClr val="tx1"/>
                </a:solidFill>
                <a:latin typeface="Times New Roman" panose="02020603050405020304" pitchFamily="18" charset="0"/>
                <a:cs typeface="Times New Roman" panose="02020603050405020304" pitchFamily="18" charset="0"/>
              </a:rPr>
              <a:t>(BL 19.panta pirmā daļa) </a:t>
            </a:r>
          </a:p>
        </p:txBody>
      </p:sp>
      <p:sp>
        <p:nvSpPr>
          <p:cNvPr id="7" name="Rectangle: Diagonal Corners Rounded 6">
            <a:extLst>
              <a:ext uri="{FF2B5EF4-FFF2-40B4-BE49-F238E27FC236}">
                <a16:creationId xmlns:a16="http://schemas.microsoft.com/office/drawing/2014/main" id="{10D790AA-3FD6-4754-BC48-976A9954E85A}"/>
              </a:ext>
            </a:extLst>
          </p:cNvPr>
          <p:cNvSpPr/>
          <p:nvPr/>
        </p:nvSpPr>
        <p:spPr>
          <a:xfrm>
            <a:off x="99799" y="2483999"/>
            <a:ext cx="3901874" cy="4237476"/>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600" dirty="0">
                <a:solidFill>
                  <a:schemeClr val="tx1"/>
                </a:solidFill>
                <a:latin typeface="Times New Roman" panose="02020603050405020304" pitchFamily="18" charset="0"/>
                <a:cs typeface="Times New Roman" panose="02020603050405020304" pitchFamily="18" charset="0"/>
              </a:rPr>
              <a:t>Ja uz zemes gabala atrodas vai tiek būvēta </a:t>
            </a:r>
            <a:r>
              <a:rPr lang="lv-LV" sz="1600" b="1" dirty="0">
                <a:solidFill>
                  <a:schemeClr val="tx1"/>
                </a:solidFill>
                <a:latin typeface="Times New Roman" panose="02020603050405020304" pitchFamily="18" charset="0"/>
                <a:cs typeface="Times New Roman" panose="02020603050405020304" pitchFamily="18" charset="0"/>
              </a:rPr>
              <a:t>zemes īpašniekam piederoša būve</a:t>
            </a:r>
            <a:r>
              <a:rPr lang="lv-LV" sz="1600" dirty="0">
                <a:solidFill>
                  <a:schemeClr val="tx1"/>
                </a:solidFill>
                <a:latin typeface="Times New Roman" panose="02020603050405020304" pitchFamily="18" charset="0"/>
                <a:cs typeface="Times New Roman" panose="02020603050405020304" pitchFamily="18" charset="0"/>
              </a:rPr>
              <a:t>, </a:t>
            </a:r>
            <a:r>
              <a:rPr lang="lv-LV" sz="1600" b="1" dirty="0">
                <a:solidFill>
                  <a:schemeClr val="tx1"/>
                </a:solidFill>
                <a:latin typeface="Times New Roman" panose="02020603050405020304" pitchFamily="18" charset="0"/>
                <a:cs typeface="Times New Roman" panose="02020603050405020304" pitchFamily="18" charset="0"/>
              </a:rPr>
              <a:t>par patvaļīgu būvniecību atbild zemes īpašnieks</a:t>
            </a:r>
            <a:r>
              <a:rPr lang="lv-LV" sz="1600" dirty="0">
                <a:solidFill>
                  <a:schemeClr val="tx1"/>
                </a:solidFill>
                <a:latin typeface="Times New Roman" panose="02020603050405020304" pitchFamily="18" charset="0"/>
                <a:cs typeface="Times New Roman" panose="02020603050405020304" pitchFamily="18" charset="0"/>
              </a:rPr>
              <a:t>. </a:t>
            </a:r>
            <a:r>
              <a:rPr lang="lv-LV" sz="1600" b="1" dirty="0">
                <a:solidFill>
                  <a:schemeClr val="tx1"/>
                </a:solidFill>
                <a:latin typeface="Times New Roman" panose="02020603050405020304" pitchFamily="18" charset="0"/>
                <a:cs typeface="Times New Roman" panose="02020603050405020304" pitchFamily="18" charset="0"/>
              </a:rPr>
              <a:t>Zemes īpašnieks ir atbildīgs </a:t>
            </a:r>
            <a:r>
              <a:rPr lang="lv-LV" sz="1600" dirty="0">
                <a:solidFill>
                  <a:schemeClr val="tx1"/>
                </a:solidFill>
                <a:latin typeface="Times New Roman" panose="02020603050405020304" pitchFamily="18" charset="0"/>
                <a:cs typeface="Times New Roman" panose="02020603050405020304" pitchFamily="18" charset="0"/>
              </a:rPr>
              <a:t>arī par normatīvajiem aktiem </a:t>
            </a:r>
            <a:r>
              <a:rPr lang="lv-LV" sz="1600" b="1" dirty="0">
                <a:solidFill>
                  <a:schemeClr val="tx1"/>
                </a:solidFill>
                <a:latin typeface="Times New Roman" panose="02020603050405020304" pitchFamily="18" charset="0"/>
                <a:cs typeface="Times New Roman" panose="02020603050405020304" pitchFamily="18" charset="0"/>
              </a:rPr>
              <a:t>atbilstoša</a:t>
            </a:r>
            <a:r>
              <a:rPr lang="lv-LV" sz="1600" dirty="0">
                <a:solidFill>
                  <a:schemeClr val="tx1"/>
                </a:solidFill>
                <a:latin typeface="Times New Roman" panose="02020603050405020304" pitchFamily="18" charset="0"/>
                <a:cs typeface="Times New Roman" panose="02020603050405020304" pitchFamily="18" charset="0"/>
              </a:rPr>
              <a:t> būvprojekta izstrādātāja, būveksperta, būvdarbu veicēja un būvuzrauga </a:t>
            </a:r>
            <a:r>
              <a:rPr lang="lv-LV" sz="1600" b="1" dirty="0">
                <a:solidFill>
                  <a:schemeClr val="tx1"/>
                </a:solidFill>
                <a:latin typeface="Times New Roman" panose="02020603050405020304" pitchFamily="18" charset="0"/>
                <a:cs typeface="Times New Roman" panose="02020603050405020304" pitchFamily="18" charset="0"/>
              </a:rPr>
              <a:t>izvēli</a:t>
            </a:r>
            <a:r>
              <a:rPr lang="lv-LV" sz="1600"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(BL 19.panta otrā daļa) </a:t>
            </a:r>
          </a:p>
          <a:p>
            <a:pPr algn="just"/>
            <a:endParaRPr lang="lv-LV" sz="1000" dirty="0">
              <a:solidFill>
                <a:schemeClr val="tx1"/>
              </a:solidFill>
              <a:latin typeface="Times New Roman" panose="02020603050405020304" pitchFamily="18" charset="0"/>
              <a:cs typeface="Times New Roman" panose="02020603050405020304" pitchFamily="18" charset="0"/>
            </a:endParaRPr>
          </a:p>
          <a:p>
            <a:pPr algn="just"/>
            <a:r>
              <a:rPr lang="lv-LV" sz="1600" dirty="0">
                <a:solidFill>
                  <a:schemeClr val="tx1"/>
                </a:solidFill>
                <a:latin typeface="Times New Roman" panose="02020603050405020304" pitchFamily="18" charset="0"/>
                <a:cs typeface="Times New Roman" panose="02020603050405020304" pitchFamily="18" charset="0"/>
              </a:rPr>
              <a:t>Ja uz zemes gabala atrodas vai tiek būvēta </a:t>
            </a:r>
            <a:r>
              <a:rPr lang="lv-LV" sz="1600" b="1" dirty="0">
                <a:solidFill>
                  <a:schemeClr val="tx1"/>
                </a:solidFill>
                <a:latin typeface="Times New Roman" panose="02020603050405020304" pitchFamily="18" charset="0"/>
                <a:cs typeface="Times New Roman" panose="02020603050405020304" pitchFamily="18" charset="0"/>
              </a:rPr>
              <a:t>citai personai piederoša būve, par patvaļīgu būvniecību atbild būves īpašnieks</a:t>
            </a:r>
            <a:r>
              <a:rPr lang="lv-LV" sz="1600" dirty="0">
                <a:solidFill>
                  <a:schemeClr val="tx1"/>
                </a:solidFill>
                <a:latin typeface="Times New Roman" panose="02020603050405020304" pitchFamily="18" charset="0"/>
                <a:cs typeface="Times New Roman" panose="02020603050405020304" pitchFamily="18" charset="0"/>
              </a:rPr>
              <a:t>. </a:t>
            </a:r>
            <a:r>
              <a:rPr lang="lv-LV" sz="1600" b="1" dirty="0">
                <a:solidFill>
                  <a:schemeClr val="tx1"/>
                </a:solidFill>
                <a:latin typeface="Times New Roman" panose="02020603050405020304" pitchFamily="18" charset="0"/>
                <a:cs typeface="Times New Roman" panose="02020603050405020304" pitchFamily="18" charset="0"/>
              </a:rPr>
              <a:t>Būves īpašnieks ir atbildīgs </a:t>
            </a:r>
            <a:r>
              <a:rPr lang="lv-LV" sz="1600" dirty="0">
                <a:solidFill>
                  <a:schemeClr val="tx1"/>
                </a:solidFill>
                <a:latin typeface="Times New Roman" panose="02020603050405020304" pitchFamily="18" charset="0"/>
                <a:cs typeface="Times New Roman" panose="02020603050405020304" pitchFamily="18" charset="0"/>
              </a:rPr>
              <a:t>arī par normatīvajiem aktiem </a:t>
            </a:r>
            <a:r>
              <a:rPr lang="lv-LV" sz="1600" b="1" dirty="0">
                <a:solidFill>
                  <a:schemeClr val="tx1"/>
                </a:solidFill>
                <a:latin typeface="Times New Roman" panose="02020603050405020304" pitchFamily="18" charset="0"/>
                <a:cs typeface="Times New Roman" panose="02020603050405020304" pitchFamily="18" charset="0"/>
              </a:rPr>
              <a:t>atbilstoša</a:t>
            </a:r>
            <a:r>
              <a:rPr lang="lv-LV" sz="1600" dirty="0">
                <a:solidFill>
                  <a:schemeClr val="tx1"/>
                </a:solidFill>
                <a:latin typeface="Times New Roman" panose="02020603050405020304" pitchFamily="18" charset="0"/>
                <a:cs typeface="Times New Roman" panose="02020603050405020304" pitchFamily="18" charset="0"/>
              </a:rPr>
              <a:t> būvprojekta izstrādātāja, būveksperta, būvdarbu veicēja un būvuzrauga </a:t>
            </a:r>
            <a:r>
              <a:rPr lang="lv-LV" sz="1600" b="1" dirty="0">
                <a:solidFill>
                  <a:schemeClr val="tx1"/>
                </a:solidFill>
                <a:latin typeface="Times New Roman" panose="02020603050405020304" pitchFamily="18" charset="0"/>
                <a:cs typeface="Times New Roman" panose="02020603050405020304" pitchFamily="18" charset="0"/>
              </a:rPr>
              <a:t>izvēli</a:t>
            </a:r>
            <a:r>
              <a:rPr lang="lv-LV" sz="1600"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(BL 19.panta trešā daļa) </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8" name="Rectangle: Diagonal Corners Rounded 7">
            <a:extLst>
              <a:ext uri="{FF2B5EF4-FFF2-40B4-BE49-F238E27FC236}">
                <a16:creationId xmlns:a16="http://schemas.microsoft.com/office/drawing/2014/main" id="{F39A6DDA-985C-476E-95CD-ACEA0DD96D97}"/>
              </a:ext>
            </a:extLst>
          </p:cNvPr>
          <p:cNvSpPr/>
          <p:nvPr/>
        </p:nvSpPr>
        <p:spPr>
          <a:xfrm>
            <a:off x="4381877" y="2483999"/>
            <a:ext cx="7433835" cy="1290619"/>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600" b="1" dirty="0">
                <a:solidFill>
                  <a:schemeClr val="tx1"/>
                </a:solidFill>
                <a:latin typeface="Times New Roman" panose="02020603050405020304" pitchFamily="18" charset="0"/>
                <a:cs typeface="Times New Roman" panose="02020603050405020304" pitchFamily="18" charset="0"/>
              </a:rPr>
              <a:t>Būvdarbu veicējs ir atbildīgs </a:t>
            </a:r>
            <a:r>
              <a:rPr lang="lv-LV" sz="1600" dirty="0">
                <a:solidFill>
                  <a:schemeClr val="tx1"/>
                </a:solidFill>
                <a:latin typeface="Times New Roman" panose="02020603050405020304" pitchFamily="18" charset="0"/>
                <a:cs typeface="Times New Roman" panose="02020603050405020304" pitchFamily="18" charset="0"/>
              </a:rPr>
              <a:t>par normatīvo aktu prasību </a:t>
            </a:r>
            <a:r>
              <a:rPr lang="lv-LV" sz="1600" b="1" dirty="0">
                <a:solidFill>
                  <a:schemeClr val="tx1"/>
                </a:solidFill>
                <a:latin typeface="Times New Roman" panose="02020603050405020304" pitchFamily="18" charset="0"/>
                <a:cs typeface="Times New Roman" panose="02020603050405020304" pitchFamily="18" charset="0"/>
              </a:rPr>
              <a:t>ievērošanu</a:t>
            </a:r>
            <a:r>
              <a:rPr lang="lv-LV" sz="1600" dirty="0">
                <a:solidFill>
                  <a:schemeClr val="tx1"/>
                </a:solidFill>
                <a:latin typeface="Times New Roman" panose="02020603050405020304" pitchFamily="18" charset="0"/>
                <a:cs typeface="Times New Roman" panose="02020603050405020304" pitchFamily="18" charset="0"/>
              </a:rPr>
              <a:t> būvlaukumā un būvdarbu rezultātā tapušās būves vai tās daļas </a:t>
            </a:r>
            <a:r>
              <a:rPr lang="lv-LV" sz="1600" b="1" dirty="0">
                <a:solidFill>
                  <a:schemeClr val="tx1"/>
                </a:solidFill>
                <a:latin typeface="Times New Roman" panose="02020603050405020304" pitchFamily="18" charset="0"/>
                <a:cs typeface="Times New Roman" panose="02020603050405020304" pitchFamily="18" charset="0"/>
              </a:rPr>
              <a:t>atbilstību</a:t>
            </a:r>
            <a:r>
              <a:rPr lang="lv-LV" sz="1600" dirty="0">
                <a:solidFill>
                  <a:schemeClr val="tx1"/>
                </a:solidFill>
                <a:latin typeface="Times New Roman" panose="02020603050405020304" pitchFamily="18" charset="0"/>
                <a:cs typeface="Times New Roman" panose="02020603050405020304" pitchFamily="18" charset="0"/>
              </a:rPr>
              <a:t> būvprojektam un būvniecības ierosinātāja, Būvniecības likuma un citu normatīvo aktu </a:t>
            </a:r>
            <a:r>
              <a:rPr lang="lv-LV" sz="1600" b="1" dirty="0">
                <a:solidFill>
                  <a:schemeClr val="tx1"/>
                </a:solidFill>
                <a:latin typeface="Times New Roman" panose="02020603050405020304" pitchFamily="18" charset="0"/>
                <a:cs typeface="Times New Roman" panose="02020603050405020304" pitchFamily="18" charset="0"/>
              </a:rPr>
              <a:t>prasībām</a:t>
            </a:r>
            <a:r>
              <a:rPr lang="lv-LV" sz="1600" dirty="0">
                <a:solidFill>
                  <a:schemeClr val="tx1"/>
                </a:solidFill>
                <a:latin typeface="Times New Roman" panose="02020603050405020304" pitchFamily="18" charset="0"/>
                <a:cs typeface="Times New Roman" panose="02020603050405020304" pitchFamily="18" charset="0"/>
              </a:rPr>
              <a:t>, kā arī par normatīvo aktu </a:t>
            </a:r>
            <a:r>
              <a:rPr lang="lv-LV" sz="1600" b="1" dirty="0">
                <a:solidFill>
                  <a:schemeClr val="tx1"/>
                </a:solidFill>
                <a:latin typeface="Times New Roman" panose="02020603050405020304" pitchFamily="18" charset="0"/>
                <a:cs typeface="Times New Roman" panose="02020603050405020304" pitchFamily="18" charset="0"/>
              </a:rPr>
              <a:t>prasībām</a:t>
            </a:r>
            <a:r>
              <a:rPr lang="lv-LV" sz="1600" dirty="0">
                <a:solidFill>
                  <a:schemeClr val="tx1"/>
                </a:solidFill>
                <a:latin typeface="Times New Roman" panose="02020603050405020304" pitchFamily="18" charset="0"/>
                <a:cs typeface="Times New Roman" panose="02020603050405020304" pitchFamily="18" charset="0"/>
              </a:rPr>
              <a:t> atbilstošu būvizstrādājumu izvēli un to iestrādes tehnoloģiju </a:t>
            </a:r>
            <a:r>
              <a:rPr lang="lv-LV" sz="1400" dirty="0">
                <a:solidFill>
                  <a:schemeClr val="tx1"/>
                </a:solidFill>
                <a:latin typeface="Times New Roman" panose="02020603050405020304" pitchFamily="18" charset="0"/>
                <a:cs typeface="Times New Roman" panose="02020603050405020304" pitchFamily="18" charset="0"/>
              </a:rPr>
              <a:t>(BL 19.panta piektā daļa) </a:t>
            </a:r>
          </a:p>
        </p:txBody>
      </p:sp>
      <p:sp>
        <p:nvSpPr>
          <p:cNvPr id="9" name="Rectangle: Diagonal Corners Rounded 8">
            <a:extLst>
              <a:ext uri="{FF2B5EF4-FFF2-40B4-BE49-F238E27FC236}">
                <a16:creationId xmlns:a16="http://schemas.microsoft.com/office/drawing/2014/main" id="{49B3A60B-EF4F-4A5A-85E9-512CB078FFEE}"/>
              </a:ext>
            </a:extLst>
          </p:cNvPr>
          <p:cNvSpPr/>
          <p:nvPr/>
        </p:nvSpPr>
        <p:spPr>
          <a:xfrm>
            <a:off x="4381877" y="4020881"/>
            <a:ext cx="7433834" cy="1319015"/>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600" b="1" dirty="0">
                <a:solidFill>
                  <a:schemeClr val="tx1"/>
                </a:solidFill>
                <a:latin typeface="Times New Roman" panose="02020603050405020304" pitchFamily="18" charset="0"/>
                <a:cs typeface="Times New Roman" panose="02020603050405020304" pitchFamily="18" charset="0"/>
              </a:rPr>
              <a:t>Būvuzraugs ir atbildīgs par visa būvdarbu procesa uzraudzību</a:t>
            </a:r>
            <a:r>
              <a:rPr lang="lv-LV" sz="1600" dirty="0">
                <a:solidFill>
                  <a:schemeClr val="tx1"/>
                </a:solidFill>
                <a:latin typeface="Times New Roman" panose="02020603050405020304" pitchFamily="18" charset="0"/>
                <a:cs typeface="Times New Roman" panose="02020603050405020304" pitchFamily="18" charset="0"/>
              </a:rPr>
              <a:t> </a:t>
            </a:r>
            <a:r>
              <a:rPr lang="lv-LV" sz="1600" b="1" dirty="0">
                <a:solidFill>
                  <a:schemeClr val="tx1"/>
                </a:solidFill>
                <a:latin typeface="Times New Roman" panose="02020603050405020304" pitchFamily="18" charset="0"/>
                <a:cs typeface="Times New Roman" panose="02020603050405020304" pitchFamily="18" charset="0"/>
              </a:rPr>
              <a:t>kopumā</a:t>
            </a:r>
            <a:r>
              <a:rPr lang="lv-LV" sz="1600" dirty="0">
                <a:solidFill>
                  <a:schemeClr val="tx1"/>
                </a:solidFill>
                <a:latin typeface="Times New Roman" panose="02020603050405020304" pitchFamily="18" charset="0"/>
                <a:cs typeface="Times New Roman" panose="02020603050405020304" pitchFamily="18" charset="0"/>
              </a:rPr>
              <a:t> un ikviena būvuzraudzības plānā noteiktā posma kontroli būvlaukumā termiņos, kādi attiecīgajā plānā paredzēti, kā arī par to, lai būve vai tās daļa, kuras būvniecības laikā viņš pildījis savus pienākumus, </a:t>
            </a:r>
            <a:r>
              <a:rPr lang="lv-LV" sz="1600" b="1" dirty="0">
                <a:solidFill>
                  <a:schemeClr val="tx1"/>
                </a:solidFill>
                <a:latin typeface="Times New Roman" panose="02020603050405020304" pitchFamily="18" charset="0"/>
                <a:cs typeface="Times New Roman" panose="02020603050405020304" pitchFamily="18" charset="0"/>
              </a:rPr>
              <a:t>atbilstu</a:t>
            </a:r>
            <a:r>
              <a:rPr lang="lv-LV" sz="1600" dirty="0">
                <a:solidFill>
                  <a:schemeClr val="tx1"/>
                </a:solidFill>
                <a:latin typeface="Times New Roman" panose="02020603050405020304" pitchFamily="18" charset="0"/>
                <a:cs typeface="Times New Roman" panose="02020603050405020304" pitchFamily="18" charset="0"/>
              </a:rPr>
              <a:t> būvprojektam un būvniecības ierosinātāja, Būvniecības likuma un citu normatīvo aktu </a:t>
            </a:r>
            <a:r>
              <a:rPr lang="lv-LV" sz="1600" b="1" dirty="0">
                <a:solidFill>
                  <a:schemeClr val="tx1"/>
                </a:solidFill>
                <a:latin typeface="Times New Roman" panose="02020603050405020304" pitchFamily="18" charset="0"/>
                <a:cs typeface="Times New Roman" panose="02020603050405020304" pitchFamily="18" charset="0"/>
              </a:rPr>
              <a:t>prasībām</a:t>
            </a:r>
            <a:r>
              <a:rPr lang="lv-LV" sz="1600"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(BL 19.panta sestā daļa) </a:t>
            </a:r>
          </a:p>
        </p:txBody>
      </p:sp>
      <p:sp>
        <p:nvSpPr>
          <p:cNvPr id="10" name="Rectangle: Diagonal Corners Rounded 9">
            <a:extLst>
              <a:ext uri="{FF2B5EF4-FFF2-40B4-BE49-F238E27FC236}">
                <a16:creationId xmlns:a16="http://schemas.microsoft.com/office/drawing/2014/main" id="{00469E3C-2148-45EC-A396-B730657AC374}"/>
              </a:ext>
            </a:extLst>
          </p:cNvPr>
          <p:cNvSpPr/>
          <p:nvPr/>
        </p:nvSpPr>
        <p:spPr>
          <a:xfrm>
            <a:off x="4381877" y="5579171"/>
            <a:ext cx="7433834" cy="828764"/>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600" b="1" dirty="0">
                <a:solidFill>
                  <a:schemeClr val="tx1"/>
                </a:solidFill>
                <a:latin typeface="Times New Roman" panose="02020603050405020304" pitchFamily="18" charset="0"/>
                <a:cs typeface="Times New Roman" panose="02020603050405020304" pitchFamily="18" charset="0"/>
              </a:rPr>
              <a:t>Būvprojekta izstrādātājs ir atbildīgs </a:t>
            </a:r>
            <a:r>
              <a:rPr lang="lv-LV" sz="1600" dirty="0">
                <a:solidFill>
                  <a:schemeClr val="tx1"/>
                </a:solidFill>
                <a:latin typeface="Times New Roman" panose="02020603050405020304" pitchFamily="18" charset="0"/>
                <a:cs typeface="Times New Roman" panose="02020603050405020304" pitchFamily="18" charset="0"/>
              </a:rPr>
              <a:t>par būvprojekta apjoma un satura </a:t>
            </a:r>
            <a:r>
              <a:rPr lang="lv-LV" sz="1600" b="1" dirty="0">
                <a:solidFill>
                  <a:schemeClr val="tx1"/>
                </a:solidFill>
                <a:latin typeface="Times New Roman" panose="02020603050405020304" pitchFamily="18" charset="0"/>
                <a:cs typeface="Times New Roman" panose="02020603050405020304" pitchFamily="18" charset="0"/>
              </a:rPr>
              <a:t>atbilstību</a:t>
            </a:r>
            <a:r>
              <a:rPr lang="lv-LV" sz="1600" dirty="0">
                <a:solidFill>
                  <a:schemeClr val="tx1"/>
                </a:solidFill>
                <a:latin typeface="Times New Roman" panose="02020603050405020304" pitchFamily="18" charset="0"/>
                <a:cs typeface="Times New Roman" panose="02020603050405020304" pitchFamily="18" charset="0"/>
              </a:rPr>
              <a:t> būvniecības ierosinātāja, Būvniecības likuma un citu normatīvo aktu </a:t>
            </a:r>
            <a:r>
              <a:rPr lang="lv-LV" sz="1600" b="1" dirty="0">
                <a:solidFill>
                  <a:schemeClr val="tx1"/>
                </a:solidFill>
                <a:latin typeface="Times New Roman" panose="02020603050405020304" pitchFamily="18" charset="0"/>
                <a:cs typeface="Times New Roman" panose="02020603050405020304" pitchFamily="18" charset="0"/>
              </a:rPr>
              <a:t>prasībām</a:t>
            </a:r>
            <a:r>
              <a:rPr lang="lv-LV" sz="1600" dirty="0">
                <a:solidFill>
                  <a:schemeClr val="tx1"/>
                </a:solidFill>
                <a:latin typeface="Times New Roman" panose="02020603050405020304" pitchFamily="18" charset="0"/>
                <a:cs typeface="Times New Roman" panose="02020603050405020304" pitchFamily="18" charset="0"/>
              </a:rPr>
              <a:t>, kā arī par autoruzraudzību </a:t>
            </a:r>
            <a:r>
              <a:rPr lang="lv-LV" sz="1400" dirty="0">
                <a:solidFill>
                  <a:schemeClr val="tx1"/>
                </a:solidFill>
                <a:latin typeface="Times New Roman" panose="02020603050405020304" pitchFamily="18" charset="0"/>
                <a:cs typeface="Times New Roman" panose="02020603050405020304" pitchFamily="18" charset="0"/>
              </a:rPr>
              <a:t>(BL 19.panta ceturtā daļa) </a:t>
            </a:r>
          </a:p>
        </p:txBody>
      </p:sp>
    </p:spTree>
    <p:extLst>
      <p:ext uri="{BB962C8B-B14F-4D97-AF65-F5344CB8AC3E}">
        <p14:creationId xmlns:p14="http://schemas.microsoft.com/office/powerpoint/2010/main" val="20608501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768" y="-77504"/>
            <a:ext cx="10782677" cy="1003019"/>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(8)</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marL="0" indent="0" algn="just">
              <a:buNone/>
            </a:pPr>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119</a:t>
            </a:fld>
            <a:endParaRPr lang="lv-LV" dirty="0"/>
          </a:p>
        </p:txBody>
      </p:sp>
      <p:sp>
        <p:nvSpPr>
          <p:cNvPr id="6" name="Rectangle: Rounded Corners 5">
            <a:extLst>
              <a:ext uri="{FF2B5EF4-FFF2-40B4-BE49-F238E27FC236}">
                <a16:creationId xmlns:a16="http://schemas.microsoft.com/office/drawing/2014/main" id="{AA99AA9A-B58C-4FEF-851A-0C4185B92BAB}"/>
              </a:ext>
            </a:extLst>
          </p:cNvPr>
          <p:cNvSpPr/>
          <p:nvPr/>
        </p:nvSpPr>
        <p:spPr>
          <a:xfrm>
            <a:off x="3395052" y="1082879"/>
            <a:ext cx="5830431" cy="100301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Pie atbildības saucamā persona ir fiziskā persona vai juridiskā persona </a:t>
            </a:r>
          </a:p>
          <a:p>
            <a:pPr algn="ctr"/>
            <a:r>
              <a:rPr lang="lv-LV" dirty="0">
                <a:solidFill>
                  <a:sysClr val="windowText" lastClr="000000"/>
                </a:solidFill>
                <a:latin typeface="Times New Roman" panose="02020603050405020304" pitchFamily="18" charset="0"/>
                <a:cs typeface="Times New Roman" panose="02020603050405020304" pitchFamily="18" charset="0"/>
              </a:rPr>
              <a:t>(AAL 40.panta pirmā daļa)</a:t>
            </a:r>
          </a:p>
        </p:txBody>
      </p:sp>
      <p:sp>
        <p:nvSpPr>
          <p:cNvPr id="7" name="Rectangle: Rounded Corners 6">
            <a:extLst>
              <a:ext uri="{FF2B5EF4-FFF2-40B4-BE49-F238E27FC236}">
                <a16:creationId xmlns:a16="http://schemas.microsoft.com/office/drawing/2014/main" id="{8318D79F-56A0-4FAA-872C-08DB7E60FA7D}"/>
              </a:ext>
            </a:extLst>
          </p:cNvPr>
          <p:cNvSpPr/>
          <p:nvPr/>
        </p:nvSpPr>
        <p:spPr>
          <a:xfrm>
            <a:off x="376228" y="2225648"/>
            <a:ext cx="3429491" cy="414880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Fiziskā persona</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(būvobjektā piemēram: būvniecības ierosinātājs, būvdarbu vadītājs, būvuzraugs, autoruzraugs)</a:t>
            </a:r>
          </a:p>
          <a:p>
            <a:pPr algn="just"/>
            <a:endParaRPr lang="lv-LV" dirty="0">
              <a:solidFill>
                <a:sysClr val="windowText" lastClr="000000"/>
              </a:solidFill>
              <a:latin typeface="Times New Roman" panose="02020603050405020304" pitchFamily="18" charset="0"/>
              <a:cs typeface="Times New Roman" panose="02020603050405020304" pitchFamily="18" charset="0"/>
            </a:endParaRPr>
          </a:p>
          <a:p>
            <a:pPr algn="just"/>
            <a:r>
              <a:rPr lang="lv-LV" dirty="0">
                <a:solidFill>
                  <a:sysClr val="windowText" lastClr="000000"/>
                </a:solidFill>
                <a:latin typeface="Times New Roman" panose="02020603050405020304" pitchFamily="18" charset="0"/>
                <a:cs typeface="Times New Roman" panose="02020603050405020304" pitchFamily="18" charset="0"/>
              </a:rPr>
              <a:t>Par pārkāpumiem, kurus </a:t>
            </a:r>
            <a:r>
              <a:rPr lang="lv-LV" b="1" dirty="0">
                <a:solidFill>
                  <a:sysClr val="windowText" lastClr="000000"/>
                </a:solidFill>
                <a:latin typeface="Times New Roman" panose="02020603050405020304" pitchFamily="18" charset="0"/>
                <a:cs typeface="Times New Roman" panose="02020603050405020304" pitchFamily="18" charset="0"/>
              </a:rPr>
              <a:t>izdarījusi publisko tiesību juridiskā persona</a:t>
            </a:r>
            <a:r>
              <a:rPr lang="lv-LV" dirty="0">
                <a:solidFill>
                  <a:sysClr val="windowText" lastClr="000000"/>
                </a:solidFill>
                <a:latin typeface="Times New Roman" panose="02020603050405020304" pitchFamily="18" charset="0"/>
                <a:cs typeface="Times New Roman" panose="02020603050405020304" pitchFamily="18" charset="0"/>
              </a:rPr>
              <a:t>, </a:t>
            </a:r>
            <a:r>
              <a:rPr lang="lv-LV" b="1" dirty="0">
                <a:solidFill>
                  <a:sysClr val="windowText" lastClr="000000"/>
                </a:solidFill>
                <a:latin typeface="Times New Roman" panose="02020603050405020304" pitchFamily="18" charset="0"/>
                <a:cs typeface="Times New Roman" panose="02020603050405020304" pitchFamily="18" charset="0"/>
              </a:rPr>
              <a:t>pie administratīvās atbildības sauc </a:t>
            </a:r>
            <a:r>
              <a:rPr lang="lv-LV" dirty="0">
                <a:solidFill>
                  <a:sysClr val="windowText" lastClr="000000"/>
                </a:solidFill>
                <a:latin typeface="Times New Roman" panose="02020603050405020304" pitchFamily="18" charset="0"/>
                <a:cs typeface="Times New Roman" panose="02020603050405020304" pitchFamily="18" charset="0"/>
              </a:rPr>
              <a:t>publisko tiesību juridiskās personas </a:t>
            </a:r>
            <a:r>
              <a:rPr lang="lv-LV" b="1" dirty="0">
                <a:solidFill>
                  <a:sysClr val="windowText" lastClr="000000"/>
                </a:solidFill>
                <a:latin typeface="Times New Roman" panose="02020603050405020304" pitchFamily="18" charset="0"/>
                <a:cs typeface="Times New Roman" panose="02020603050405020304" pitchFamily="18" charset="0"/>
              </a:rPr>
              <a:t>amatpersonu</a:t>
            </a:r>
            <a:r>
              <a:rPr lang="lv-LV" dirty="0">
                <a:solidFill>
                  <a:sysClr val="windowText" lastClr="000000"/>
                </a:solidFill>
                <a:latin typeface="Times New Roman" panose="02020603050405020304" pitchFamily="18" charset="0"/>
                <a:cs typeface="Times New Roman" panose="02020603050405020304" pitchFamily="18" charset="0"/>
              </a:rPr>
              <a:t>. Amatpersonai administratīvo atbildību piemēro </a:t>
            </a:r>
            <a:r>
              <a:rPr lang="lv-LV" b="1" dirty="0">
                <a:solidFill>
                  <a:sysClr val="windowText" lastClr="000000"/>
                </a:solidFill>
                <a:latin typeface="Times New Roman" panose="02020603050405020304" pitchFamily="18" charset="0"/>
                <a:cs typeface="Times New Roman" panose="02020603050405020304" pitchFamily="18" charset="0"/>
              </a:rPr>
              <a:t>kā fiziskajai personai </a:t>
            </a:r>
            <a:r>
              <a:rPr lang="lv-LV" sz="1400" dirty="0">
                <a:solidFill>
                  <a:sysClr val="windowText" lastClr="000000"/>
                </a:solidFill>
                <a:latin typeface="Times New Roman" panose="02020603050405020304" pitchFamily="18" charset="0"/>
                <a:cs typeface="Times New Roman" panose="02020603050405020304" pitchFamily="18" charset="0"/>
              </a:rPr>
              <a:t>(AAL 8.panta pirmā un trešā daļa)</a:t>
            </a:r>
          </a:p>
        </p:txBody>
      </p:sp>
      <p:sp>
        <p:nvSpPr>
          <p:cNvPr id="8" name="Rectangle: Rounded Corners 7">
            <a:extLst>
              <a:ext uri="{FF2B5EF4-FFF2-40B4-BE49-F238E27FC236}">
                <a16:creationId xmlns:a16="http://schemas.microsoft.com/office/drawing/2014/main" id="{3C6CB279-6DE0-4F74-8907-9E1BE42CD8E5}"/>
              </a:ext>
            </a:extLst>
          </p:cNvPr>
          <p:cNvSpPr/>
          <p:nvPr/>
        </p:nvSpPr>
        <p:spPr>
          <a:xfrm>
            <a:off x="4310449" y="2273588"/>
            <a:ext cx="7505323" cy="4447887"/>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ysClr val="windowText" lastClr="000000"/>
                </a:solidFill>
                <a:latin typeface="Times New Roman" panose="02020603050405020304" pitchFamily="18" charset="0"/>
                <a:cs typeface="Times New Roman" panose="02020603050405020304" pitchFamily="18" charset="0"/>
              </a:rPr>
              <a:t>Juridiskā persona</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(būvobjektā piemēram: būvniecības ierosinātājs, būvdarbu veicējs, būvuzraugs, autoruzraugs)</a:t>
            </a:r>
          </a:p>
          <a:p>
            <a:pPr algn="just"/>
            <a:endParaRPr lang="lv-LV" sz="1000" dirty="0">
              <a:solidFill>
                <a:sysClr val="windowText" lastClr="000000"/>
              </a:solidFill>
              <a:latin typeface="Times New Roman" panose="02020603050405020304" pitchFamily="18" charset="0"/>
              <a:cs typeface="Times New Roman" panose="02020603050405020304" pitchFamily="18" charset="0"/>
            </a:endParaRPr>
          </a:p>
          <a:p>
            <a:pPr algn="just"/>
            <a:r>
              <a:rPr lang="lv-LV" b="1" dirty="0">
                <a:solidFill>
                  <a:sysClr val="windowText" lastClr="000000"/>
                </a:solidFill>
                <a:latin typeface="Times New Roman" panose="02020603050405020304" pitchFamily="18" charset="0"/>
                <a:cs typeface="Times New Roman" panose="02020603050405020304" pitchFamily="18" charset="0"/>
              </a:rPr>
              <a:t>Juridisko personu sauc pie administratīvās atbildības </a:t>
            </a:r>
            <a:r>
              <a:rPr lang="lv-LV" dirty="0">
                <a:solidFill>
                  <a:sysClr val="windowText" lastClr="000000"/>
                </a:solidFill>
                <a:latin typeface="Times New Roman" panose="02020603050405020304" pitchFamily="18" charset="0"/>
                <a:cs typeface="Times New Roman" panose="02020603050405020304" pitchFamily="18" charset="0"/>
              </a:rPr>
              <a:t>likumā vai pašvaldības saistošajos noteikumos </a:t>
            </a:r>
            <a:r>
              <a:rPr lang="lv-LV" b="1" dirty="0">
                <a:solidFill>
                  <a:sysClr val="windowText" lastClr="000000"/>
                </a:solidFill>
                <a:latin typeface="Times New Roman" panose="02020603050405020304" pitchFamily="18" charset="0"/>
                <a:cs typeface="Times New Roman" panose="02020603050405020304" pitchFamily="18" charset="0"/>
              </a:rPr>
              <a:t>īpaši paredzētos gadījumos</a:t>
            </a:r>
            <a:r>
              <a:rPr lang="lv-LV" dirty="0">
                <a:solidFill>
                  <a:sysClr val="windowText" lastClr="000000"/>
                </a:solidFill>
                <a:latin typeface="Times New Roman" panose="02020603050405020304" pitchFamily="18" charset="0"/>
                <a:cs typeface="Times New Roman" panose="02020603050405020304" pitchFamily="18" charset="0"/>
              </a:rPr>
              <a:t>, </a:t>
            </a:r>
            <a:r>
              <a:rPr lang="lv-LV" b="1" dirty="0">
                <a:solidFill>
                  <a:sysClr val="windowText" lastClr="000000"/>
                </a:solidFill>
                <a:latin typeface="Times New Roman" panose="02020603050405020304" pitchFamily="18" charset="0"/>
                <a:cs typeface="Times New Roman" panose="02020603050405020304" pitchFamily="18" charset="0"/>
              </a:rPr>
              <a:t>ja</a:t>
            </a:r>
            <a:r>
              <a:rPr lang="lv-LV" dirty="0">
                <a:solidFill>
                  <a:sysClr val="windowText" lastClr="000000"/>
                </a:solidFill>
                <a:latin typeface="Times New Roman" panose="02020603050405020304" pitchFamily="18" charset="0"/>
                <a:cs typeface="Times New Roman" panose="02020603050405020304" pitchFamily="18" charset="0"/>
              </a:rPr>
              <a:t>:</a:t>
            </a:r>
          </a:p>
          <a:p>
            <a:pPr algn="just"/>
            <a:r>
              <a:rPr lang="lv-LV" dirty="0">
                <a:solidFill>
                  <a:sysClr val="windowText" lastClr="000000"/>
                </a:solidFill>
                <a:latin typeface="Times New Roman" panose="02020603050405020304" pitchFamily="18" charset="0"/>
                <a:cs typeface="Times New Roman" panose="02020603050405020304" pitchFamily="18" charset="0"/>
              </a:rPr>
              <a:t>1) juridiskā persona </a:t>
            </a:r>
            <a:r>
              <a:rPr lang="lv-LV" b="1" dirty="0">
                <a:solidFill>
                  <a:sysClr val="windowText" lastClr="000000"/>
                </a:solidFill>
                <a:latin typeface="Times New Roman" panose="02020603050405020304" pitchFamily="18" charset="0"/>
                <a:cs typeface="Times New Roman" panose="02020603050405020304" pitchFamily="18" charset="0"/>
              </a:rPr>
              <a:t>nav pildījusi </a:t>
            </a:r>
            <a:r>
              <a:rPr lang="lv-LV" dirty="0">
                <a:solidFill>
                  <a:sysClr val="windowText" lastClr="000000"/>
                </a:solidFill>
                <a:latin typeface="Times New Roman" panose="02020603050405020304" pitchFamily="18" charset="0"/>
                <a:cs typeface="Times New Roman" panose="02020603050405020304" pitchFamily="18" charset="0"/>
              </a:rPr>
              <a:t>vai ir </a:t>
            </a:r>
            <a:r>
              <a:rPr lang="lv-LV" b="1" dirty="0">
                <a:solidFill>
                  <a:sysClr val="windowText" lastClr="000000"/>
                </a:solidFill>
                <a:latin typeface="Times New Roman" panose="02020603050405020304" pitchFamily="18" charset="0"/>
                <a:cs typeface="Times New Roman" panose="02020603050405020304" pitchFamily="18" charset="0"/>
              </a:rPr>
              <a:t>nepienācīgi pildījusi</a:t>
            </a:r>
            <a:r>
              <a:rPr lang="lv-LV" dirty="0">
                <a:solidFill>
                  <a:sysClr val="windowText" lastClr="000000"/>
                </a:solidFill>
                <a:latin typeface="Times New Roman" panose="02020603050405020304" pitchFamily="18" charset="0"/>
                <a:cs typeface="Times New Roman" panose="02020603050405020304" pitchFamily="18" charset="0"/>
              </a:rPr>
              <a:t> kādu uz to </a:t>
            </a:r>
            <a:r>
              <a:rPr lang="lv-LV" b="1" dirty="0">
                <a:solidFill>
                  <a:sysClr val="windowText" lastClr="000000"/>
                </a:solidFill>
                <a:latin typeface="Times New Roman" panose="02020603050405020304" pitchFamily="18" charset="0"/>
                <a:cs typeface="Times New Roman" panose="02020603050405020304" pitchFamily="18" charset="0"/>
              </a:rPr>
              <a:t>attiecināmu pienākumu</a:t>
            </a:r>
            <a:r>
              <a:rPr lang="lv-LV" dirty="0">
                <a:solidFill>
                  <a:sysClr val="windowText" lastClr="000000"/>
                </a:solidFill>
                <a:latin typeface="Times New Roman" panose="02020603050405020304" pitchFamily="18" charset="0"/>
                <a:cs typeface="Times New Roman" panose="02020603050405020304" pitchFamily="18" charset="0"/>
              </a:rPr>
              <a:t>;</a:t>
            </a:r>
          </a:p>
          <a:p>
            <a:pPr algn="just"/>
            <a:r>
              <a:rPr lang="lv-LV" dirty="0">
                <a:solidFill>
                  <a:sysClr val="windowText" lastClr="000000"/>
                </a:solidFill>
                <a:latin typeface="Times New Roman" panose="02020603050405020304" pitchFamily="18" charset="0"/>
                <a:cs typeface="Times New Roman" panose="02020603050405020304" pitchFamily="18" charset="0"/>
              </a:rPr>
              <a:t>2) </a:t>
            </a:r>
            <a:r>
              <a:rPr lang="lv-LV" b="1" dirty="0">
                <a:solidFill>
                  <a:sysClr val="windowText" lastClr="000000"/>
                </a:solidFill>
                <a:latin typeface="Times New Roman" panose="02020603050405020304" pitchFamily="18" charset="0"/>
                <a:cs typeface="Times New Roman" panose="02020603050405020304" pitchFamily="18" charset="0"/>
              </a:rPr>
              <a:t>pārkāpumu</a:t>
            </a:r>
            <a:r>
              <a:rPr lang="lv-LV" dirty="0">
                <a:solidFill>
                  <a:sysClr val="windowText" lastClr="000000"/>
                </a:solidFill>
                <a:latin typeface="Times New Roman" panose="02020603050405020304" pitchFamily="18" charset="0"/>
                <a:cs typeface="Times New Roman" panose="02020603050405020304" pitchFamily="18" charset="0"/>
              </a:rPr>
              <a:t> juridiskās personas </a:t>
            </a:r>
            <a:r>
              <a:rPr lang="lv-LV" b="1" dirty="0">
                <a:solidFill>
                  <a:sysClr val="windowText" lastClr="000000"/>
                </a:solidFill>
                <a:latin typeface="Times New Roman" panose="02020603050405020304" pitchFamily="18" charset="0"/>
                <a:cs typeface="Times New Roman" panose="02020603050405020304" pitchFamily="18" charset="0"/>
              </a:rPr>
              <a:t>interesēs</a:t>
            </a:r>
            <a:r>
              <a:rPr lang="lv-LV" dirty="0">
                <a:solidFill>
                  <a:sysClr val="windowText" lastClr="000000"/>
                </a:solidFill>
                <a:latin typeface="Times New Roman" panose="02020603050405020304" pitchFamily="18" charset="0"/>
                <a:cs typeface="Times New Roman" panose="02020603050405020304" pitchFamily="18" charset="0"/>
              </a:rPr>
              <a:t>, </a:t>
            </a:r>
            <a:r>
              <a:rPr lang="lv-LV" b="1" dirty="0">
                <a:solidFill>
                  <a:sysClr val="windowText" lastClr="000000"/>
                </a:solidFill>
                <a:latin typeface="Times New Roman" panose="02020603050405020304" pitchFamily="18" charset="0"/>
                <a:cs typeface="Times New Roman" panose="02020603050405020304" pitchFamily="18" charset="0"/>
              </a:rPr>
              <a:t>tās labā </a:t>
            </a:r>
            <a:r>
              <a:rPr lang="lv-LV" dirty="0">
                <a:solidFill>
                  <a:sysClr val="windowText" lastClr="000000"/>
                </a:solidFill>
                <a:latin typeface="Times New Roman" panose="02020603050405020304" pitchFamily="18" charset="0"/>
                <a:cs typeface="Times New Roman" panose="02020603050405020304" pitchFamily="18" charset="0"/>
              </a:rPr>
              <a:t>vai </a:t>
            </a:r>
            <a:r>
              <a:rPr lang="lv-LV" b="1" dirty="0">
                <a:solidFill>
                  <a:sysClr val="windowText" lastClr="000000"/>
                </a:solidFill>
                <a:latin typeface="Times New Roman" panose="02020603050405020304" pitchFamily="18" charset="0"/>
                <a:cs typeface="Times New Roman" panose="02020603050405020304" pitchFamily="18" charset="0"/>
              </a:rPr>
              <a:t>tās nepienācīgas pārraudzības </a:t>
            </a:r>
            <a:r>
              <a:rPr lang="lv-LV" dirty="0">
                <a:solidFill>
                  <a:sysClr val="windowText" lastClr="000000"/>
                </a:solidFill>
                <a:latin typeface="Times New Roman" panose="02020603050405020304" pitchFamily="18" charset="0"/>
                <a:cs typeface="Times New Roman" panose="02020603050405020304" pitchFamily="18" charset="0"/>
              </a:rPr>
              <a:t>vai </a:t>
            </a:r>
            <a:r>
              <a:rPr lang="lv-LV" b="1" dirty="0">
                <a:solidFill>
                  <a:sysClr val="windowText" lastClr="000000"/>
                </a:solidFill>
                <a:latin typeface="Times New Roman" panose="02020603050405020304" pitchFamily="18" charset="0"/>
                <a:cs typeface="Times New Roman" panose="02020603050405020304" pitchFamily="18" charset="0"/>
              </a:rPr>
              <a:t>kontroles</a:t>
            </a:r>
            <a:r>
              <a:rPr lang="lv-LV" dirty="0">
                <a:solidFill>
                  <a:sysClr val="windowText" lastClr="000000"/>
                </a:solidFill>
                <a:latin typeface="Times New Roman" panose="02020603050405020304" pitchFamily="18" charset="0"/>
                <a:cs typeface="Times New Roman" panose="02020603050405020304" pitchFamily="18" charset="0"/>
              </a:rPr>
              <a:t> rezultātā </a:t>
            </a:r>
            <a:r>
              <a:rPr lang="lv-LV" b="1" dirty="0">
                <a:solidFill>
                  <a:sysClr val="windowText" lastClr="000000"/>
                </a:solidFill>
                <a:latin typeface="Times New Roman" panose="02020603050405020304" pitchFamily="18" charset="0"/>
                <a:cs typeface="Times New Roman" panose="02020603050405020304" pitchFamily="18" charset="0"/>
              </a:rPr>
              <a:t>izdarījusi fiziskā persona</a:t>
            </a:r>
            <a:r>
              <a:rPr lang="lv-LV" dirty="0">
                <a:solidFill>
                  <a:sysClr val="windowText" lastClr="000000"/>
                </a:solidFill>
                <a:latin typeface="Times New Roman" panose="02020603050405020304" pitchFamily="18" charset="0"/>
                <a:cs typeface="Times New Roman" panose="02020603050405020304" pitchFamily="18" charset="0"/>
              </a:rPr>
              <a:t>, rīkodamās individuāli vai kā šīs juridiskās personas koleģiālās institūcijas loceklis, balstoties uz tiesībām pārstāvēt juridisko personu, darboties tās uzdevumā vai pieņemt lēmumus juridiskās personas vārdā, vai īstenodama kontroli juridiskās personas ietvaros </a:t>
            </a:r>
            <a:r>
              <a:rPr lang="lv-LV" sz="1400" dirty="0">
                <a:solidFill>
                  <a:sysClr val="windowText" lastClr="000000"/>
                </a:solidFill>
                <a:latin typeface="Times New Roman" panose="02020603050405020304" pitchFamily="18" charset="0"/>
                <a:cs typeface="Times New Roman" panose="02020603050405020304" pitchFamily="18" charset="0"/>
              </a:rPr>
              <a:t>(AAL 7.panta pirmā daļa) </a:t>
            </a:r>
          </a:p>
          <a:p>
            <a:pPr algn="just"/>
            <a:endParaRPr lang="lv-LV" sz="1000" dirty="0">
              <a:solidFill>
                <a:sysClr val="windowText" lastClr="000000"/>
              </a:solidFill>
              <a:latin typeface="Times New Roman" panose="02020603050405020304" pitchFamily="18" charset="0"/>
              <a:cs typeface="Times New Roman" panose="02020603050405020304" pitchFamily="18" charset="0"/>
            </a:endParaRPr>
          </a:p>
          <a:p>
            <a:pPr algn="just"/>
            <a:r>
              <a:rPr lang="lv-LV" b="1" dirty="0">
                <a:solidFill>
                  <a:sysClr val="windowText" lastClr="000000"/>
                </a:solidFill>
                <a:latin typeface="Times New Roman" panose="02020603050405020304" pitchFamily="18" charset="0"/>
                <a:cs typeface="Times New Roman" panose="02020603050405020304" pitchFamily="18" charset="0"/>
              </a:rPr>
              <a:t>Persona</a:t>
            </a:r>
            <a:r>
              <a:rPr lang="lv-LV" dirty="0">
                <a:solidFill>
                  <a:sysClr val="windowText" lastClr="000000"/>
                </a:solidFill>
                <a:latin typeface="Times New Roman" panose="02020603050405020304" pitchFamily="18" charset="0"/>
                <a:cs typeface="Times New Roman" panose="02020603050405020304" pitchFamily="18" charset="0"/>
              </a:rPr>
              <a:t>, kura </a:t>
            </a:r>
            <a:r>
              <a:rPr lang="lv-LV" b="1" dirty="0">
                <a:solidFill>
                  <a:sysClr val="windowText" lastClr="000000"/>
                </a:solidFill>
                <a:latin typeface="Times New Roman" panose="02020603050405020304" pitchFamily="18" charset="0"/>
                <a:cs typeface="Times New Roman" panose="02020603050405020304" pitchFamily="18" charset="0"/>
              </a:rPr>
              <a:t>veic komercdarbību</a:t>
            </a:r>
            <a:r>
              <a:rPr lang="lv-LV" dirty="0">
                <a:solidFill>
                  <a:sysClr val="windowText" lastClr="000000"/>
                </a:solidFill>
                <a:latin typeface="Times New Roman" panose="02020603050405020304" pitchFamily="18" charset="0"/>
                <a:cs typeface="Times New Roman" panose="02020603050405020304" pitchFamily="18" charset="0"/>
              </a:rPr>
              <a:t>, </a:t>
            </a:r>
            <a:r>
              <a:rPr lang="lv-LV" b="1" dirty="0">
                <a:solidFill>
                  <a:sysClr val="windowText" lastClr="000000"/>
                </a:solidFill>
                <a:latin typeface="Times New Roman" panose="02020603050405020304" pitchFamily="18" charset="0"/>
                <a:cs typeface="Times New Roman" panose="02020603050405020304" pitchFamily="18" charset="0"/>
              </a:rPr>
              <a:t>bet nav juridiskā persona</a:t>
            </a:r>
            <a:r>
              <a:rPr lang="lv-LV" dirty="0">
                <a:solidFill>
                  <a:sysClr val="windowText" lastClr="000000"/>
                </a:solidFill>
                <a:latin typeface="Times New Roman" panose="02020603050405020304" pitchFamily="18" charset="0"/>
                <a:cs typeface="Times New Roman" panose="02020603050405020304" pitchFamily="18" charset="0"/>
              </a:rPr>
              <a:t>, par administratīvo pārkāpumu </a:t>
            </a:r>
            <a:r>
              <a:rPr lang="lv-LV" b="1" dirty="0">
                <a:solidFill>
                  <a:sysClr val="windowText" lastClr="000000"/>
                </a:solidFill>
                <a:latin typeface="Times New Roman" panose="02020603050405020304" pitchFamily="18" charset="0"/>
                <a:cs typeface="Times New Roman" panose="02020603050405020304" pitchFamily="18" charset="0"/>
              </a:rPr>
              <a:t>atbild kā juridiskā persona </a:t>
            </a:r>
            <a:r>
              <a:rPr lang="it-IT" sz="1400" dirty="0">
                <a:solidFill>
                  <a:sysClr val="windowText" lastClr="000000"/>
                </a:solidFill>
                <a:latin typeface="Times New Roman" panose="02020603050405020304" pitchFamily="18" charset="0"/>
                <a:cs typeface="Times New Roman" panose="02020603050405020304" pitchFamily="18" charset="0"/>
              </a:rPr>
              <a:t>(AAL </a:t>
            </a:r>
            <a:r>
              <a:rPr lang="lv-LV" sz="1400" dirty="0">
                <a:solidFill>
                  <a:sysClr val="windowText" lastClr="000000"/>
                </a:solidFill>
                <a:latin typeface="Times New Roman" panose="02020603050405020304" pitchFamily="18" charset="0"/>
                <a:cs typeface="Times New Roman" panose="02020603050405020304" pitchFamily="18" charset="0"/>
              </a:rPr>
              <a:t>7</a:t>
            </a:r>
            <a:r>
              <a:rPr lang="it-IT" sz="1400" dirty="0">
                <a:solidFill>
                  <a:sysClr val="windowText" lastClr="000000"/>
                </a:solidFill>
                <a:latin typeface="Times New Roman" panose="02020603050405020304" pitchFamily="18" charset="0"/>
                <a:cs typeface="Times New Roman" panose="02020603050405020304" pitchFamily="18" charset="0"/>
              </a:rPr>
              <a:t>.panta </a:t>
            </a:r>
            <a:r>
              <a:rPr lang="lv-LV" sz="1400" dirty="0">
                <a:solidFill>
                  <a:sysClr val="windowText" lastClr="000000"/>
                </a:solidFill>
                <a:latin typeface="Times New Roman" panose="02020603050405020304" pitchFamily="18" charset="0"/>
                <a:cs typeface="Times New Roman" panose="02020603050405020304" pitchFamily="18" charset="0"/>
              </a:rPr>
              <a:t>otr</a:t>
            </a:r>
            <a:r>
              <a:rPr lang="it-IT" sz="1400" dirty="0">
                <a:solidFill>
                  <a:sysClr val="windowText" lastClr="000000"/>
                </a:solidFill>
                <a:latin typeface="Times New Roman" panose="02020603050405020304" pitchFamily="18" charset="0"/>
                <a:cs typeface="Times New Roman" panose="02020603050405020304" pitchFamily="18" charset="0"/>
              </a:rPr>
              <a:t>ā daļa) </a:t>
            </a:r>
          </a:p>
        </p:txBody>
      </p:sp>
    </p:spTree>
    <p:extLst>
      <p:ext uri="{BB962C8B-B14F-4D97-AF65-F5344CB8AC3E}">
        <p14:creationId xmlns:p14="http://schemas.microsoft.com/office/powerpoint/2010/main" val="370430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51F2E7B-D3E1-4838-8262-43BF6A211990}"/>
              </a:ext>
            </a:extLst>
          </p:cNvPr>
          <p:cNvSpPr>
            <a:spLocks noGrp="1"/>
          </p:cNvSpPr>
          <p:nvPr>
            <p:ph type="title"/>
          </p:nvPr>
        </p:nvSpPr>
        <p:spPr/>
        <p:txBody>
          <a:bodyPr/>
          <a:lstStyle/>
          <a:p>
            <a:pPr algn="ctr"/>
            <a:r>
              <a:rPr lang="lv-LV" b="1" dirty="0"/>
              <a:t>Ugunsdrošībai lietojamās zīmes</a:t>
            </a:r>
            <a:endParaRPr lang="lv-LV" dirty="0"/>
          </a:p>
        </p:txBody>
      </p:sp>
      <p:sp>
        <p:nvSpPr>
          <p:cNvPr id="3" name="Satura vietturis 2">
            <a:extLst>
              <a:ext uri="{FF2B5EF4-FFF2-40B4-BE49-F238E27FC236}">
                <a16:creationId xmlns:a16="http://schemas.microsoft.com/office/drawing/2014/main" id="{8CE08B7B-8D64-43D5-AB21-87575406DAA1}"/>
              </a:ext>
            </a:extLst>
          </p:cNvPr>
          <p:cNvSpPr>
            <a:spLocks noGrp="1"/>
          </p:cNvSpPr>
          <p:nvPr>
            <p:ph idx="1"/>
          </p:nvPr>
        </p:nvSpPr>
        <p:spPr/>
        <p:txBody>
          <a:bodyPr/>
          <a:lstStyle/>
          <a:p>
            <a:r>
              <a:rPr lang="lv-LV" sz="1600" dirty="0"/>
              <a:t>44. Būvobjektu nodrošina ar ugunsdrošībai lietojamām zīmēm (</a:t>
            </a:r>
            <a:r>
              <a:rPr lang="lv-LV" sz="1600" dirty="0">
                <a:hlinkClick r:id="rId2"/>
              </a:rPr>
              <a:t>1. pielikums</a:t>
            </a:r>
            <a:r>
              <a:rPr lang="lv-LV" sz="1600" dirty="0"/>
              <a:t>). </a:t>
            </a:r>
            <a:endParaRPr lang="en-US" sz="1600" dirty="0"/>
          </a:p>
          <a:p>
            <a:r>
              <a:rPr lang="lv-LV" sz="1600" dirty="0"/>
              <a:t>45. Būvlaukumā ierīko piebrauktuvi un caurbrauktuvi ugunsdzēsības transportlīdzekļiem. Piebrauktuvi apzīmē ar 7.1., 7.2., 7.3. vai 7.4. zīmi (</a:t>
            </a:r>
            <a:r>
              <a:rPr lang="lv-LV" sz="1600" dirty="0">
                <a:hlinkClick r:id="rId2"/>
              </a:rPr>
              <a:t>1. pielikums</a:t>
            </a:r>
            <a:r>
              <a:rPr lang="lv-LV" sz="1600" dirty="0"/>
              <a:t>).</a:t>
            </a:r>
            <a:endParaRPr lang="en-US" sz="1600" dirty="0"/>
          </a:p>
          <a:p>
            <a:endParaRPr lang="en-US" dirty="0"/>
          </a:p>
          <a:p>
            <a:endParaRPr lang="en-US" dirty="0"/>
          </a:p>
          <a:p>
            <a:endParaRPr lang="en-US" dirty="0"/>
          </a:p>
          <a:p>
            <a:pPr marL="0" indent="0">
              <a:buNone/>
            </a:pPr>
            <a:endParaRPr lang="lv-LV" dirty="0"/>
          </a:p>
        </p:txBody>
      </p:sp>
      <p:pic>
        <p:nvPicPr>
          <p:cNvPr id="5" name="Attēls 4">
            <a:extLst>
              <a:ext uri="{FF2B5EF4-FFF2-40B4-BE49-F238E27FC236}">
                <a16:creationId xmlns:a16="http://schemas.microsoft.com/office/drawing/2014/main" id="{357B459A-982E-4186-8775-CA112575A3A7}"/>
              </a:ext>
            </a:extLst>
          </p:cNvPr>
          <p:cNvPicPr>
            <a:picLocks noChangeAspect="1"/>
          </p:cNvPicPr>
          <p:nvPr/>
        </p:nvPicPr>
        <p:blipFill>
          <a:blip r:embed="rId3"/>
          <a:stretch>
            <a:fillRect/>
          </a:stretch>
        </p:blipFill>
        <p:spPr>
          <a:xfrm>
            <a:off x="143063" y="2770117"/>
            <a:ext cx="6092273" cy="3322274"/>
          </a:xfrm>
          <a:prstGeom prst="rect">
            <a:avLst/>
          </a:prstGeom>
        </p:spPr>
      </p:pic>
      <p:pic>
        <p:nvPicPr>
          <p:cNvPr id="6" name="Attēls 5">
            <a:extLst>
              <a:ext uri="{FF2B5EF4-FFF2-40B4-BE49-F238E27FC236}">
                <a16:creationId xmlns:a16="http://schemas.microsoft.com/office/drawing/2014/main" id="{2E1C7CD6-8C54-401E-8B19-FAD9C730BCD8}"/>
              </a:ext>
            </a:extLst>
          </p:cNvPr>
          <p:cNvPicPr>
            <a:picLocks noChangeAspect="1"/>
          </p:cNvPicPr>
          <p:nvPr/>
        </p:nvPicPr>
        <p:blipFill>
          <a:blip r:embed="rId4"/>
          <a:stretch>
            <a:fillRect/>
          </a:stretch>
        </p:blipFill>
        <p:spPr>
          <a:xfrm>
            <a:off x="6194341" y="2486163"/>
            <a:ext cx="5744611" cy="1945091"/>
          </a:xfrm>
          <a:prstGeom prst="rect">
            <a:avLst/>
          </a:prstGeom>
        </p:spPr>
      </p:pic>
      <p:pic>
        <p:nvPicPr>
          <p:cNvPr id="7" name="Attēls 6">
            <a:extLst>
              <a:ext uri="{FF2B5EF4-FFF2-40B4-BE49-F238E27FC236}">
                <a16:creationId xmlns:a16="http://schemas.microsoft.com/office/drawing/2014/main" id="{DF3991E5-188C-42AB-864D-29B158431312}"/>
              </a:ext>
            </a:extLst>
          </p:cNvPr>
          <p:cNvPicPr>
            <a:picLocks noChangeAspect="1"/>
          </p:cNvPicPr>
          <p:nvPr/>
        </p:nvPicPr>
        <p:blipFill>
          <a:blip r:embed="rId5"/>
          <a:stretch>
            <a:fillRect/>
          </a:stretch>
        </p:blipFill>
        <p:spPr>
          <a:xfrm>
            <a:off x="6385853" y="4367515"/>
            <a:ext cx="5205623" cy="1889912"/>
          </a:xfrm>
          <a:prstGeom prst="rect">
            <a:avLst/>
          </a:prstGeom>
        </p:spPr>
      </p:pic>
    </p:spTree>
    <p:extLst>
      <p:ext uri="{BB962C8B-B14F-4D97-AF65-F5344CB8AC3E}">
        <p14:creationId xmlns:p14="http://schemas.microsoft.com/office/powerpoint/2010/main" val="19383921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0624"/>
            <a:ext cx="9417724" cy="1174745"/>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(9)</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68721" y="1761528"/>
            <a:ext cx="10683091" cy="2198858"/>
          </a:xfrm>
        </p:spPr>
        <p:txBody>
          <a:bodyPr>
            <a:noAutofit/>
          </a:bodyPr>
          <a:lstStyle/>
          <a:p>
            <a:pPr marL="0" indent="0" algn="just">
              <a:buNone/>
            </a:pPr>
            <a:r>
              <a:rPr lang="lv-LV" sz="2400" b="1" dirty="0">
                <a:latin typeface="Times New Roman" panose="02020603050405020304" pitchFamily="18" charset="0"/>
                <a:cs typeface="Times New Roman" panose="02020603050405020304" pitchFamily="18" charset="0"/>
              </a:rPr>
              <a:t>Administratīvais sods ir ietekmēšanas līdzeklis</a:t>
            </a:r>
            <a:r>
              <a:rPr lang="lv-LV" sz="2400" dirty="0">
                <a:latin typeface="Times New Roman" panose="02020603050405020304" pitchFamily="18" charset="0"/>
                <a:cs typeface="Times New Roman" panose="02020603050405020304" pitchFamily="18" charset="0"/>
              </a:rPr>
              <a:t>, kas tiek piemērots administratīvo pārkāpumu izdarījušajai personai, </a:t>
            </a:r>
            <a:r>
              <a:rPr lang="lv-LV" sz="2400" b="1" dirty="0">
                <a:latin typeface="Times New Roman" panose="02020603050405020304" pitchFamily="18" charset="0"/>
                <a:cs typeface="Times New Roman" panose="02020603050405020304" pitchFamily="18" charset="0"/>
              </a:rPr>
              <a:t>lai aizsargātu </a:t>
            </a:r>
            <a:r>
              <a:rPr lang="lv-LV" sz="2400" dirty="0">
                <a:latin typeface="Times New Roman" panose="02020603050405020304" pitchFamily="18" charset="0"/>
                <a:cs typeface="Times New Roman" panose="02020603050405020304" pitchFamily="18" charset="0"/>
              </a:rPr>
              <a:t>sabiedrisko kārtību, </a:t>
            </a:r>
            <a:r>
              <a:rPr lang="lv-LV" sz="2400" b="1" dirty="0">
                <a:latin typeface="Times New Roman" panose="02020603050405020304" pitchFamily="18" charset="0"/>
                <a:cs typeface="Times New Roman" panose="02020603050405020304" pitchFamily="18" charset="0"/>
              </a:rPr>
              <a:t>atjaunotu</a:t>
            </a:r>
            <a:r>
              <a:rPr lang="lv-LV" sz="2400" dirty="0">
                <a:latin typeface="Times New Roman" panose="02020603050405020304" pitchFamily="18" charset="0"/>
                <a:cs typeface="Times New Roman" panose="02020603050405020304" pitchFamily="18" charset="0"/>
              </a:rPr>
              <a:t> taisnīgumu, </a:t>
            </a:r>
            <a:r>
              <a:rPr lang="lv-LV" sz="2400" b="1" dirty="0">
                <a:latin typeface="Times New Roman" panose="02020603050405020304" pitchFamily="18" charset="0"/>
                <a:cs typeface="Times New Roman" panose="02020603050405020304" pitchFamily="18" charset="0"/>
              </a:rPr>
              <a:t>sodītu par izdarīto pārkāpumu</a:t>
            </a:r>
            <a:r>
              <a:rPr lang="lv-LV" sz="2400" dirty="0">
                <a:latin typeface="Times New Roman" panose="02020603050405020304" pitchFamily="18" charset="0"/>
                <a:cs typeface="Times New Roman" panose="02020603050405020304" pitchFamily="18" charset="0"/>
              </a:rPr>
              <a:t>, kā arī </a:t>
            </a:r>
            <a:r>
              <a:rPr lang="lv-LV" sz="2400" b="1" dirty="0">
                <a:latin typeface="Times New Roman" panose="02020603050405020304" pitchFamily="18" charset="0"/>
                <a:cs typeface="Times New Roman" panose="02020603050405020304" pitchFamily="18" charset="0"/>
              </a:rPr>
              <a:t>atturētu</a:t>
            </a:r>
            <a:r>
              <a:rPr lang="lv-LV" sz="2400" dirty="0">
                <a:latin typeface="Times New Roman" panose="02020603050405020304" pitchFamily="18" charset="0"/>
                <a:cs typeface="Times New Roman" panose="02020603050405020304" pitchFamily="18" charset="0"/>
              </a:rPr>
              <a:t> administratīvo pārkāpumu izdarījušo personu un citas personas </a:t>
            </a:r>
            <a:r>
              <a:rPr lang="lv-LV" sz="2400" b="1" dirty="0">
                <a:latin typeface="Times New Roman" panose="02020603050405020304" pitchFamily="18" charset="0"/>
                <a:cs typeface="Times New Roman" panose="02020603050405020304" pitchFamily="18" charset="0"/>
              </a:rPr>
              <a:t>no turpmākas </a:t>
            </a:r>
            <a:r>
              <a:rPr lang="lv-LV" sz="2400" dirty="0">
                <a:latin typeface="Times New Roman" panose="02020603050405020304" pitchFamily="18" charset="0"/>
                <a:cs typeface="Times New Roman" panose="02020603050405020304" pitchFamily="18" charset="0"/>
              </a:rPr>
              <a:t>administratīvo pārkāpumu izdarīšanas </a:t>
            </a:r>
            <a:r>
              <a:rPr lang="lv-LV" sz="1400" dirty="0">
                <a:latin typeface="Times New Roman" panose="02020603050405020304" pitchFamily="18" charset="0"/>
                <a:cs typeface="Times New Roman" panose="02020603050405020304" pitchFamily="18" charset="0"/>
              </a:rPr>
              <a:t>(AAL 13.pants)</a:t>
            </a:r>
            <a:endParaRPr lang="lv-LV" sz="14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120</a:t>
            </a:fld>
            <a:endParaRPr lang="lv-LV" dirty="0"/>
          </a:p>
        </p:txBody>
      </p:sp>
      <p:sp>
        <p:nvSpPr>
          <p:cNvPr id="6" name="Rectangle: Rounded Corners 5">
            <a:extLst>
              <a:ext uri="{FF2B5EF4-FFF2-40B4-BE49-F238E27FC236}">
                <a16:creationId xmlns:a16="http://schemas.microsoft.com/office/drawing/2014/main" id="{D02D39CD-B331-4009-9BA3-8A49D4334426}"/>
              </a:ext>
            </a:extLst>
          </p:cNvPr>
          <p:cNvSpPr/>
          <p:nvPr/>
        </p:nvSpPr>
        <p:spPr>
          <a:xfrm>
            <a:off x="380247" y="3631325"/>
            <a:ext cx="4394700" cy="149098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Administratīvā soda veidi:</a:t>
            </a: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Pamatsodi </a:t>
            </a:r>
            <a:r>
              <a:rPr lang="lv-LV" dirty="0">
                <a:solidFill>
                  <a:sysClr val="windowText" lastClr="000000"/>
                </a:solidFill>
                <a:latin typeface="Times New Roman" panose="02020603050405020304" pitchFamily="18" charset="0"/>
                <a:cs typeface="Times New Roman" panose="02020603050405020304" pitchFamily="18" charset="0"/>
              </a:rPr>
              <a:t>- brīdinājums un naudas sods </a:t>
            </a: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Papildsodi</a:t>
            </a:r>
            <a:r>
              <a:rPr lang="lv-LV" dirty="0">
                <a:solidFill>
                  <a:sysClr val="windowText" lastClr="000000"/>
                </a:solidFill>
                <a:latin typeface="Times New Roman" panose="02020603050405020304" pitchFamily="18" charset="0"/>
                <a:cs typeface="Times New Roman" panose="02020603050405020304" pitchFamily="18" charset="0"/>
              </a:rPr>
              <a:t> -  tiesību atņemšana un tiesību izmantošanas aizliegums </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(AAL 14.pants) </a:t>
            </a:r>
            <a:r>
              <a:rPr lang="lv-LV" sz="1400" dirty="0">
                <a:solidFill>
                  <a:srgbClr val="FF0000"/>
                </a:solidFill>
                <a:latin typeface="Times New Roman" panose="02020603050405020304" pitchFamily="18" charset="0"/>
                <a:cs typeface="Times New Roman" panose="02020603050405020304" pitchFamily="18" charset="0"/>
              </a:rPr>
              <a:t>(nav paredzēti BL)</a:t>
            </a:r>
          </a:p>
        </p:txBody>
      </p:sp>
      <p:sp>
        <p:nvSpPr>
          <p:cNvPr id="7" name="Rectangle: Rounded Corners 6">
            <a:extLst>
              <a:ext uri="{FF2B5EF4-FFF2-40B4-BE49-F238E27FC236}">
                <a16:creationId xmlns:a16="http://schemas.microsoft.com/office/drawing/2014/main" id="{B510E0EE-19EC-487C-BC4A-776FAADB98CE}"/>
              </a:ext>
            </a:extLst>
          </p:cNvPr>
          <p:cNvSpPr/>
          <p:nvPr/>
        </p:nvSpPr>
        <p:spPr>
          <a:xfrm>
            <a:off x="380246" y="5357781"/>
            <a:ext cx="2498756" cy="729937"/>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ysClr val="windowText" lastClr="000000"/>
                </a:solidFill>
                <a:latin typeface="Times New Roman" panose="02020603050405020304" pitchFamily="18" charset="0"/>
                <a:cs typeface="Times New Roman" panose="02020603050405020304" pitchFamily="18" charset="0"/>
              </a:rPr>
              <a:t>Brīdinājumu - izsaka rakstveidā </a:t>
            </a:r>
            <a:r>
              <a:rPr lang="lv-LV" sz="1400" dirty="0">
                <a:solidFill>
                  <a:sysClr val="windowText" lastClr="000000"/>
                </a:solidFill>
                <a:latin typeface="Times New Roman" panose="02020603050405020304" pitchFamily="18" charset="0"/>
                <a:cs typeface="Times New Roman" panose="02020603050405020304" pitchFamily="18" charset="0"/>
              </a:rPr>
              <a:t>(AAL 15.pants)</a:t>
            </a:r>
          </a:p>
        </p:txBody>
      </p:sp>
      <p:sp>
        <p:nvSpPr>
          <p:cNvPr id="9" name="Rectangle: Rounded Corners 8">
            <a:extLst>
              <a:ext uri="{FF2B5EF4-FFF2-40B4-BE49-F238E27FC236}">
                <a16:creationId xmlns:a16="http://schemas.microsoft.com/office/drawing/2014/main" id="{DFA69C02-D88F-454F-911A-0D5C79A59DF0}"/>
              </a:ext>
            </a:extLst>
          </p:cNvPr>
          <p:cNvSpPr/>
          <p:nvPr/>
        </p:nvSpPr>
        <p:spPr>
          <a:xfrm>
            <a:off x="5063525" y="3294250"/>
            <a:ext cx="6887049" cy="193801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ysClr val="windowText" lastClr="000000"/>
                </a:solidFill>
                <a:latin typeface="Times New Roman" panose="02020603050405020304" pitchFamily="18" charset="0"/>
                <a:cs typeface="Times New Roman" panose="02020603050405020304" pitchFamily="18" charset="0"/>
              </a:rPr>
              <a:t>Naudas sods</a:t>
            </a:r>
            <a:endParaRPr lang="lv-LV" sz="1000" b="1" dirty="0">
              <a:solidFill>
                <a:sysClr val="windowText" lastClr="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Viena naudas soda vienība ir pieci euro;</a:t>
            </a:r>
            <a:endParaRPr lang="lv-LV" sz="800" b="1" dirty="0">
              <a:solidFill>
                <a:sysClr val="windowText" lastClr="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Minimālais naudas sods fiziskajām un juridiskajām personām ir divas naudas soda vienības; </a:t>
            </a:r>
            <a:endParaRPr lang="lv-LV" sz="800" b="1" dirty="0">
              <a:solidFill>
                <a:sysClr val="windowText" lastClr="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Maksimālais naudas sods fiziskajām personām ir 400 naudas soda vienību, bet juridiskajām personām — 4000 naudas soda vienību </a:t>
            </a:r>
            <a:r>
              <a:rPr lang="lv-LV" sz="1400" dirty="0">
                <a:solidFill>
                  <a:sysClr val="windowText" lastClr="000000"/>
                </a:solidFill>
                <a:latin typeface="Times New Roman" panose="02020603050405020304" pitchFamily="18" charset="0"/>
                <a:cs typeface="Times New Roman" panose="02020603050405020304" pitchFamily="18" charset="0"/>
              </a:rPr>
              <a:t>(AAL 16.pants)</a:t>
            </a:r>
          </a:p>
        </p:txBody>
      </p:sp>
      <p:sp>
        <p:nvSpPr>
          <p:cNvPr id="10" name="Rectangle: Rounded Corners 9">
            <a:extLst>
              <a:ext uri="{FF2B5EF4-FFF2-40B4-BE49-F238E27FC236}">
                <a16:creationId xmlns:a16="http://schemas.microsoft.com/office/drawing/2014/main" id="{C38F088B-D89E-41BA-AE05-2B0DBA94C0E3}"/>
              </a:ext>
            </a:extLst>
          </p:cNvPr>
          <p:cNvSpPr/>
          <p:nvPr/>
        </p:nvSpPr>
        <p:spPr>
          <a:xfrm>
            <a:off x="3105340" y="5342224"/>
            <a:ext cx="8845234" cy="1395152"/>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Ja viena persona izdarījusi divus </a:t>
            </a:r>
            <a:r>
              <a:rPr lang="lv-LV" dirty="0">
                <a:solidFill>
                  <a:sysClr val="windowText" lastClr="000000"/>
                </a:solidFill>
                <a:latin typeface="Times New Roman" panose="02020603050405020304" pitchFamily="18" charset="0"/>
                <a:cs typeface="Times New Roman" panose="02020603050405020304" pitchFamily="18" charset="0"/>
              </a:rPr>
              <a:t>vai vairākus administratīvos </a:t>
            </a:r>
            <a:r>
              <a:rPr lang="lv-LV" b="1" dirty="0">
                <a:solidFill>
                  <a:sysClr val="windowText" lastClr="000000"/>
                </a:solidFill>
                <a:latin typeface="Times New Roman" panose="02020603050405020304" pitchFamily="18" charset="0"/>
                <a:cs typeface="Times New Roman" panose="02020603050405020304" pitchFamily="18" charset="0"/>
              </a:rPr>
              <a:t>pārkāpumus</a:t>
            </a:r>
            <a:r>
              <a:rPr lang="lv-LV" dirty="0">
                <a:solidFill>
                  <a:sysClr val="windowText" lastClr="000000"/>
                </a:solidFill>
                <a:latin typeface="Times New Roman" panose="02020603050405020304" pitchFamily="18" charset="0"/>
                <a:cs typeface="Times New Roman" panose="02020603050405020304" pitchFamily="18" charset="0"/>
              </a:rPr>
              <a:t>, administratīvo </a:t>
            </a:r>
            <a:r>
              <a:rPr lang="lv-LV" b="1" dirty="0">
                <a:solidFill>
                  <a:sysClr val="windowText" lastClr="000000"/>
                </a:solidFill>
                <a:latin typeface="Times New Roman" panose="02020603050405020304" pitchFamily="18" charset="0"/>
                <a:cs typeface="Times New Roman" panose="02020603050405020304" pitchFamily="18" charset="0"/>
              </a:rPr>
              <a:t>sodu piemēro par katru </a:t>
            </a:r>
            <a:r>
              <a:rPr lang="lv-LV" dirty="0">
                <a:solidFill>
                  <a:sysClr val="windowText" lastClr="000000"/>
                </a:solidFill>
                <a:latin typeface="Times New Roman" panose="02020603050405020304" pitchFamily="18" charset="0"/>
                <a:cs typeface="Times New Roman" panose="02020603050405020304" pitchFamily="18" charset="0"/>
              </a:rPr>
              <a:t>pārkāpumu atsevišķi;</a:t>
            </a:r>
            <a:endParaRPr lang="lv-LV" sz="1000" dirty="0">
              <a:solidFill>
                <a:sysClr val="windowText" lastClr="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lv-LV" b="1" dirty="0">
                <a:solidFill>
                  <a:sysClr val="windowText" lastClr="000000"/>
                </a:solidFill>
                <a:latin typeface="Times New Roman" panose="02020603050405020304" pitchFamily="18" charset="0"/>
                <a:cs typeface="Times New Roman" panose="02020603050405020304" pitchFamily="18" charset="0"/>
              </a:rPr>
              <a:t>Ja ar vienu un to pašu darbību izdarīti vairāki </a:t>
            </a:r>
            <a:r>
              <a:rPr lang="lv-LV" dirty="0">
                <a:solidFill>
                  <a:sysClr val="windowText" lastClr="000000"/>
                </a:solidFill>
                <a:latin typeface="Times New Roman" panose="02020603050405020304" pitchFamily="18" charset="0"/>
                <a:cs typeface="Times New Roman" panose="02020603050405020304" pitchFamily="18" charset="0"/>
              </a:rPr>
              <a:t>administratīvie </a:t>
            </a:r>
            <a:r>
              <a:rPr lang="lv-LV" b="1" dirty="0">
                <a:solidFill>
                  <a:sysClr val="windowText" lastClr="000000"/>
                </a:solidFill>
                <a:latin typeface="Times New Roman" panose="02020603050405020304" pitchFamily="18" charset="0"/>
                <a:cs typeface="Times New Roman" panose="02020603050405020304" pitchFamily="18" charset="0"/>
              </a:rPr>
              <a:t>pārkāpumi</a:t>
            </a:r>
            <a:r>
              <a:rPr lang="lv-LV" dirty="0">
                <a:solidFill>
                  <a:sysClr val="windowText" lastClr="000000"/>
                </a:solidFill>
                <a:latin typeface="Times New Roman" panose="02020603050405020304" pitchFamily="18" charset="0"/>
                <a:cs typeface="Times New Roman" panose="02020603050405020304" pitchFamily="18" charset="0"/>
              </a:rPr>
              <a:t>, administratīvo </a:t>
            </a:r>
            <a:r>
              <a:rPr lang="lv-LV" b="1" dirty="0">
                <a:solidFill>
                  <a:sysClr val="windowText" lastClr="000000"/>
                </a:solidFill>
                <a:latin typeface="Times New Roman" panose="02020603050405020304" pitchFamily="18" charset="0"/>
                <a:cs typeface="Times New Roman" panose="02020603050405020304" pitchFamily="18" charset="0"/>
              </a:rPr>
              <a:t>sodu piemēro par katru pārkāpumu</a:t>
            </a:r>
          </a:p>
          <a:p>
            <a:pPr algn="just"/>
            <a:r>
              <a:rPr lang="lv-LV" sz="1400" dirty="0">
                <a:solidFill>
                  <a:sysClr val="windowText" lastClr="000000"/>
                </a:solidFill>
                <a:latin typeface="Times New Roman" panose="02020603050405020304" pitchFamily="18" charset="0"/>
                <a:cs typeface="Times New Roman" panose="02020603050405020304" pitchFamily="18" charset="0"/>
              </a:rPr>
              <a:t>(AAL 22.pants)</a:t>
            </a:r>
          </a:p>
        </p:txBody>
      </p:sp>
    </p:spTree>
    <p:extLst>
      <p:ext uri="{BB962C8B-B14F-4D97-AF65-F5344CB8AC3E}">
        <p14:creationId xmlns:p14="http://schemas.microsoft.com/office/powerpoint/2010/main" val="2871596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4" y="12895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(10)</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13711" y="1537895"/>
            <a:ext cx="9864437" cy="974253"/>
          </a:xfrm>
        </p:spPr>
        <p:txBody>
          <a:bodyPr>
            <a:noAutofit/>
          </a:bodyPr>
          <a:lstStyle/>
          <a:p>
            <a:pPr marL="0" indent="0" algn="just">
              <a:lnSpc>
                <a:spcPct val="100000"/>
              </a:lnSpc>
              <a:spcBef>
                <a:spcPts val="0"/>
              </a:spcBef>
              <a:buNone/>
            </a:pPr>
            <a:r>
              <a:rPr lang="lv-LV" sz="3200" b="1" dirty="0">
                <a:latin typeface="Times New Roman" panose="02020603050405020304" pitchFamily="18" charset="0"/>
                <a:cs typeface="Times New Roman" panose="02020603050405020304" pitchFamily="18" charset="0"/>
              </a:rPr>
              <a:t>Nosakot administratīvā soda veidu un mēru, ņem vērā: </a:t>
            </a:r>
          </a:p>
          <a:p>
            <a:pPr marL="0" indent="0" algn="just">
              <a:lnSpc>
                <a:spcPct val="100000"/>
              </a:lnSpc>
              <a:spcBef>
                <a:spcPts val="0"/>
              </a:spcBef>
              <a:buNone/>
            </a:pPr>
            <a:r>
              <a:rPr lang="lv-LV" sz="1800" dirty="0">
                <a:solidFill>
                  <a:sysClr val="windowText" lastClr="000000"/>
                </a:solidFill>
                <a:latin typeface="Times New Roman" panose="02020603050405020304" pitchFamily="18" charset="0"/>
                <a:cs typeface="Times New Roman" panose="02020603050405020304" pitchFamily="18" charset="0"/>
              </a:rPr>
              <a:t>(AAL 19.panta otrā daļa)</a:t>
            </a:r>
            <a:endParaRPr lang="lv-LV" sz="1800" b="1" dirty="0">
              <a:latin typeface="Times New Roman" panose="02020603050405020304" pitchFamily="18" charset="0"/>
              <a:cs typeface="Times New Roman" panose="02020603050405020304" pitchFamily="18" charset="0"/>
            </a:endParaRPr>
          </a:p>
          <a:p>
            <a:pPr marL="0" indent="0" algn="just">
              <a:buNone/>
            </a:pPr>
            <a:endParaRPr lang="lv-LV" sz="2400" b="1" dirty="0">
              <a:latin typeface="Times New Roman" panose="02020603050405020304" pitchFamily="18" charset="0"/>
              <a:cs typeface="Times New Roman" panose="02020603050405020304" pitchFamily="18" charset="0"/>
            </a:endParaRPr>
          </a:p>
          <a:p>
            <a:pPr marL="0" indent="0" algn="just">
              <a:buNone/>
            </a:pPr>
            <a:endParaRPr lang="lv-LV" sz="2400" b="1" dirty="0">
              <a:latin typeface="Times New Roman" panose="02020603050405020304" pitchFamily="18" charset="0"/>
              <a:cs typeface="Times New Roman" panose="02020603050405020304" pitchFamily="18" charset="0"/>
            </a:endParaRPr>
          </a:p>
          <a:p>
            <a:pPr marL="0" indent="0" algn="just">
              <a:buNone/>
            </a:pPr>
            <a:endParaRPr lang="lv-LV" sz="2400" b="1"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121</a:t>
            </a:fld>
            <a:endParaRPr lang="lv-LV" dirty="0"/>
          </a:p>
        </p:txBody>
      </p:sp>
      <p:sp>
        <p:nvSpPr>
          <p:cNvPr id="6" name="Rectangle: Rounded Corners 5">
            <a:extLst>
              <a:ext uri="{FF2B5EF4-FFF2-40B4-BE49-F238E27FC236}">
                <a16:creationId xmlns:a16="http://schemas.microsoft.com/office/drawing/2014/main" id="{CD2D98A8-9B39-4980-99F7-529EE985EE6E}"/>
              </a:ext>
            </a:extLst>
          </p:cNvPr>
          <p:cNvSpPr/>
          <p:nvPr/>
        </p:nvSpPr>
        <p:spPr>
          <a:xfrm>
            <a:off x="299057" y="3070260"/>
            <a:ext cx="1622108" cy="2637814"/>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ysClr val="windowText" lastClr="000000"/>
                </a:solidFill>
                <a:latin typeface="Times New Roman" panose="02020603050405020304" pitchFamily="18" charset="0"/>
                <a:cs typeface="Times New Roman" panose="02020603050405020304" pitchFamily="18" charset="0"/>
              </a:rPr>
              <a:t>Izdarītā pārkāpuma raksturu</a:t>
            </a:r>
          </a:p>
          <a:p>
            <a:pPr algn="just"/>
            <a:r>
              <a:rPr lang="lv-LV" sz="1200" dirty="0">
                <a:solidFill>
                  <a:sysClr val="windowText" lastClr="000000"/>
                </a:solidFill>
                <a:latin typeface="Times New Roman" panose="02020603050405020304" pitchFamily="18" charset="0"/>
                <a:cs typeface="Times New Roman" panose="02020603050405020304" pitchFamily="18" charset="0"/>
              </a:rPr>
              <a:t>(piemēram: apstākļi, kas attiecināmi uz pārkāpuma bīstamības pakāpi vai kaitējuma apmēru apdraudētajām tiesiskajām interesēm)</a:t>
            </a:r>
          </a:p>
        </p:txBody>
      </p:sp>
      <p:sp>
        <p:nvSpPr>
          <p:cNvPr id="7" name="Rectangle: Rounded Corners 6">
            <a:extLst>
              <a:ext uri="{FF2B5EF4-FFF2-40B4-BE49-F238E27FC236}">
                <a16:creationId xmlns:a16="http://schemas.microsoft.com/office/drawing/2014/main" id="{70C03775-B663-47F1-876C-F1303D7040DA}"/>
              </a:ext>
            </a:extLst>
          </p:cNvPr>
          <p:cNvSpPr/>
          <p:nvPr/>
        </p:nvSpPr>
        <p:spPr>
          <a:xfrm>
            <a:off x="5065463" y="2305640"/>
            <a:ext cx="2061073" cy="4223779"/>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ysClr val="windowText" lastClr="000000"/>
                </a:solidFill>
                <a:latin typeface="Times New Roman" panose="02020603050405020304" pitchFamily="18" charset="0"/>
                <a:cs typeface="Times New Roman" panose="02020603050405020304" pitchFamily="18" charset="0"/>
              </a:rPr>
              <a:t>Mantisko stāvokli </a:t>
            </a:r>
          </a:p>
          <a:p>
            <a:pPr algn="just"/>
            <a:r>
              <a:rPr lang="lv-LV" sz="1200" dirty="0">
                <a:solidFill>
                  <a:sysClr val="windowText" lastClr="000000"/>
                </a:solidFill>
                <a:latin typeface="Times New Roman" panose="02020603050405020304" pitchFamily="18" charset="0"/>
                <a:cs typeface="Times New Roman" panose="02020603050405020304" pitchFamily="18" charset="0"/>
              </a:rPr>
              <a:t>(piemēram: apstākļu kopums, kam likums piešķir nozīmi, nosakot soda veidu vai mēru. Tomēr šādas ziņas var nebūt amatpersonas rīcībā brīdī, kad tā pieņem lēmumu par administratīvo sodu. Nepieciešamība un pamatotība šādu ziņu iegūšanai ir rūpīgi jāizvērtē. Proti, nav pamatoti pieprasīt ziņas par personas mantisko stāvokli, ja šādas ziņas nav nepieciešamas, lai noteiktu, vai administratīvais pārkāpums ir noticis)</a:t>
            </a:r>
          </a:p>
        </p:txBody>
      </p:sp>
      <p:sp>
        <p:nvSpPr>
          <p:cNvPr id="8" name="Rectangle: Rounded Corners 7">
            <a:extLst>
              <a:ext uri="{FF2B5EF4-FFF2-40B4-BE49-F238E27FC236}">
                <a16:creationId xmlns:a16="http://schemas.microsoft.com/office/drawing/2014/main" id="{2CB494CA-6031-4E54-A913-BBC3EA10592D}"/>
              </a:ext>
            </a:extLst>
          </p:cNvPr>
          <p:cNvSpPr/>
          <p:nvPr/>
        </p:nvSpPr>
        <p:spPr>
          <a:xfrm>
            <a:off x="2186460" y="2562793"/>
            <a:ext cx="2613707" cy="3917267"/>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ysClr val="windowText" lastClr="000000"/>
                </a:solidFill>
                <a:latin typeface="Times New Roman" panose="02020603050405020304" pitchFamily="18" charset="0"/>
                <a:cs typeface="Times New Roman" panose="02020603050405020304" pitchFamily="18" charset="0"/>
              </a:rPr>
              <a:t>Pie atbildības saucamās personas personību </a:t>
            </a:r>
            <a:r>
              <a:rPr lang="lv-LV" sz="2000" dirty="0">
                <a:solidFill>
                  <a:sysClr val="windowText" lastClr="000000"/>
                </a:solidFill>
                <a:latin typeface="Times New Roman" panose="02020603050405020304" pitchFamily="18" charset="0"/>
                <a:cs typeface="Times New Roman" panose="02020603050405020304" pitchFamily="18" charset="0"/>
              </a:rPr>
              <a:t>(juridiskajai personai – reputācija) </a:t>
            </a:r>
          </a:p>
          <a:p>
            <a:pPr algn="just"/>
            <a:r>
              <a:rPr lang="lv-LV" sz="1200" dirty="0">
                <a:solidFill>
                  <a:sysClr val="windowText" lastClr="000000"/>
                </a:solidFill>
                <a:latin typeface="Times New Roman" panose="02020603050405020304" pitchFamily="18" charset="0"/>
                <a:cs typeface="Times New Roman" panose="02020603050405020304" pitchFamily="18" charset="0"/>
              </a:rPr>
              <a:t>(piemēram: apstākļu kopums, kas raksturo pārkāpēju un kam ir nozīme, nosakot sodu. Ikvienu administratīvā pārkāpuma izdarītāju (gan fizisku, gan juridisku personu) raksturo vairākas pazīmes: fiziskai personai – vecums, dzimums, izglītības līmenis, profesija, dzīvesvieta; juridiskai personai – dibināšanas gads, darbības joma, nodarbināto skaits, juridiskā adrese)</a:t>
            </a:r>
          </a:p>
        </p:txBody>
      </p:sp>
      <p:sp>
        <p:nvSpPr>
          <p:cNvPr id="9" name="Rectangle: Rounded Corners 8">
            <a:extLst>
              <a:ext uri="{FF2B5EF4-FFF2-40B4-BE49-F238E27FC236}">
                <a16:creationId xmlns:a16="http://schemas.microsoft.com/office/drawing/2014/main" id="{ED537266-0D45-493F-B6A3-B43AC9D837CC}"/>
              </a:ext>
            </a:extLst>
          </p:cNvPr>
          <p:cNvSpPr/>
          <p:nvPr/>
        </p:nvSpPr>
        <p:spPr>
          <a:xfrm>
            <a:off x="7308209" y="2562793"/>
            <a:ext cx="1972693" cy="3649748"/>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ysClr val="windowText" lastClr="000000"/>
                </a:solidFill>
                <a:latin typeface="Times New Roman" panose="02020603050405020304" pitchFamily="18" charset="0"/>
                <a:cs typeface="Times New Roman" panose="02020603050405020304" pitchFamily="18" charset="0"/>
              </a:rPr>
              <a:t>Pārkāpuma izdarīšanas apstākļus </a:t>
            </a:r>
          </a:p>
          <a:p>
            <a:pPr algn="just"/>
            <a:r>
              <a:rPr lang="lv-LV" sz="1200" dirty="0">
                <a:solidFill>
                  <a:sysClr val="windowText" lastClr="000000"/>
                </a:solidFill>
                <a:latin typeface="Times New Roman" panose="02020603050405020304" pitchFamily="18" charset="0"/>
                <a:cs typeface="Times New Roman" panose="02020603050405020304" pitchFamily="18" charset="0"/>
              </a:rPr>
              <a:t>(fakti, kas raksturo situāciju, kurā izdarīts administratīvais pārkāpums. Faktiskās situācijas apstākļi var norādīt gan uz to, ka pārkāpuma faktiskā bīstamība ir mazāka nekā prezumētā, gan tieši pretēji – ka pārkāpumam ir paaugstināta bīstamība. Realitātē katrs pārkāpums tiek izdarīts konkrētos apstākļos)</a:t>
            </a:r>
          </a:p>
        </p:txBody>
      </p:sp>
      <p:sp>
        <p:nvSpPr>
          <p:cNvPr id="10" name="Rectangle: Rounded Corners 9">
            <a:extLst>
              <a:ext uri="{FF2B5EF4-FFF2-40B4-BE49-F238E27FC236}">
                <a16:creationId xmlns:a16="http://schemas.microsoft.com/office/drawing/2014/main" id="{26892918-97EB-4775-90C4-ECA53E819EFB}"/>
              </a:ext>
            </a:extLst>
          </p:cNvPr>
          <p:cNvSpPr/>
          <p:nvPr/>
        </p:nvSpPr>
        <p:spPr>
          <a:xfrm>
            <a:off x="9461828" y="2216857"/>
            <a:ext cx="2431115" cy="4065087"/>
          </a:xfrm>
          <a:prstGeom prst="roundRect">
            <a:avLst/>
          </a:prstGeom>
          <a:solidFill>
            <a:schemeClr val="accent4">
              <a:lumMod val="40000"/>
              <a:lumOff val="6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ysClr val="windowText" lastClr="000000"/>
                </a:solidFill>
                <a:latin typeface="Times New Roman" panose="02020603050405020304" pitchFamily="18" charset="0"/>
                <a:cs typeface="Times New Roman" panose="02020603050405020304" pitchFamily="18" charset="0"/>
              </a:rPr>
              <a:t>Atbildību mīkstinošos un pastiprinošos apstākļus </a:t>
            </a:r>
          </a:p>
          <a:p>
            <a:pPr algn="ctr"/>
            <a:r>
              <a:rPr lang="lv-LV" sz="1400" dirty="0">
                <a:solidFill>
                  <a:sysClr val="windowText" lastClr="000000"/>
                </a:solidFill>
                <a:latin typeface="Times New Roman" panose="02020603050405020304" pitchFamily="18" charset="0"/>
                <a:cs typeface="Times New Roman" panose="02020603050405020304" pitchFamily="18" charset="0"/>
              </a:rPr>
              <a:t>(AAL 20. un 21.pants)</a:t>
            </a:r>
          </a:p>
          <a:p>
            <a:pPr algn="just"/>
            <a:r>
              <a:rPr lang="lv-LV" sz="1200" dirty="0">
                <a:solidFill>
                  <a:sysClr val="windowText" lastClr="000000"/>
                </a:solidFill>
                <a:latin typeface="Times New Roman" panose="02020603050405020304" pitchFamily="18" charset="0"/>
                <a:cs typeface="Times New Roman" panose="02020603050405020304" pitchFamily="18" charset="0"/>
              </a:rPr>
              <a:t>(piemēram: apstākļi, kas daļēji pārklājas ar vispārīgajiem apstākļiem, kuri jāizvērtē, nosakot soda veidu un mēru. Likumdevējs atbildību mīkstinošos un atbildību pastiprinošos apstākļus ir izdalījis no citiem, jo neatkarīgi no pārējā izvērtējamo apstākļu kopuma šiem apstākļiem vienmēr ir vienīgi sodu palielinošs vai sodu atvieglojošs raksturs)</a:t>
            </a:r>
          </a:p>
        </p:txBody>
      </p:sp>
      <p:sp>
        <p:nvSpPr>
          <p:cNvPr id="4" name="Rectangle 3">
            <a:extLst>
              <a:ext uri="{FF2B5EF4-FFF2-40B4-BE49-F238E27FC236}">
                <a16:creationId xmlns:a16="http://schemas.microsoft.com/office/drawing/2014/main" id="{B09F324A-7A22-4084-B6BE-425E19F033BA}"/>
              </a:ext>
            </a:extLst>
          </p:cNvPr>
          <p:cNvSpPr/>
          <p:nvPr/>
        </p:nvSpPr>
        <p:spPr>
          <a:xfrm>
            <a:off x="480291" y="6505162"/>
            <a:ext cx="9984509" cy="400110"/>
          </a:xfrm>
          <a:prstGeom prst="rect">
            <a:avLst/>
          </a:prstGeom>
        </p:spPr>
        <p:txBody>
          <a:bodyPr wrap="square">
            <a:spAutoFit/>
          </a:bodyPr>
          <a:lstStyle/>
          <a:p>
            <a:r>
              <a:rPr lang="lv-LV" sz="1000" dirty="0">
                <a:latin typeface="Times New Roman" panose="02020603050405020304" pitchFamily="18" charset="0"/>
                <a:cs typeface="Times New Roman" panose="02020603050405020304" pitchFamily="18" charset="0"/>
                <a:hlinkClick r:id="rId3"/>
              </a:rPr>
              <a:t>https://lvportals.lv/skaidrojumi/321550-ka-nosaka-administrativa-soda-veidu-un-apmeru-2020#_ftn1</a:t>
            </a:r>
            <a:endParaRPr lang="lv-LV" sz="1000" dirty="0">
              <a:latin typeface="Times New Roman" panose="02020603050405020304" pitchFamily="18" charset="0"/>
              <a:cs typeface="Times New Roman" panose="02020603050405020304" pitchFamily="18" charset="0"/>
            </a:endParaRPr>
          </a:p>
          <a:p>
            <a:endParaRPr lang="lv-LV"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8262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173" y="364344"/>
            <a:ext cx="9417724"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Administratīvais pārkāpums būvobjektā (11)</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marL="0" indent="0" algn="just">
              <a:buNone/>
            </a:pPr>
            <a:endParaRPr lang="lv-LV" sz="2400" b="1" dirty="0">
              <a:latin typeface="Times New Roman" panose="02020603050405020304" pitchFamily="18" charset="0"/>
              <a:cs typeface="Times New Roman" panose="02020603050405020304" pitchFamily="18" charset="0"/>
            </a:endParaRPr>
          </a:p>
          <a:p>
            <a:pPr marL="0" indent="0" algn="just">
              <a:buNone/>
            </a:pPr>
            <a:endParaRPr lang="lv-LV" sz="2400" b="1" dirty="0">
              <a:latin typeface="Times New Roman" panose="02020603050405020304" pitchFamily="18" charset="0"/>
              <a:cs typeface="Times New Roman" panose="02020603050405020304" pitchFamily="18" charset="0"/>
            </a:endParaRPr>
          </a:p>
          <a:p>
            <a:pPr marL="0" indent="0" algn="just">
              <a:buNone/>
            </a:pPr>
            <a:endParaRPr lang="lv-LV" sz="2400" b="1" dirty="0">
              <a:latin typeface="Times New Roman" panose="02020603050405020304" pitchFamily="18" charset="0"/>
              <a:cs typeface="Times New Roman" panose="02020603050405020304" pitchFamily="18" charset="0"/>
            </a:endParaRPr>
          </a:p>
          <a:p>
            <a:pPr marL="0" indent="0" algn="just">
              <a:buNone/>
            </a:pPr>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122</a:t>
            </a:fld>
            <a:endParaRPr lang="lv-LV" dirty="0"/>
          </a:p>
        </p:txBody>
      </p:sp>
      <p:sp>
        <p:nvSpPr>
          <p:cNvPr id="6" name="Rectangle: Diagonal Corners Rounded 5">
            <a:extLst>
              <a:ext uri="{FF2B5EF4-FFF2-40B4-BE49-F238E27FC236}">
                <a16:creationId xmlns:a16="http://schemas.microsoft.com/office/drawing/2014/main" id="{884EB965-1C62-4E9D-8CE9-224E7BAD61B4}"/>
              </a:ext>
            </a:extLst>
          </p:cNvPr>
          <p:cNvSpPr/>
          <p:nvPr/>
        </p:nvSpPr>
        <p:spPr>
          <a:xfrm>
            <a:off x="2199993" y="2190278"/>
            <a:ext cx="9053464" cy="3978382"/>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3600" b="1" dirty="0">
                <a:solidFill>
                  <a:schemeClr val="tx1"/>
                </a:solidFill>
                <a:latin typeface="Times New Roman" panose="02020603050405020304" pitchFamily="18" charset="0"/>
                <a:cs typeface="Times New Roman" panose="02020603050405020304" pitchFamily="18" charset="0"/>
              </a:rPr>
              <a:t>Principa “Konsultē vispirms” piemērošana </a:t>
            </a:r>
            <a:r>
              <a:rPr lang="lv-LV" sz="3600" dirty="0">
                <a:solidFill>
                  <a:schemeClr val="tx1"/>
                </a:solidFill>
                <a:latin typeface="Times New Roman" panose="02020603050405020304" pitchFamily="18" charset="0"/>
                <a:cs typeface="Times New Roman" panose="02020603050405020304" pitchFamily="18" charset="0"/>
              </a:rPr>
              <a:t>- sodīt par katru cenu ikvienu administratīvā pārkāpuma izdarītāju nav pašmērķis, sodīšana ir instruments. Sodīšanas galvenais mērķis – veicināt un stimulēt tiesību normu ievērošanu labprātīgi.</a:t>
            </a:r>
          </a:p>
        </p:txBody>
      </p:sp>
    </p:spTree>
    <p:extLst>
      <p:ext uri="{BB962C8B-B14F-4D97-AF65-F5344CB8AC3E}">
        <p14:creationId xmlns:p14="http://schemas.microsoft.com/office/powerpoint/2010/main" val="17064285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777516" y="142868"/>
            <a:ext cx="4370644" cy="213904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dirty="0" err="1">
                <a:latin typeface="Times New Roman" panose="02020603050405020304" pitchFamily="18" charset="0"/>
                <a:ea typeface="+mj-ea"/>
                <a:cs typeface="Times New Roman" panose="02020603050405020304" pitchFamily="18" charset="0"/>
              </a:rPr>
              <a:t>Praktiskie</a:t>
            </a:r>
            <a:r>
              <a:rPr lang="en-US" sz="7200" b="1" dirty="0">
                <a:latin typeface="Times New Roman" panose="02020603050405020304" pitchFamily="18" charset="0"/>
                <a:ea typeface="+mj-ea"/>
                <a:cs typeface="Times New Roman" panose="02020603050405020304" pitchFamily="18" charset="0"/>
              </a:rPr>
              <a:t> </a:t>
            </a:r>
            <a:r>
              <a:rPr lang="en-US" sz="7200" b="1" dirty="0" err="1">
                <a:latin typeface="Times New Roman" panose="02020603050405020304" pitchFamily="18" charset="0"/>
                <a:ea typeface="+mj-ea"/>
                <a:cs typeface="Times New Roman" panose="02020603050405020304" pitchFamily="18" charset="0"/>
              </a:rPr>
              <a:t>uzdevumi</a:t>
            </a:r>
            <a:endParaRPr lang="en-US" sz="7200" b="1" dirty="0">
              <a:latin typeface="Times New Roman" panose="02020603050405020304" pitchFamily="18" charset="0"/>
              <a:ea typeface="+mj-ea"/>
              <a:cs typeface="Times New Roman" panose="02020603050405020304" pitchFamily="18" charset="0"/>
            </a:endParaRPr>
          </a:p>
        </p:txBody>
      </p:sp>
      <p:sp>
        <p:nvSpPr>
          <p:cNvPr id="48"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Shape 51">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1" name="Picture 20" descr="A close up of a piece of paper&#10;&#10;Description automatically generated">
            <a:extLst>
              <a:ext uri="{FF2B5EF4-FFF2-40B4-BE49-F238E27FC236}">
                <a16:creationId xmlns:a16="http://schemas.microsoft.com/office/drawing/2014/main" id="{391ECEAA-6C20-43D6-92E0-0435AF0610CF}"/>
              </a:ext>
            </a:extLst>
          </p:cNvPr>
          <p:cNvPicPr>
            <a:picLocks noChangeAspect="1"/>
          </p:cNvPicPr>
          <p:nvPr/>
        </p:nvPicPr>
        <p:blipFill rotWithShape="1">
          <a:blip r:embed="rId3"/>
          <a:srcRect t="7909" r="1" b="2"/>
          <a:stretch/>
        </p:blipFill>
        <p:spPr>
          <a:xfrm>
            <a:off x="1812249" y="607086"/>
            <a:ext cx="6665528" cy="458834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69433" y="705402"/>
            <a:ext cx="7084893"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altLang="lv-LV"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2309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9564" y="333455"/>
            <a:ext cx="9299120" cy="807189"/>
          </a:xfrm>
        </p:spPr>
        <p:txBody>
          <a:bodyPr>
            <a:noAutofit/>
          </a:bodyPr>
          <a:lstStyle/>
          <a:p>
            <a:pPr algn="ctr"/>
            <a:r>
              <a:rPr lang="lv-LV" altLang="lv-LV" sz="4400">
                <a:latin typeface="Times New Roman" panose="02020603050405020304" pitchFamily="18" charset="0"/>
                <a:cs typeface="Times New Roman" panose="02020603050405020304" pitchFamily="18" charset="0"/>
              </a:rPr>
              <a:t>Jautājums Nr.1</a:t>
            </a:r>
            <a:endParaRPr lang="lv-LV" altLang="lv-LV" sz="44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690792" y="1140644"/>
            <a:ext cx="11389258" cy="5755422"/>
          </a:xfrm>
          <a:prstGeom prst="rect">
            <a:avLst/>
          </a:prstGeom>
        </p:spPr>
        <p:txBody>
          <a:bodyPr wrap="square">
            <a:spAutoFit/>
          </a:bodyPr>
          <a:lstStyle/>
          <a:p>
            <a:pPr algn="just"/>
            <a:r>
              <a:rPr lang="lv-LV" sz="2800" b="1" dirty="0">
                <a:latin typeface="Times New Roman" panose="02020603050405020304" pitchFamily="18" charset="0"/>
                <a:cs typeface="Times New Roman" panose="02020603050405020304" pitchFamily="18" charset="0"/>
              </a:rPr>
              <a:t>Jautājums :</a:t>
            </a:r>
          </a:p>
          <a:p>
            <a:pPr algn="just"/>
            <a:r>
              <a:rPr lang="lv-LV" sz="2800" dirty="0">
                <a:latin typeface="Times New Roman" panose="02020603050405020304" pitchFamily="18" charset="0"/>
                <a:cs typeface="Times New Roman" panose="02020603050405020304" pitchFamily="18" charset="0"/>
              </a:rPr>
              <a:t>Tirdzniecības centra pārbūves laikā radās nepieciešamība ierīkot jaunu durvju ailu nesošājā ārsienā – ēkas pagalma pusē. Kā jārīkojas būvniecības dalībiekiem?</a:t>
            </a:r>
          </a:p>
          <a:p>
            <a:pPr algn="just"/>
            <a:endParaRPr lang="lv-LV" sz="3200" b="1" dirty="0">
              <a:latin typeface="Times New Roman" panose="02020603050405020304" pitchFamily="18" charset="0"/>
              <a:cs typeface="Times New Roman" panose="02020603050405020304" pitchFamily="18" charset="0"/>
            </a:endParaRPr>
          </a:p>
          <a:p>
            <a:pPr algn="just"/>
            <a:r>
              <a:rPr lang="lv-LV" sz="2800" b="1" dirty="0">
                <a:latin typeface="Times New Roman" panose="02020603050405020304" pitchFamily="18" charset="0"/>
                <a:cs typeface="Times New Roman" panose="02020603050405020304" pitchFamily="18" charset="0"/>
              </a:rPr>
              <a:t>Atbilžu varianti:</a:t>
            </a:r>
          </a:p>
          <a:p>
            <a:pPr algn="just"/>
            <a:r>
              <a:rPr lang="lv-LV" sz="2800" b="1" dirty="0">
                <a:latin typeface="Times New Roman" panose="02020603050405020304" pitchFamily="18" charset="0"/>
                <a:cs typeface="Times New Roman" panose="02020603050405020304" pitchFamily="18" charset="0"/>
              </a:rPr>
              <a:t>A – </a:t>
            </a:r>
            <a:r>
              <a:rPr lang="lv-LV" sz="2800" dirty="0">
                <a:latin typeface="Times New Roman" panose="02020603050405020304" pitchFamily="18" charset="0"/>
                <a:cs typeface="Times New Roman" panose="02020603050405020304" pitchFamily="18" charset="0"/>
              </a:rPr>
              <a:t> </a:t>
            </a:r>
            <a:r>
              <a:rPr lang="lv-LV" sz="2400" dirty="0">
                <a:latin typeface="Times New Roman" panose="02020603050405020304" pitchFamily="18" charset="0"/>
                <a:cs typeface="Times New Roman" panose="02020603050405020304" pitchFamily="18" charset="0"/>
              </a:rPr>
              <a:t>būvdarbus būves daļā, kuru skar konstruktīvā risinājuma izmaiņas, atsākt tikai pēc tam, kad ir saņemts būvprojekta autora izstrādātas būvprojekta izmaiņas. Divu nedēļu iesniegt būvprojekta izmaiņas būvvaldei saskaņošanai;</a:t>
            </a:r>
          </a:p>
          <a:p>
            <a:pPr algn="just"/>
            <a:r>
              <a:rPr lang="lv-LV" sz="2400" b="1" dirty="0">
                <a:latin typeface="Times New Roman" panose="02020603050405020304" pitchFamily="18" charset="0"/>
                <a:cs typeface="Times New Roman" panose="02020603050405020304" pitchFamily="18" charset="0"/>
              </a:rPr>
              <a:t>B – </a:t>
            </a:r>
            <a:r>
              <a:rPr lang="lv-LV" sz="2400" dirty="0">
                <a:latin typeface="Times New Roman" panose="02020603050405020304" pitchFamily="18" charset="0"/>
                <a:cs typeface="Times New Roman" panose="02020603050405020304" pitchFamily="18" charset="0"/>
              </a:rPr>
              <a:t>pārtraukt būvdarbus būves daļā, kuru skar konstruktīvā risinājuma izmaiņas. Nodrošināt attiecīgo būvprojekta daļu izstrādi un būvprojekta izmaiņas saskaņot būvvalē;</a:t>
            </a:r>
          </a:p>
          <a:p>
            <a:pPr algn="just"/>
            <a:r>
              <a:rPr lang="lv-LV" sz="2400" b="1" dirty="0">
                <a:latin typeface="Times New Roman" panose="02020603050405020304" pitchFamily="18" charset="0"/>
                <a:cs typeface="Times New Roman" panose="02020603050405020304" pitchFamily="18" charset="0"/>
              </a:rPr>
              <a:t>C – </a:t>
            </a:r>
            <a:r>
              <a:rPr lang="lv-LV" sz="2400" dirty="0">
                <a:latin typeface="Times New Roman" panose="02020603050405020304" pitchFamily="18" charset="0"/>
                <a:cs typeface="Times New Roman" panose="02020603050405020304" pitchFamily="18" charset="0"/>
              </a:rPr>
              <a:t>ja ir uzsākti būvdarbi, būves daļā, kuru skar konstruktīvā risinājuma izmaiņas. Tad divu nedēļu laikā jānodrošina attiecīgo būvprojekta daļu izstrādi un jāsaskaņo būvvaldē būvprojekta izmaiņas</a:t>
            </a:r>
          </a:p>
        </p:txBody>
      </p:sp>
      <p:pic>
        <p:nvPicPr>
          <p:cNvPr id="5" name="Picture 4">
            <a:extLst>
              <a:ext uri="{FF2B5EF4-FFF2-40B4-BE49-F238E27FC236}">
                <a16:creationId xmlns:a16="http://schemas.microsoft.com/office/drawing/2014/main" id="{141169AF-442A-4DE2-8D7D-ECAA50E9C9F9}"/>
              </a:ext>
            </a:extLst>
          </p:cNvPr>
          <p:cNvPicPr>
            <a:picLocks noChangeAspect="1"/>
          </p:cNvPicPr>
          <p:nvPr/>
        </p:nvPicPr>
        <p:blipFill>
          <a:blip r:embed="rId3"/>
          <a:stretch>
            <a:fillRect/>
          </a:stretch>
        </p:blipFill>
        <p:spPr>
          <a:xfrm>
            <a:off x="10628095" y="108155"/>
            <a:ext cx="1502468" cy="1622323"/>
          </a:xfrm>
          <a:prstGeom prst="rect">
            <a:avLst/>
          </a:prstGeom>
        </p:spPr>
      </p:pic>
    </p:spTree>
    <p:extLst>
      <p:ext uri="{BB962C8B-B14F-4D97-AF65-F5344CB8AC3E}">
        <p14:creationId xmlns:p14="http://schemas.microsoft.com/office/powerpoint/2010/main" val="7336802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08167" y="351054"/>
            <a:ext cx="9299120" cy="830816"/>
          </a:xfrm>
        </p:spPr>
        <p:txBody>
          <a:bodyPr>
            <a:noAutofit/>
          </a:bodyPr>
          <a:lstStyle/>
          <a:p>
            <a:pPr algn="ctr"/>
            <a:r>
              <a:rPr lang="lv-LV" altLang="lv-LV" sz="4400" dirty="0">
                <a:latin typeface="Times New Roman" panose="02020603050405020304" pitchFamily="18" charset="0"/>
                <a:cs typeface="Times New Roman" panose="02020603050405020304" pitchFamily="18" charset="0"/>
              </a:rPr>
              <a:t>Atbilde uz jautājumu Nr.1 </a:t>
            </a:r>
            <a:endParaRPr lang="lv-LV" altLang="lv-LV" sz="4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584713" y="1181870"/>
            <a:ext cx="11356808" cy="5293757"/>
          </a:xfrm>
          <a:prstGeom prst="rect">
            <a:avLst/>
          </a:prstGeom>
        </p:spPr>
        <p:txBody>
          <a:bodyPr wrap="square">
            <a:spAutoFit/>
          </a:bodyPr>
          <a:lstStyle/>
          <a:p>
            <a:pPr algn="just"/>
            <a:r>
              <a:rPr lang="lv-LV" sz="2800" b="1" dirty="0">
                <a:latin typeface="Times New Roman" panose="02020603050405020304" pitchFamily="18" charset="0"/>
                <a:cs typeface="Times New Roman" panose="02020603050405020304" pitchFamily="18" charset="0"/>
              </a:rPr>
              <a:t>B variants - pārtraukt būvdarbus būves daļā, kuru skar konstruktīvā risinājuma izmaiņas. Nodrošināt attiecīgo būvprojekta daļu izstrādi un būvprojekta izmaiņas saskaņot būvvaldē</a:t>
            </a:r>
          </a:p>
          <a:p>
            <a:pPr algn="just"/>
            <a:endParaRPr lang="lv-LV" sz="2000" b="1"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Izmaiņas būves novietojumā, būvapjomā un </a:t>
            </a:r>
            <a:r>
              <a:rPr lang="lv-LV" sz="2400" b="1" dirty="0">
                <a:latin typeface="Times New Roman" panose="02020603050405020304" pitchFamily="18" charset="0"/>
                <a:cs typeface="Times New Roman" panose="02020603050405020304" pitchFamily="18" charset="0"/>
              </a:rPr>
              <a:t>fasādes risinājumā </a:t>
            </a:r>
            <a:r>
              <a:rPr lang="lv-LV" sz="2400" dirty="0">
                <a:latin typeface="Times New Roman" panose="02020603050405020304" pitchFamily="18" charset="0"/>
                <a:cs typeface="Times New Roman" panose="02020603050405020304" pitchFamily="18" charset="0"/>
              </a:rPr>
              <a:t>pieļaujamas </a:t>
            </a:r>
            <a:r>
              <a:rPr lang="lv-LV" sz="2400" b="1" dirty="0">
                <a:latin typeface="Times New Roman" panose="02020603050405020304" pitchFamily="18" charset="0"/>
                <a:cs typeface="Times New Roman" panose="02020603050405020304" pitchFamily="18" charset="0"/>
              </a:rPr>
              <a:t>pēc to saskaņošanas ar būvvaldi</a:t>
            </a:r>
            <a:r>
              <a:rPr lang="lv-LV" sz="2400" dirty="0">
                <a:latin typeface="Times New Roman" panose="02020603050405020304" pitchFamily="18" charset="0"/>
                <a:cs typeface="Times New Roman" panose="02020603050405020304" pitchFamily="18" charset="0"/>
              </a:rPr>
              <a:t> vai institūciju, kura pilda būvvaldes funkcijas </a:t>
            </a:r>
            <a:r>
              <a:rPr lang="lv-LV" sz="1400" dirty="0">
                <a:latin typeface="Times New Roman" panose="02020603050405020304" pitchFamily="18" charset="0"/>
                <a:cs typeface="Times New Roman" panose="02020603050405020304" pitchFamily="18" charset="0"/>
              </a:rPr>
              <a:t>(BL 16.panta 2.</a:t>
            </a:r>
            <a:r>
              <a:rPr lang="lv-LV" sz="1400" baseline="30000" dirty="0">
                <a:latin typeface="Times New Roman" panose="02020603050405020304" pitchFamily="18" charset="0"/>
                <a:cs typeface="Times New Roman" panose="02020603050405020304" pitchFamily="18" charset="0"/>
              </a:rPr>
              <a:t>2</a:t>
            </a:r>
            <a:r>
              <a:rPr lang="lv-LV" sz="1400" dirty="0">
                <a:latin typeface="Times New Roman" panose="02020603050405020304" pitchFamily="18" charset="0"/>
                <a:cs typeface="Times New Roman" panose="02020603050405020304" pitchFamily="18" charset="0"/>
              </a:rPr>
              <a:t>daļa)</a:t>
            </a:r>
          </a:p>
          <a:p>
            <a:pPr algn="just"/>
            <a:endParaRPr lang="lv-LV" sz="1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Būvdarbus organizē un </a:t>
            </a:r>
            <a:r>
              <a:rPr lang="lv-LV" sz="2400" b="1" dirty="0">
                <a:latin typeface="Times New Roman" panose="02020603050405020304" pitchFamily="18" charset="0"/>
                <a:cs typeface="Times New Roman" panose="02020603050405020304" pitchFamily="18" charset="0"/>
              </a:rPr>
              <a:t>veic atbilstoši būvprojektam</a:t>
            </a:r>
            <a:r>
              <a:rPr lang="lv-LV" sz="2400" dirty="0">
                <a:latin typeface="Times New Roman" panose="02020603050405020304" pitchFamily="18" charset="0"/>
                <a:cs typeface="Times New Roman" panose="02020603050405020304" pitchFamily="18" charset="0"/>
              </a:rPr>
              <a:t> un būvatļaujas nosacījumiem </a:t>
            </a:r>
            <a:r>
              <a:rPr lang="lv-LV" sz="1400" dirty="0">
                <a:latin typeface="Times New Roman" panose="02020603050405020304" pitchFamily="18" charset="0"/>
                <a:cs typeface="Times New Roman" panose="02020603050405020304" pitchFamily="18" charset="0"/>
              </a:rPr>
              <a:t>(BL 17.panta otrā daļa)</a:t>
            </a:r>
          </a:p>
          <a:p>
            <a:pPr algn="just"/>
            <a:endParaRPr lang="lv-LV" sz="1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Par būvdarbu veikšanu </a:t>
            </a:r>
            <a:r>
              <a:rPr lang="lv-LV" sz="2400" b="1" dirty="0">
                <a:latin typeface="Times New Roman" panose="02020603050405020304" pitchFamily="18" charset="0"/>
                <a:cs typeface="Times New Roman" panose="02020603050405020304" pitchFamily="18" charset="0"/>
              </a:rPr>
              <a:t>ar atkāpēm </a:t>
            </a:r>
            <a:r>
              <a:rPr lang="lv-LV" sz="2400" dirty="0">
                <a:latin typeface="Times New Roman" panose="02020603050405020304" pitchFamily="18" charset="0"/>
                <a:cs typeface="Times New Roman" panose="02020603050405020304" pitchFamily="18" charset="0"/>
              </a:rPr>
              <a:t>no būvniecības ieceres dokumentācijas, </a:t>
            </a:r>
            <a:r>
              <a:rPr lang="lv-LV" sz="2400" b="1" dirty="0">
                <a:latin typeface="Times New Roman" panose="02020603050405020304" pitchFamily="18" charset="0"/>
                <a:cs typeface="Times New Roman" panose="02020603050405020304" pitchFamily="18" charset="0"/>
              </a:rPr>
              <a:t>ja izmaiņas </a:t>
            </a:r>
            <a:r>
              <a:rPr lang="lv-LV" sz="2400" dirty="0">
                <a:latin typeface="Times New Roman" panose="02020603050405020304" pitchFamily="18" charset="0"/>
                <a:cs typeface="Times New Roman" panose="02020603050405020304" pitchFamily="18" charset="0"/>
              </a:rPr>
              <a:t>būvniecības ieceres dokumentācijā </a:t>
            </a:r>
            <a:r>
              <a:rPr lang="lv-LV" sz="2400" b="1" dirty="0">
                <a:latin typeface="Times New Roman" panose="02020603050405020304" pitchFamily="18" charset="0"/>
                <a:cs typeface="Times New Roman" panose="02020603050405020304" pitchFamily="18" charset="0"/>
              </a:rPr>
              <a:t>nav saskaņotas </a:t>
            </a:r>
            <a:r>
              <a:rPr lang="lv-LV" sz="2400" dirty="0">
                <a:latin typeface="Times New Roman" panose="02020603050405020304" pitchFamily="18" charset="0"/>
                <a:cs typeface="Times New Roman" panose="02020603050405020304" pitchFamily="18" charset="0"/>
              </a:rPr>
              <a:t>Būvniecības likumā noteiktajā kārtībā un </a:t>
            </a:r>
            <a:r>
              <a:rPr lang="lv-LV" sz="2400" b="1" dirty="0">
                <a:latin typeface="Times New Roman" panose="02020603050405020304" pitchFamily="18" charset="0"/>
                <a:cs typeface="Times New Roman" panose="02020603050405020304" pitchFamily="18" charset="0"/>
              </a:rPr>
              <a:t>konstatētas atkāpes no būvprojekta</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piemēro</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brīdinājumu</a:t>
            </a:r>
            <a:r>
              <a:rPr lang="lv-LV" sz="2400" dirty="0">
                <a:latin typeface="Times New Roman" panose="02020603050405020304" pitchFamily="18" charset="0"/>
                <a:cs typeface="Times New Roman" panose="02020603050405020304" pitchFamily="18" charset="0"/>
              </a:rPr>
              <a:t> vai </a:t>
            </a:r>
            <a:r>
              <a:rPr lang="lv-LV" sz="2400" b="1" dirty="0">
                <a:latin typeface="Times New Roman" panose="02020603050405020304" pitchFamily="18" charset="0"/>
                <a:cs typeface="Times New Roman" panose="02020603050405020304" pitchFamily="18" charset="0"/>
              </a:rPr>
              <a:t>naudas sodu </a:t>
            </a:r>
            <a:r>
              <a:rPr lang="lv-LV" sz="2400" dirty="0">
                <a:latin typeface="Times New Roman" panose="02020603050405020304" pitchFamily="18" charset="0"/>
                <a:cs typeface="Times New Roman" panose="02020603050405020304" pitchFamily="18" charset="0"/>
              </a:rPr>
              <a:t>fiziskajai personai līdz četrsimt naudas soda vienībām, bet juridiskajai personai — līdz piecsimt naudas soda vienībām </a:t>
            </a:r>
            <a:r>
              <a:rPr lang="lv-LV" sz="1400" dirty="0">
                <a:latin typeface="Times New Roman" panose="02020603050405020304" pitchFamily="18" charset="0"/>
                <a:cs typeface="Times New Roman" panose="02020603050405020304" pitchFamily="18" charset="0"/>
              </a:rPr>
              <a:t>(BL 25.panta otrā daļa)</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843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9564" y="333455"/>
            <a:ext cx="9299120" cy="807189"/>
          </a:xfrm>
        </p:spPr>
        <p:txBody>
          <a:bodyPr>
            <a:noAutofit/>
          </a:bodyPr>
          <a:lstStyle/>
          <a:p>
            <a:pPr algn="ctr"/>
            <a:r>
              <a:rPr lang="lv-LV" altLang="lv-LV" sz="4400" dirty="0">
                <a:latin typeface="Times New Roman" panose="02020603050405020304" pitchFamily="18" charset="0"/>
                <a:cs typeface="Times New Roman" panose="02020603050405020304" pitchFamily="18" charset="0"/>
              </a:rPr>
              <a:t>Jautājums Nr.2</a:t>
            </a:r>
            <a:endParaRPr lang="lv-LV" altLang="lv-LV" sz="44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500332" y="1154184"/>
            <a:ext cx="11455879" cy="5632311"/>
          </a:xfrm>
          <a:prstGeom prst="rect">
            <a:avLst/>
          </a:prstGeom>
        </p:spPr>
        <p:txBody>
          <a:bodyPr wrap="square">
            <a:spAutoFit/>
          </a:bodyPr>
          <a:lstStyle/>
          <a:p>
            <a:pPr algn="just"/>
            <a:r>
              <a:rPr lang="lv-LV" sz="3200" b="1" dirty="0">
                <a:latin typeface="Times New Roman" panose="02020603050405020304" pitchFamily="18" charset="0"/>
                <a:cs typeface="Times New Roman" panose="02020603050405020304" pitchFamily="18" charset="0"/>
              </a:rPr>
              <a:t>Jautājums :</a:t>
            </a:r>
          </a:p>
          <a:p>
            <a:pPr algn="just"/>
            <a:r>
              <a:rPr lang="lv-LV" sz="3200" dirty="0">
                <a:latin typeface="Times New Roman" panose="02020603050405020304" pitchFamily="18" charset="0"/>
                <a:cs typeface="Times New Roman" panose="02020603050405020304" pitchFamily="18" charset="0"/>
              </a:rPr>
              <a:t>Ja būvlaukumā starp būvniecības dalībniekiem izveidojas situācija, kad argumentācija nav pietiekama pārējiem būvniecības dalībniekiem, lai pieņemtu lēmumu. Kāda būtu vēlamā atziņa</a:t>
            </a:r>
          </a:p>
          <a:p>
            <a:pPr algn="just"/>
            <a:endParaRPr lang="lv-LV" sz="3200" b="1" dirty="0">
              <a:latin typeface="Times New Roman" panose="02020603050405020304" pitchFamily="18" charset="0"/>
              <a:cs typeface="Times New Roman" panose="02020603050405020304" pitchFamily="18" charset="0"/>
            </a:endParaRPr>
          </a:p>
          <a:p>
            <a:pPr algn="just"/>
            <a:r>
              <a:rPr lang="lv-LV" sz="3200" b="1" dirty="0">
                <a:latin typeface="Times New Roman" panose="02020603050405020304" pitchFamily="18" charset="0"/>
                <a:cs typeface="Times New Roman" panose="02020603050405020304" pitchFamily="18" charset="0"/>
              </a:rPr>
              <a:t>Atbilžu varianti:</a:t>
            </a:r>
          </a:p>
          <a:p>
            <a:pPr algn="just"/>
            <a:r>
              <a:rPr lang="lv-LV" sz="3200" b="1" dirty="0">
                <a:latin typeface="Times New Roman" panose="02020603050405020304" pitchFamily="18" charset="0"/>
                <a:cs typeface="Times New Roman" panose="02020603050405020304" pitchFamily="18" charset="0"/>
              </a:rPr>
              <a:t>A – ”</a:t>
            </a:r>
            <a:r>
              <a:rPr lang="lv-LV" sz="3200" dirty="0">
                <a:latin typeface="Times New Roman" panose="02020603050405020304" pitchFamily="18" charset="0"/>
                <a:cs typeface="Times New Roman" panose="02020603050405020304" pitchFamily="18" charset="0"/>
              </a:rPr>
              <a:t>Ieklausīšanās ir labākais veids, kā atklāt kaut ko interesantu” </a:t>
            </a:r>
            <a:r>
              <a:rPr lang="lv-LV" sz="2000" dirty="0">
                <a:latin typeface="Times New Roman" panose="02020603050405020304" pitchFamily="18" charset="0"/>
                <a:cs typeface="Times New Roman" panose="02020603050405020304" pitchFamily="18" charset="0"/>
              </a:rPr>
              <a:t>/Pauls Koeljs/</a:t>
            </a:r>
          </a:p>
          <a:p>
            <a:pPr algn="just"/>
            <a:r>
              <a:rPr lang="lv-LV" sz="3200" b="1" dirty="0">
                <a:latin typeface="Times New Roman" panose="02020603050405020304" pitchFamily="18" charset="0"/>
                <a:cs typeface="Times New Roman" panose="02020603050405020304" pitchFamily="18" charset="0"/>
              </a:rPr>
              <a:t>B – </a:t>
            </a:r>
            <a:r>
              <a:rPr lang="lv-LV" sz="3200" dirty="0">
                <a:latin typeface="Times New Roman" panose="02020603050405020304" pitchFamily="18" charset="0"/>
                <a:cs typeface="Times New Roman" panose="02020603050405020304" pitchFamily="18" charset="0"/>
              </a:rPr>
              <a:t>“Vienīgais veids kā sākt kaut ko, ir pārstāt runāt un sākt darīt” </a:t>
            </a:r>
            <a:r>
              <a:rPr lang="lv-LV" sz="2000" dirty="0">
                <a:latin typeface="Times New Roman" panose="02020603050405020304" pitchFamily="18" charset="0"/>
                <a:cs typeface="Times New Roman" panose="02020603050405020304" pitchFamily="18" charset="0"/>
              </a:rPr>
              <a:t>/Volts Disnejs/</a:t>
            </a:r>
          </a:p>
          <a:p>
            <a:pPr algn="just"/>
            <a:r>
              <a:rPr lang="lv-LV" sz="3200" b="1" dirty="0">
                <a:latin typeface="Times New Roman" panose="02020603050405020304" pitchFamily="18" charset="0"/>
                <a:cs typeface="Times New Roman" panose="02020603050405020304" pitchFamily="18" charset="0"/>
              </a:rPr>
              <a:t>C – </a:t>
            </a:r>
            <a:r>
              <a:rPr lang="lv-LV" sz="3200" dirty="0">
                <a:latin typeface="Times New Roman" panose="02020603050405020304" pitchFamily="18" charset="0"/>
                <a:cs typeface="Times New Roman" panose="02020603050405020304" pitchFamily="18" charset="0"/>
              </a:rPr>
              <a:t>“Nebaidieties atteikties no kā laba, ja Jums ir iespēja iegūt ko lielisku” </a:t>
            </a:r>
            <a:r>
              <a:rPr lang="lv-LV" sz="2000" dirty="0">
                <a:latin typeface="Times New Roman" panose="02020603050405020304" pitchFamily="18" charset="0"/>
                <a:cs typeface="Times New Roman" panose="02020603050405020304" pitchFamily="18" charset="0"/>
              </a:rPr>
              <a:t>/Džons Rokfellers</a:t>
            </a:r>
            <a:r>
              <a:rPr lang="lv-LV"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61414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08167" y="351054"/>
            <a:ext cx="9299120" cy="830816"/>
          </a:xfrm>
        </p:spPr>
        <p:txBody>
          <a:bodyPr>
            <a:noAutofit/>
          </a:bodyPr>
          <a:lstStyle/>
          <a:p>
            <a:pPr algn="ctr"/>
            <a:r>
              <a:rPr lang="lv-LV" altLang="lv-LV" sz="4400">
                <a:latin typeface="Times New Roman" panose="02020603050405020304" pitchFamily="18" charset="0"/>
                <a:cs typeface="Times New Roman" panose="02020603050405020304" pitchFamily="18" charset="0"/>
              </a:rPr>
              <a:t>Atbilde uz jautājumu Nr.2 </a:t>
            </a:r>
            <a:endParaRPr lang="lv-LV" altLang="lv-LV" sz="4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983430" y="1520968"/>
            <a:ext cx="9221430" cy="584775"/>
          </a:xfrm>
          <a:prstGeom prst="rect">
            <a:avLst/>
          </a:prstGeom>
        </p:spPr>
        <p:txBody>
          <a:bodyPr wrap="square">
            <a:spAutoFit/>
          </a:bodyPr>
          <a:lstStyle/>
          <a:p>
            <a:pPr algn="just"/>
            <a:r>
              <a:rPr lang="lv-LV" sz="3200" b="1" dirty="0">
                <a:latin typeface="Times New Roman" panose="02020603050405020304" pitchFamily="18" charset="0"/>
                <a:cs typeface="Times New Roman" panose="02020603050405020304" pitchFamily="18" charset="0"/>
              </a:rPr>
              <a:t>A, B, C variants – Apsveicu, jūs pieņēmāt lēmumu!</a:t>
            </a:r>
          </a:p>
        </p:txBody>
      </p:sp>
      <p:pic>
        <p:nvPicPr>
          <p:cNvPr id="1028" name="Picture 4" descr="Smaidiņi:] - Spoki - bildes 2">
            <a:extLst>
              <a:ext uri="{FF2B5EF4-FFF2-40B4-BE49-F238E27FC236}">
                <a16:creationId xmlns:a16="http://schemas.microsoft.com/office/drawing/2014/main" id="{FC3F69D4-E6E9-46F0-8E0B-DE92BDAEA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445" y="2198439"/>
            <a:ext cx="4661976" cy="40429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6146A3-EBFF-420F-AB48-8AE7232FA02D}"/>
              </a:ext>
            </a:extLst>
          </p:cNvPr>
          <p:cNvSpPr/>
          <p:nvPr/>
        </p:nvSpPr>
        <p:spPr>
          <a:xfrm>
            <a:off x="7087201" y="2936196"/>
            <a:ext cx="4661976" cy="1569660"/>
          </a:xfrm>
          <a:prstGeom prst="rect">
            <a:avLst/>
          </a:prstGeom>
        </p:spPr>
        <p:txBody>
          <a:bodyPr wrap="square">
            <a:spAutoFit/>
          </a:bodyPr>
          <a:lstStyle/>
          <a:p>
            <a:pPr algn="just"/>
            <a:r>
              <a:rPr lang="lv-LV" sz="3200" dirty="0">
                <a:latin typeface="Times New Roman" panose="02020603050405020304" pitchFamily="18" charset="0"/>
                <a:cs typeface="Times New Roman" panose="02020603050405020304" pitchFamily="18" charset="0"/>
              </a:rPr>
              <a:t>”Tikai mēs to varam izdarīt maz; </a:t>
            </a:r>
            <a:r>
              <a:rPr lang="lv-LV" sz="3200" b="1" dirty="0">
                <a:latin typeface="Times New Roman" panose="02020603050405020304" pitchFamily="18" charset="0"/>
                <a:cs typeface="Times New Roman" panose="02020603050405020304" pitchFamily="18" charset="0"/>
              </a:rPr>
              <a:t>kopā</a:t>
            </a:r>
            <a:r>
              <a:rPr lang="lv-LV" sz="3200" dirty="0">
                <a:latin typeface="Times New Roman" panose="02020603050405020304" pitchFamily="18" charset="0"/>
                <a:cs typeface="Times New Roman" panose="02020603050405020304" pitchFamily="18" charset="0"/>
              </a:rPr>
              <a:t> mēs varam darīt tik daudz” /Helen Keller/</a:t>
            </a:r>
          </a:p>
        </p:txBody>
      </p:sp>
    </p:spTree>
    <p:extLst>
      <p:ext uri="{BB962C8B-B14F-4D97-AF65-F5344CB8AC3E}">
        <p14:creationId xmlns:p14="http://schemas.microsoft.com/office/powerpoint/2010/main" val="20497380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tura vietturis 8" descr="Attēls, kurā ir teksts&#10;&#10;Apraksts ģenerēts automātiski">
            <a:extLst>
              <a:ext uri="{FF2B5EF4-FFF2-40B4-BE49-F238E27FC236}">
                <a16:creationId xmlns:a16="http://schemas.microsoft.com/office/drawing/2014/main" id="{79EA1A00-B9DC-4BC2-8B43-079570F5F0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853"/>
            <a:ext cx="12192001" cy="6857147"/>
          </a:xfrm>
        </p:spPr>
      </p:pic>
    </p:spTree>
    <p:extLst>
      <p:ext uri="{BB962C8B-B14F-4D97-AF65-F5344CB8AC3E}">
        <p14:creationId xmlns:p14="http://schemas.microsoft.com/office/powerpoint/2010/main" val="52759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EB9329-B532-454A-8171-BACD28895548}"/>
              </a:ext>
            </a:extLst>
          </p:cNvPr>
          <p:cNvSpPr>
            <a:spLocks noGrp="1"/>
          </p:cNvSpPr>
          <p:nvPr>
            <p:ph type="title"/>
          </p:nvPr>
        </p:nvSpPr>
        <p:spPr/>
        <p:txBody>
          <a:bodyPr/>
          <a:lstStyle/>
          <a:p>
            <a:pPr algn="ctr"/>
            <a:r>
              <a:rPr lang="lv-LV" b="1" dirty="0"/>
              <a:t>Ugunsdrošībai lietojamās zīmes</a:t>
            </a:r>
            <a:endParaRPr lang="lv-LV" dirty="0"/>
          </a:p>
        </p:txBody>
      </p:sp>
      <p:pic>
        <p:nvPicPr>
          <p:cNvPr id="4" name="Satura vietturis 3">
            <a:extLst>
              <a:ext uri="{FF2B5EF4-FFF2-40B4-BE49-F238E27FC236}">
                <a16:creationId xmlns:a16="http://schemas.microsoft.com/office/drawing/2014/main" id="{026BE1E3-2E11-4A23-9807-089BA6C8B467}"/>
              </a:ext>
            </a:extLst>
          </p:cNvPr>
          <p:cNvPicPr>
            <a:picLocks noGrp="1" noChangeAspect="1"/>
          </p:cNvPicPr>
          <p:nvPr>
            <p:ph idx="1"/>
          </p:nvPr>
        </p:nvPicPr>
        <p:blipFill>
          <a:blip r:embed="rId2"/>
          <a:stretch>
            <a:fillRect/>
          </a:stretch>
        </p:blipFill>
        <p:spPr>
          <a:xfrm>
            <a:off x="222201" y="1609725"/>
            <a:ext cx="5634639" cy="4351338"/>
          </a:xfrm>
          <a:prstGeom prst="rect">
            <a:avLst/>
          </a:prstGeom>
        </p:spPr>
      </p:pic>
      <p:pic>
        <p:nvPicPr>
          <p:cNvPr id="5" name="Attēls 4">
            <a:extLst>
              <a:ext uri="{FF2B5EF4-FFF2-40B4-BE49-F238E27FC236}">
                <a16:creationId xmlns:a16="http://schemas.microsoft.com/office/drawing/2014/main" id="{D8539529-C081-4907-9EA8-B4C344EF5130}"/>
              </a:ext>
            </a:extLst>
          </p:cNvPr>
          <p:cNvPicPr>
            <a:picLocks noChangeAspect="1"/>
          </p:cNvPicPr>
          <p:nvPr/>
        </p:nvPicPr>
        <p:blipFill>
          <a:blip r:embed="rId3"/>
          <a:stretch>
            <a:fillRect/>
          </a:stretch>
        </p:blipFill>
        <p:spPr>
          <a:xfrm>
            <a:off x="5682490" y="1116013"/>
            <a:ext cx="5496960" cy="3638550"/>
          </a:xfrm>
          <a:prstGeom prst="rect">
            <a:avLst/>
          </a:prstGeom>
        </p:spPr>
      </p:pic>
      <p:pic>
        <p:nvPicPr>
          <p:cNvPr id="6" name="Attēls 5">
            <a:extLst>
              <a:ext uri="{FF2B5EF4-FFF2-40B4-BE49-F238E27FC236}">
                <a16:creationId xmlns:a16="http://schemas.microsoft.com/office/drawing/2014/main" id="{70061DE0-9AAB-4149-8F64-004487BE7FFD}"/>
              </a:ext>
            </a:extLst>
          </p:cNvPr>
          <p:cNvPicPr>
            <a:picLocks noChangeAspect="1"/>
          </p:cNvPicPr>
          <p:nvPr/>
        </p:nvPicPr>
        <p:blipFill>
          <a:blip r:embed="rId4"/>
          <a:stretch>
            <a:fillRect/>
          </a:stretch>
        </p:blipFill>
        <p:spPr>
          <a:xfrm>
            <a:off x="6087923" y="4754563"/>
            <a:ext cx="5091527" cy="2019300"/>
          </a:xfrm>
          <a:prstGeom prst="rect">
            <a:avLst/>
          </a:prstGeom>
        </p:spPr>
      </p:pic>
    </p:spTree>
    <p:extLst>
      <p:ext uri="{BB962C8B-B14F-4D97-AF65-F5344CB8AC3E}">
        <p14:creationId xmlns:p14="http://schemas.microsoft.com/office/powerpoint/2010/main" val="40557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8694946-CE53-4E12-8325-D8743A5BB84F}"/>
              </a:ext>
            </a:extLst>
          </p:cNvPr>
          <p:cNvSpPr>
            <a:spLocks noGrp="1"/>
          </p:cNvSpPr>
          <p:nvPr>
            <p:ph type="title"/>
          </p:nvPr>
        </p:nvSpPr>
        <p:spPr/>
        <p:txBody>
          <a:bodyPr/>
          <a:lstStyle/>
          <a:p>
            <a:pPr algn="ctr"/>
            <a:r>
              <a:rPr lang="lv-LV" b="1" dirty="0"/>
              <a:t>Ugunsdrošībai lietojamās zīmes</a:t>
            </a:r>
            <a:endParaRPr lang="lv-LV" dirty="0"/>
          </a:p>
        </p:txBody>
      </p:sp>
      <p:pic>
        <p:nvPicPr>
          <p:cNvPr id="4" name="Satura vietturis 3">
            <a:extLst>
              <a:ext uri="{FF2B5EF4-FFF2-40B4-BE49-F238E27FC236}">
                <a16:creationId xmlns:a16="http://schemas.microsoft.com/office/drawing/2014/main" id="{88FEA3A5-C271-4DC4-A8AD-DBAF13E29165}"/>
              </a:ext>
            </a:extLst>
          </p:cNvPr>
          <p:cNvPicPr>
            <a:picLocks noGrp="1" noChangeAspect="1"/>
          </p:cNvPicPr>
          <p:nvPr>
            <p:ph idx="1"/>
          </p:nvPr>
        </p:nvPicPr>
        <p:blipFill>
          <a:blip r:embed="rId3"/>
          <a:stretch>
            <a:fillRect/>
          </a:stretch>
        </p:blipFill>
        <p:spPr>
          <a:xfrm>
            <a:off x="684143" y="1878875"/>
            <a:ext cx="5769666" cy="3714750"/>
          </a:xfrm>
          <a:prstGeom prst="rect">
            <a:avLst/>
          </a:prstGeom>
        </p:spPr>
      </p:pic>
      <p:pic>
        <p:nvPicPr>
          <p:cNvPr id="5" name="Attēls 4">
            <a:extLst>
              <a:ext uri="{FF2B5EF4-FFF2-40B4-BE49-F238E27FC236}">
                <a16:creationId xmlns:a16="http://schemas.microsoft.com/office/drawing/2014/main" id="{3040C975-4B13-41C3-B515-228185C84E0D}"/>
              </a:ext>
            </a:extLst>
          </p:cNvPr>
          <p:cNvPicPr>
            <a:picLocks noChangeAspect="1"/>
          </p:cNvPicPr>
          <p:nvPr/>
        </p:nvPicPr>
        <p:blipFill>
          <a:blip r:embed="rId4"/>
          <a:stretch>
            <a:fillRect/>
          </a:stretch>
        </p:blipFill>
        <p:spPr>
          <a:xfrm>
            <a:off x="6520803" y="2064405"/>
            <a:ext cx="4987054" cy="1897995"/>
          </a:xfrm>
          <a:prstGeom prst="rect">
            <a:avLst/>
          </a:prstGeom>
        </p:spPr>
      </p:pic>
      <p:pic>
        <p:nvPicPr>
          <p:cNvPr id="6" name="Attēls 5">
            <a:extLst>
              <a:ext uri="{FF2B5EF4-FFF2-40B4-BE49-F238E27FC236}">
                <a16:creationId xmlns:a16="http://schemas.microsoft.com/office/drawing/2014/main" id="{19B60B0B-E6AE-4C36-91BF-880D33955AE4}"/>
              </a:ext>
            </a:extLst>
          </p:cNvPr>
          <p:cNvPicPr>
            <a:picLocks noChangeAspect="1"/>
          </p:cNvPicPr>
          <p:nvPr/>
        </p:nvPicPr>
        <p:blipFill>
          <a:blip r:embed="rId5"/>
          <a:stretch>
            <a:fillRect/>
          </a:stretch>
        </p:blipFill>
        <p:spPr>
          <a:xfrm>
            <a:off x="4783207" y="3962400"/>
            <a:ext cx="6724650" cy="1857375"/>
          </a:xfrm>
          <a:prstGeom prst="rect">
            <a:avLst/>
          </a:prstGeom>
        </p:spPr>
      </p:pic>
    </p:spTree>
    <p:extLst>
      <p:ext uri="{BB962C8B-B14F-4D97-AF65-F5344CB8AC3E}">
        <p14:creationId xmlns:p14="http://schemas.microsoft.com/office/powerpoint/2010/main" val="482069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3C9EAB6-A5E0-4445-9602-732D45D8B8CB}"/>
              </a:ext>
            </a:extLst>
          </p:cNvPr>
          <p:cNvSpPr>
            <a:spLocks noGrp="1"/>
          </p:cNvSpPr>
          <p:nvPr>
            <p:ph type="title"/>
          </p:nvPr>
        </p:nvSpPr>
        <p:spPr>
          <a:xfrm>
            <a:off x="2213810" y="365125"/>
            <a:ext cx="9139989" cy="1325563"/>
          </a:xfrm>
        </p:spPr>
        <p:txBody>
          <a:bodyPr>
            <a:normAutofit/>
          </a:bodyPr>
          <a:lstStyle/>
          <a:p>
            <a:pPr algn="ctr"/>
            <a:r>
              <a:rPr lang="lv-LV" sz="3800" b="1" dirty="0"/>
              <a:t>Vispārīgās ugunsdrošības prasības būvobjektā</a:t>
            </a:r>
            <a:endParaRPr lang="lv-LV" sz="3800" dirty="0"/>
          </a:p>
        </p:txBody>
      </p:sp>
      <p:sp>
        <p:nvSpPr>
          <p:cNvPr id="3" name="Satura vietturis 2">
            <a:extLst>
              <a:ext uri="{FF2B5EF4-FFF2-40B4-BE49-F238E27FC236}">
                <a16:creationId xmlns:a16="http://schemas.microsoft.com/office/drawing/2014/main" id="{ADE72D54-C06A-4004-9DFA-FBBA50830F28}"/>
              </a:ext>
            </a:extLst>
          </p:cNvPr>
          <p:cNvSpPr>
            <a:spLocks noGrp="1"/>
          </p:cNvSpPr>
          <p:nvPr>
            <p:ph idx="1"/>
          </p:nvPr>
        </p:nvSpPr>
        <p:spPr/>
        <p:txBody>
          <a:bodyPr>
            <a:normAutofit fontScale="92500" lnSpcReduction="20000"/>
          </a:bodyPr>
          <a:lstStyle/>
          <a:p>
            <a:pPr algn="just"/>
            <a:r>
              <a:rPr lang="lv-LV" dirty="0"/>
              <a:t>46. </a:t>
            </a:r>
            <a:r>
              <a:rPr lang="lv-LV" b="1" dirty="0"/>
              <a:t>Ugunsdzēsības transportlīdzekļiem </a:t>
            </a:r>
            <a:r>
              <a:rPr lang="lv-LV" dirty="0"/>
              <a:t>paredzētās piebrauktuves un caurbrauktuves </a:t>
            </a:r>
            <a:r>
              <a:rPr lang="lv-LV" dirty="0">
                <a:solidFill>
                  <a:srgbClr val="FF0000"/>
                </a:solidFill>
              </a:rPr>
              <a:t>platums nedrīkst būt mazāks par 3,5 m</a:t>
            </a:r>
            <a:r>
              <a:rPr lang="lv-LV" dirty="0"/>
              <a:t>. </a:t>
            </a:r>
            <a:r>
              <a:rPr lang="lv-LV" b="1" dirty="0"/>
              <a:t>Strupceļā ierīko vismaz 12 x 12 m lielu laukumu </a:t>
            </a:r>
            <a:r>
              <a:rPr lang="lv-LV" dirty="0"/>
              <a:t>vai loku, kur apgriezties ugunsdzēsības transportlīdzekļiem.</a:t>
            </a:r>
          </a:p>
          <a:p>
            <a:pPr algn="just"/>
            <a:r>
              <a:rPr lang="lv-LV" dirty="0"/>
              <a:t>47. Pagaidu būvi un būvmateriālu uzglabāšanas laukumu izvieto </a:t>
            </a:r>
            <a:r>
              <a:rPr lang="lv-LV" b="1" dirty="0"/>
              <a:t>ne tuvāk par 6 m no būvējama un uzbūvēta objekta</a:t>
            </a:r>
            <a:r>
              <a:rPr lang="lv-LV" dirty="0"/>
              <a:t>, izņemot gadījumu, ja to izvieto pie objekta konstrukcijas, kura būvēta no </a:t>
            </a:r>
            <a:r>
              <a:rPr lang="lv-LV" dirty="0" err="1"/>
              <a:t>degtnespējīgiem</a:t>
            </a:r>
            <a:r>
              <a:rPr lang="lv-LV" dirty="0"/>
              <a:t> (</a:t>
            </a:r>
            <a:r>
              <a:rPr lang="lv-LV" dirty="0" err="1"/>
              <a:t>ugunsreakcijas</a:t>
            </a:r>
            <a:r>
              <a:rPr lang="lv-LV" dirty="0"/>
              <a:t> klase A1) materiāliem.</a:t>
            </a:r>
          </a:p>
          <a:p>
            <a:pPr algn="just"/>
            <a:r>
              <a:rPr lang="lv-LV" dirty="0"/>
              <a:t>48. </a:t>
            </a:r>
            <a:r>
              <a:rPr lang="lv-LV" b="1" dirty="0"/>
              <a:t>Būvobjektu</a:t>
            </a:r>
            <a:r>
              <a:rPr lang="lv-LV" dirty="0"/>
              <a:t> nodrošina ar </a:t>
            </a:r>
            <a:r>
              <a:rPr lang="lv-LV" b="1" dirty="0"/>
              <a:t>ugunsgrēka izziņošanas ierīcēm </a:t>
            </a:r>
            <a:r>
              <a:rPr lang="lv-LV" dirty="0"/>
              <a:t>un evakuācijas ceļiem nodarbināto evakuācijai. </a:t>
            </a:r>
            <a:r>
              <a:rPr lang="lv-LV" b="1" dirty="0"/>
              <a:t>Evakuācijas ceļus nodrošina ar apgaismojumu</a:t>
            </a:r>
            <a:r>
              <a:rPr lang="lv-LV" dirty="0"/>
              <a:t>.</a:t>
            </a:r>
          </a:p>
          <a:p>
            <a:pPr algn="just"/>
            <a:r>
              <a:rPr lang="lv-LV" dirty="0"/>
              <a:t>49. Būvobjektā, kas augstāks par trim stāviem, kāpnes izbūvē vienlaikus ar kāpņu telpu nesošajām konstrukcijām.</a:t>
            </a:r>
          </a:p>
          <a:p>
            <a:endParaRPr lang="lv-LV" dirty="0"/>
          </a:p>
        </p:txBody>
      </p:sp>
    </p:spTree>
    <p:extLst>
      <p:ext uri="{BB962C8B-B14F-4D97-AF65-F5344CB8AC3E}">
        <p14:creationId xmlns:p14="http://schemas.microsoft.com/office/powerpoint/2010/main" val="33836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BEDB386-2E4D-4D9F-8999-8510647E92AC}"/>
              </a:ext>
            </a:extLst>
          </p:cNvPr>
          <p:cNvSpPr>
            <a:spLocks noGrp="1"/>
          </p:cNvSpPr>
          <p:nvPr>
            <p:ph type="title"/>
          </p:nvPr>
        </p:nvSpPr>
        <p:spPr>
          <a:xfrm>
            <a:off x="2213810" y="365125"/>
            <a:ext cx="9139989" cy="1325563"/>
          </a:xfrm>
        </p:spPr>
        <p:txBody>
          <a:bodyPr>
            <a:normAutofit/>
          </a:bodyPr>
          <a:lstStyle/>
          <a:p>
            <a:pPr algn="ctr"/>
            <a:r>
              <a:rPr lang="lv-LV" sz="3600" b="1" dirty="0">
                <a:solidFill>
                  <a:prstClr val="black"/>
                </a:solidFill>
              </a:rPr>
              <a:t>Vispārīgās ugunsdrošības prasības būvobjektā</a:t>
            </a:r>
            <a:endParaRPr lang="lv-LV" sz="3600" dirty="0"/>
          </a:p>
        </p:txBody>
      </p:sp>
      <p:sp>
        <p:nvSpPr>
          <p:cNvPr id="3" name="Satura vietturis 2">
            <a:extLst>
              <a:ext uri="{FF2B5EF4-FFF2-40B4-BE49-F238E27FC236}">
                <a16:creationId xmlns:a16="http://schemas.microsoft.com/office/drawing/2014/main" id="{55F996A8-D548-43E7-A36E-B2671CCA0D01}"/>
              </a:ext>
            </a:extLst>
          </p:cNvPr>
          <p:cNvSpPr>
            <a:spLocks noGrp="1"/>
          </p:cNvSpPr>
          <p:nvPr>
            <p:ph idx="1"/>
          </p:nvPr>
        </p:nvSpPr>
        <p:spPr/>
        <p:txBody>
          <a:bodyPr/>
          <a:lstStyle/>
          <a:p>
            <a:pPr marL="0" indent="0" algn="just">
              <a:buNone/>
            </a:pPr>
            <a:r>
              <a:rPr lang="lv-LV" dirty="0"/>
              <a:t>50.</a:t>
            </a:r>
            <a:r>
              <a:rPr lang="en-US" dirty="0"/>
              <a:t> </a:t>
            </a:r>
            <a:r>
              <a:rPr lang="lv-LV" dirty="0"/>
              <a:t>Būvobjektā, kas augstāks par 10 m, būvju sastatnes ir no </a:t>
            </a:r>
            <a:r>
              <a:rPr lang="lv-LV" dirty="0" err="1"/>
              <a:t>degtnespējīgiem</a:t>
            </a:r>
            <a:r>
              <a:rPr lang="lv-LV" dirty="0"/>
              <a:t> (</a:t>
            </a:r>
            <a:r>
              <a:rPr lang="lv-LV" dirty="0" err="1"/>
              <a:t>ugunsreakcijas</a:t>
            </a:r>
            <a:r>
              <a:rPr lang="lv-LV" dirty="0"/>
              <a:t> klase A1) materiāliem.</a:t>
            </a:r>
          </a:p>
          <a:p>
            <a:pPr marL="0" indent="0" algn="just">
              <a:buNone/>
            </a:pPr>
            <a:r>
              <a:rPr lang="lv-LV" dirty="0"/>
              <a:t>51.</a:t>
            </a:r>
            <a:r>
              <a:rPr lang="en-US" dirty="0"/>
              <a:t> </a:t>
            </a:r>
            <a:r>
              <a:rPr lang="lv-LV" dirty="0"/>
              <a:t>Būvju sastatnes pa būves perimetru ik pēc 50 m aprīko ar sastatņu kāpnēm.</a:t>
            </a:r>
          </a:p>
          <a:p>
            <a:pPr marL="0" indent="0" algn="just">
              <a:buNone/>
            </a:pPr>
            <a:r>
              <a:rPr lang="lv-LV" dirty="0"/>
              <a:t>52.</a:t>
            </a:r>
            <a:r>
              <a:rPr lang="en-US" dirty="0"/>
              <a:t> </a:t>
            </a:r>
            <a:r>
              <a:rPr lang="lv-LV" dirty="0"/>
              <a:t>Slēgtā objektā un tvertnēs, kur notikusi darbība ar bīstamām vielām, kuras var veidot </a:t>
            </a:r>
            <a:r>
              <a:rPr lang="lv-LV" dirty="0" err="1"/>
              <a:t>sprādzienbīstamu</a:t>
            </a:r>
            <a:r>
              <a:rPr lang="lv-LV" dirty="0"/>
              <a:t> koncentrāciju, atļauts atsākt būvdarbus tikai pēc tam, kad veikta gaisa analīze un nav konstatēta </a:t>
            </a:r>
            <a:r>
              <a:rPr lang="lv-LV" dirty="0" err="1"/>
              <a:t>sprādzienbīstama</a:t>
            </a:r>
            <a:r>
              <a:rPr lang="lv-LV" dirty="0"/>
              <a:t> koncentrācija.</a:t>
            </a:r>
          </a:p>
          <a:p>
            <a:endParaRPr lang="lv-LV" dirty="0"/>
          </a:p>
        </p:txBody>
      </p:sp>
    </p:spTree>
    <p:extLst>
      <p:ext uri="{BB962C8B-B14F-4D97-AF65-F5344CB8AC3E}">
        <p14:creationId xmlns:p14="http://schemas.microsoft.com/office/powerpoint/2010/main" val="4015720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EB47BBC-C49C-49E3-9139-ADC057840FAC}"/>
              </a:ext>
            </a:extLst>
          </p:cNvPr>
          <p:cNvSpPr>
            <a:spLocks noGrp="1"/>
          </p:cNvSpPr>
          <p:nvPr>
            <p:ph type="title"/>
          </p:nvPr>
        </p:nvSpPr>
        <p:spPr>
          <a:xfrm>
            <a:off x="2189746" y="365125"/>
            <a:ext cx="9164053" cy="1325563"/>
          </a:xfrm>
        </p:spPr>
        <p:txBody>
          <a:bodyPr>
            <a:normAutofit/>
          </a:bodyPr>
          <a:lstStyle/>
          <a:p>
            <a:pPr algn="ctr"/>
            <a:r>
              <a:rPr lang="lv-LV" sz="3600" b="1" dirty="0"/>
              <a:t>Vispārīgās ugunsdrošības prasības būvobjektā</a:t>
            </a:r>
            <a:endParaRPr lang="lv-LV" sz="3600" dirty="0"/>
          </a:p>
        </p:txBody>
      </p:sp>
      <p:sp>
        <p:nvSpPr>
          <p:cNvPr id="3" name="Satura vietturis 2">
            <a:extLst>
              <a:ext uri="{FF2B5EF4-FFF2-40B4-BE49-F238E27FC236}">
                <a16:creationId xmlns:a16="http://schemas.microsoft.com/office/drawing/2014/main" id="{42400307-1AE4-4FA9-A878-04C5BD99EEF9}"/>
              </a:ext>
            </a:extLst>
          </p:cNvPr>
          <p:cNvSpPr>
            <a:spLocks noGrp="1"/>
          </p:cNvSpPr>
          <p:nvPr>
            <p:ph idx="1"/>
          </p:nvPr>
        </p:nvSpPr>
        <p:spPr>
          <a:xfrm>
            <a:off x="838200" y="1825625"/>
            <a:ext cx="6450496" cy="4351338"/>
          </a:xfrm>
        </p:spPr>
        <p:txBody>
          <a:bodyPr>
            <a:normAutofit fontScale="70000" lnSpcReduction="20000"/>
          </a:bodyPr>
          <a:lstStyle/>
          <a:p>
            <a:pPr algn="just"/>
            <a:r>
              <a:rPr lang="lv-LV" dirty="0"/>
              <a:t>53. </a:t>
            </a:r>
            <a:r>
              <a:rPr lang="lv-LV" b="1" dirty="0"/>
              <a:t>Būvobjektā</a:t>
            </a:r>
            <a:r>
              <a:rPr lang="lv-LV" dirty="0"/>
              <a:t> </a:t>
            </a:r>
            <a:r>
              <a:rPr lang="lv-LV" b="1" dirty="0"/>
              <a:t>katrā</a:t>
            </a:r>
            <a:r>
              <a:rPr lang="lv-LV" dirty="0"/>
              <a:t> būves </a:t>
            </a:r>
            <a:r>
              <a:rPr lang="lv-LV" b="1" dirty="0"/>
              <a:t>stāvā</a:t>
            </a:r>
            <a:r>
              <a:rPr lang="lv-LV" dirty="0"/>
              <a:t> </a:t>
            </a:r>
            <a:r>
              <a:rPr lang="lv-LV" b="1" dirty="0"/>
              <a:t>izvieto ugunsdzēsības aparātus </a:t>
            </a:r>
            <a:r>
              <a:rPr lang="lv-LV" dirty="0"/>
              <a:t>atbilstoši šādiem kritērijiem:</a:t>
            </a:r>
          </a:p>
          <a:p>
            <a:pPr algn="just"/>
            <a:r>
              <a:rPr lang="lv-LV" dirty="0"/>
              <a:t>53.1. ja stāva platība ir līdz 800 m</a:t>
            </a:r>
            <a:r>
              <a:rPr lang="lv-LV" baseline="30000" dirty="0"/>
              <a:t>2</a:t>
            </a:r>
            <a:r>
              <a:rPr lang="lv-LV" dirty="0"/>
              <a:t>, nodrošina ugunsdzēsības aparātus ar minimālo kopējo </a:t>
            </a:r>
            <a:r>
              <a:rPr lang="lv-LV" dirty="0" err="1"/>
              <a:t>dzēstspēju</a:t>
            </a:r>
            <a:r>
              <a:rPr lang="lv-LV" dirty="0"/>
              <a:t> 68A 366B;</a:t>
            </a:r>
          </a:p>
          <a:p>
            <a:pPr algn="just"/>
            <a:r>
              <a:rPr lang="lv-LV" dirty="0"/>
              <a:t>53.2. ja stāva platība pārsniedz 800 m</a:t>
            </a:r>
            <a:r>
              <a:rPr lang="lv-LV" baseline="30000" dirty="0"/>
              <a:t>2</a:t>
            </a:r>
            <a:r>
              <a:rPr lang="lv-LV" dirty="0"/>
              <a:t>, katrus nākamos stāva platības 250 m</a:t>
            </a:r>
            <a:r>
              <a:rPr lang="lv-LV" baseline="30000" dirty="0"/>
              <a:t>2 </a:t>
            </a:r>
            <a:r>
              <a:rPr lang="lv-LV" dirty="0"/>
              <a:t>nodrošina ar ugunsdzēsības aparātiem ar minimālo kopējo </a:t>
            </a:r>
            <a:r>
              <a:rPr lang="lv-LV" dirty="0" err="1"/>
              <a:t>dzēstspēju</a:t>
            </a:r>
            <a:r>
              <a:rPr lang="lv-LV" dirty="0"/>
              <a:t> 21A 113B;</a:t>
            </a:r>
          </a:p>
          <a:p>
            <a:pPr algn="just"/>
            <a:r>
              <a:rPr lang="lv-LV" dirty="0"/>
              <a:t>53.3. </a:t>
            </a:r>
            <a:r>
              <a:rPr lang="lv-LV" b="1" dirty="0"/>
              <a:t>attālums</a:t>
            </a:r>
            <a:r>
              <a:rPr lang="lv-LV" dirty="0"/>
              <a:t> no jebkuras vietas būvobjektā līdz ugunsdzēsības aparātam </a:t>
            </a:r>
            <a:r>
              <a:rPr lang="lv-LV" b="1" dirty="0"/>
              <a:t>nedrīkst pārsniegt </a:t>
            </a:r>
            <a:r>
              <a:rPr lang="lv-LV" b="1" dirty="0">
                <a:solidFill>
                  <a:srgbClr val="FF0000"/>
                </a:solidFill>
              </a:rPr>
              <a:t>40 m</a:t>
            </a:r>
            <a:r>
              <a:rPr lang="lv-LV" dirty="0"/>
              <a:t>;</a:t>
            </a:r>
          </a:p>
          <a:p>
            <a:pPr algn="just"/>
            <a:r>
              <a:rPr lang="lv-LV" dirty="0"/>
              <a:t>53.4. ugunsbīstamo darbu vietas papildus nodrošina ar ugunsdzēsības aparātiem atbilstoši šo noteikumu </a:t>
            </a:r>
            <a:r>
              <a:rPr lang="lv-LV" dirty="0">
                <a:hlinkClick r:id="rId2"/>
              </a:rPr>
              <a:t>309.</a:t>
            </a:r>
            <a:r>
              <a:rPr lang="lv-LV" dirty="0"/>
              <a:t> punktam.</a:t>
            </a:r>
            <a:endParaRPr lang="en-US" dirty="0"/>
          </a:p>
          <a:p>
            <a:pPr algn="just"/>
            <a:r>
              <a:rPr lang="lv-LV" dirty="0"/>
              <a:t>309. Ugunsbīstamo darbu pagaidu vietas nodrošina ar aparātiem, kuru kopējā </a:t>
            </a:r>
            <a:r>
              <a:rPr lang="lv-LV" dirty="0" err="1"/>
              <a:t>dzēstspēja</a:t>
            </a:r>
            <a:r>
              <a:rPr lang="lv-LV" dirty="0"/>
              <a:t> ir vismaz 55A 233B.</a:t>
            </a:r>
          </a:p>
          <a:p>
            <a:endParaRPr lang="lv-LV" dirty="0"/>
          </a:p>
        </p:txBody>
      </p:sp>
      <p:pic>
        <p:nvPicPr>
          <p:cNvPr id="5" name="Attēls 4">
            <a:extLst>
              <a:ext uri="{FF2B5EF4-FFF2-40B4-BE49-F238E27FC236}">
                <a16:creationId xmlns:a16="http://schemas.microsoft.com/office/drawing/2014/main" id="{8B9C8949-E07C-4253-8C7B-91BC47EC62DC}"/>
              </a:ext>
            </a:extLst>
          </p:cNvPr>
          <p:cNvPicPr>
            <a:picLocks noChangeAspect="1"/>
          </p:cNvPicPr>
          <p:nvPr/>
        </p:nvPicPr>
        <p:blipFill>
          <a:blip r:embed="rId3"/>
          <a:stretch>
            <a:fillRect/>
          </a:stretch>
        </p:blipFill>
        <p:spPr>
          <a:xfrm>
            <a:off x="7867708" y="1921588"/>
            <a:ext cx="2548501" cy="3578064"/>
          </a:xfrm>
          <a:prstGeom prst="rect">
            <a:avLst/>
          </a:prstGeom>
        </p:spPr>
      </p:pic>
      <p:pic>
        <p:nvPicPr>
          <p:cNvPr id="6" name="Attēls 5">
            <a:extLst>
              <a:ext uri="{FF2B5EF4-FFF2-40B4-BE49-F238E27FC236}">
                <a16:creationId xmlns:a16="http://schemas.microsoft.com/office/drawing/2014/main" id="{C8A3679C-74F6-4ABB-8A5B-B06491FD93E9}"/>
              </a:ext>
            </a:extLst>
          </p:cNvPr>
          <p:cNvPicPr>
            <a:picLocks noChangeAspect="1"/>
          </p:cNvPicPr>
          <p:nvPr/>
        </p:nvPicPr>
        <p:blipFill>
          <a:blip r:embed="rId4"/>
          <a:stretch>
            <a:fillRect/>
          </a:stretch>
        </p:blipFill>
        <p:spPr>
          <a:xfrm>
            <a:off x="7867708" y="5729288"/>
            <a:ext cx="2895600" cy="447675"/>
          </a:xfrm>
          <a:prstGeom prst="rect">
            <a:avLst/>
          </a:prstGeom>
        </p:spPr>
      </p:pic>
    </p:spTree>
    <p:extLst>
      <p:ext uri="{BB962C8B-B14F-4D97-AF65-F5344CB8AC3E}">
        <p14:creationId xmlns:p14="http://schemas.microsoft.com/office/powerpoint/2010/main" val="397750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65633BF-64FA-4CF7-BD8A-080B632315C3}"/>
              </a:ext>
            </a:extLst>
          </p:cNvPr>
          <p:cNvSpPr>
            <a:spLocks noGrp="1"/>
          </p:cNvSpPr>
          <p:nvPr>
            <p:ph type="title"/>
          </p:nvPr>
        </p:nvSpPr>
        <p:spPr/>
        <p:txBody>
          <a:bodyPr/>
          <a:lstStyle/>
          <a:p>
            <a:pPr algn="ctr"/>
            <a:r>
              <a:rPr lang="lv-LV" b="1" dirty="0"/>
              <a:t>Ugunsbīstamie darbi</a:t>
            </a:r>
          </a:p>
        </p:txBody>
      </p:sp>
      <p:sp>
        <p:nvSpPr>
          <p:cNvPr id="3" name="Satura vietturis 2">
            <a:extLst>
              <a:ext uri="{FF2B5EF4-FFF2-40B4-BE49-F238E27FC236}">
                <a16:creationId xmlns:a16="http://schemas.microsoft.com/office/drawing/2014/main" id="{7A0E1AA5-5519-4A28-8A60-7E0BC14818B4}"/>
              </a:ext>
            </a:extLst>
          </p:cNvPr>
          <p:cNvSpPr>
            <a:spLocks noGrp="1"/>
          </p:cNvSpPr>
          <p:nvPr>
            <p:ph idx="1"/>
          </p:nvPr>
        </p:nvSpPr>
        <p:spPr/>
        <p:txBody>
          <a:bodyPr>
            <a:normAutofit fontScale="92500" lnSpcReduction="10000"/>
          </a:bodyPr>
          <a:lstStyle/>
          <a:p>
            <a:pPr marL="0" indent="0">
              <a:buNone/>
            </a:pPr>
            <a:r>
              <a:rPr lang="lv-LV" dirty="0">
                <a:solidFill>
                  <a:srgbClr val="FF0000"/>
                </a:solidFill>
              </a:rPr>
              <a:t>Ugunsdrošības noteikumu 11.nodaļa</a:t>
            </a:r>
          </a:p>
          <a:p>
            <a:r>
              <a:rPr lang="lv-LV" dirty="0"/>
              <a:t>301. Saimnieciskās darbības objekta atbildīgā persona vai tās </a:t>
            </a:r>
            <a:r>
              <a:rPr lang="lv-LV" dirty="0" err="1"/>
              <a:t>rakstveidā</a:t>
            </a:r>
            <a:r>
              <a:rPr lang="lv-LV" dirty="0"/>
              <a:t> pilnvarota persona sastāda un </a:t>
            </a:r>
            <a:r>
              <a:rPr lang="lv-LV" b="1" dirty="0"/>
              <a:t>izsniedz</a:t>
            </a:r>
            <a:r>
              <a:rPr lang="lv-LV" dirty="0"/>
              <a:t> darba veicējam norīkojumu ugunsbīstamā darba veikšanai </a:t>
            </a:r>
            <a:r>
              <a:rPr lang="lv-LV" b="1" dirty="0"/>
              <a:t>pagaidu vietā </a:t>
            </a:r>
            <a:r>
              <a:rPr lang="lv-LV" dirty="0"/>
              <a:t>(turpmāk – norīkojums). Norīkojumu sastāda atbilstoši šo noteikumu </a:t>
            </a:r>
            <a:r>
              <a:rPr lang="lv-LV" dirty="0">
                <a:hlinkClick r:id="rId2"/>
              </a:rPr>
              <a:t>11. pielikumam</a:t>
            </a:r>
            <a:r>
              <a:rPr lang="lv-LV" dirty="0"/>
              <a:t>.</a:t>
            </a:r>
          </a:p>
          <a:p>
            <a:r>
              <a:rPr lang="lv-LV" dirty="0"/>
              <a:t>302. Norīkojumu sastāda divos eksemplāros. Viens eksemplārs atrodas pie darba veicēja visu darbu veikšanas laiku, otrs – pie norīkojuma izdevēja. Norīkojuma izdevējs to uzglabā vismaz trīs diennaktis pēc ugunsbīstamo darbu pabeigšanas.</a:t>
            </a:r>
          </a:p>
          <a:p>
            <a:r>
              <a:rPr lang="lv-LV" dirty="0"/>
              <a:t>303. Avārijas gadījumā ugunsbīstamos darbus objektā var veikt atbildīgās personas vai tās </a:t>
            </a:r>
            <a:r>
              <a:rPr lang="lv-LV" dirty="0" err="1"/>
              <a:t>rakstveidā</a:t>
            </a:r>
            <a:r>
              <a:rPr lang="lv-LV" dirty="0"/>
              <a:t> pilnvarotas personas klātbūtnē bez norīkojuma.</a:t>
            </a:r>
          </a:p>
          <a:p>
            <a:pPr marL="0" indent="0">
              <a:buNone/>
            </a:pPr>
            <a:endParaRPr lang="lv-LV" dirty="0"/>
          </a:p>
        </p:txBody>
      </p:sp>
    </p:spTree>
    <p:extLst>
      <p:ext uri="{BB962C8B-B14F-4D97-AF65-F5344CB8AC3E}">
        <p14:creationId xmlns:p14="http://schemas.microsoft.com/office/powerpoint/2010/main" val="1217322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72F5028-83FC-405D-A409-0252300A4DB8}"/>
              </a:ext>
            </a:extLst>
          </p:cNvPr>
          <p:cNvSpPr>
            <a:spLocks noGrp="1"/>
          </p:cNvSpPr>
          <p:nvPr>
            <p:ph type="title"/>
          </p:nvPr>
        </p:nvSpPr>
        <p:spPr/>
        <p:txBody>
          <a:bodyPr/>
          <a:lstStyle/>
          <a:p>
            <a:pPr algn="ctr"/>
            <a:r>
              <a:rPr lang="lv-LV" b="1" dirty="0"/>
              <a:t>Ugunsbīstamie darbi</a:t>
            </a:r>
            <a:endParaRPr lang="lv-LV" dirty="0"/>
          </a:p>
        </p:txBody>
      </p:sp>
      <p:sp>
        <p:nvSpPr>
          <p:cNvPr id="3" name="Satura vietturis 2">
            <a:extLst>
              <a:ext uri="{FF2B5EF4-FFF2-40B4-BE49-F238E27FC236}">
                <a16:creationId xmlns:a16="http://schemas.microsoft.com/office/drawing/2014/main" id="{B46D9FBE-00C4-46DE-993F-A588E0C8C3EF}"/>
              </a:ext>
            </a:extLst>
          </p:cNvPr>
          <p:cNvSpPr>
            <a:spLocks noGrp="1"/>
          </p:cNvSpPr>
          <p:nvPr>
            <p:ph idx="1"/>
          </p:nvPr>
        </p:nvSpPr>
        <p:spPr/>
        <p:txBody>
          <a:bodyPr>
            <a:normAutofit fontScale="92500" lnSpcReduction="20000"/>
          </a:bodyPr>
          <a:lstStyle/>
          <a:p>
            <a:pPr algn="just"/>
            <a:r>
              <a:rPr lang="lv-LV" b="1" dirty="0"/>
              <a:t>300. Ugunsbīstamos darbus veic:</a:t>
            </a:r>
          </a:p>
          <a:p>
            <a:pPr algn="just"/>
            <a:r>
              <a:rPr lang="lv-LV" dirty="0"/>
              <a:t>300.1. īpaši iekārtotās vietās;</a:t>
            </a:r>
          </a:p>
          <a:p>
            <a:pPr algn="just"/>
            <a:r>
              <a:rPr lang="lv-LV" dirty="0"/>
              <a:t>300.2. pagaidu vietās.</a:t>
            </a:r>
          </a:p>
          <a:p>
            <a:pPr algn="just"/>
            <a:r>
              <a:rPr lang="lv-LV" b="1" dirty="0"/>
              <a:t>312. Ugunsbīstamo darbu pastāvīgā vieta:</a:t>
            </a:r>
          </a:p>
          <a:p>
            <a:pPr algn="just"/>
            <a:r>
              <a:rPr lang="lv-LV" dirty="0"/>
              <a:t>312.1. atrodas teritorijā vismaz 10 m attālumā no </a:t>
            </a:r>
            <a:r>
              <a:rPr lang="lv-LV" dirty="0" err="1"/>
              <a:t>degtspējīgām</a:t>
            </a:r>
            <a:r>
              <a:rPr lang="lv-LV" dirty="0"/>
              <a:t> (</a:t>
            </a:r>
            <a:r>
              <a:rPr lang="lv-LV" dirty="0" err="1"/>
              <a:t>ugunsreakcijas</a:t>
            </a:r>
            <a:r>
              <a:rPr lang="lv-LV" dirty="0"/>
              <a:t> klase C-s2,d1; D-s2,d2; D-s1; E; E-d2; F) objekta konstrukcijām;</a:t>
            </a:r>
          </a:p>
          <a:p>
            <a:pPr algn="just"/>
            <a:r>
              <a:rPr lang="lv-LV" dirty="0"/>
              <a:t>312.2. atrodas no cita lietošanas veida ugunsdroši atdalītā telpā;</a:t>
            </a:r>
          </a:p>
          <a:p>
            <a:pPr algn="just"/>
            <a:r>
              <a:rPr lang="lv-LV" dirty="0"/>
              <a:t>312.3. atrodas telpā ar </a:t>
            </a:r>
            <a:r>
              <a:rPr lang="lv-LV" dirty="0" err="1"/>
              <a:t>degtnespējīgu</a:t>
            </a:r>
            <a:r>
              <a:rPr lang="lv-LV" dirty="0"/>
              <a:t> (</a:t>
            </a:r>
            <a:r>
              <a:rPr lang="lv-LV" dirty="0" err="1"/>
              <a:t>ugunsreakcijas</a:t>
            </a:r>
            <a:r>
              <a:rPr lang="lv-LV" dirty="0"/>
              <a:t> klase A1</a:t>
            </a:r>
            <a:r>
              <a:rPr lang="lv-LV" baseline="-25000" dirty="0"/>
              <a:t>FL</a:t>
            </a:r>
            <a:r>
              <a:rPr lang="lv-LV" dirty="0"/>
              <a:t>) grīdu;</a:t>
            </a:r>
          </a:p>
          <a:p>
            <a:pPr algn="just"/>
            <a:r>
              <a:rPr lang="lv-LV" dirty="0"/>
              <a:t>312.4. ir norobežota no citām darba vietām ar vismaz 2,5 m augstām vienlaidu starpsienām no </a:t>
            </a:r>
            <a:r>
              <a:rPr lang="lv-LV" dirty="0" err="1"/>
              <a:t>degtnespējīga</a:t>
            </a:r>
            <a:r>
              <a:rPr lang="lv-LV" dirty="0"/>
              <a:t> (</a:t>
            </a:r>
            <a:r>
              <a:rPr lang="lv-LV" dirty="0" err="1"/>
              <a:t>ugunsreakcijas</a:t>
            </a:r>
            <a:r>
              <a:rPr lang="lv-LV" dirty="0"/>
              <a:t> klase A1) materiāla.</a:t>
            </a:r>
          </a:p>
          <a:p>
            <a:endParaRPr lang="lv-LV" dirty="0"/>
          </a:p>
        </p:txBody>
      </p:sp>
    </p:spTree>
    <p:extLst>
      <p:ext uri="{BB962C8B-B14F-4D97-AF65-F5344CB8AC3E}">
        <p14:creationId xmlns:p14="http://schemas.microsoft.com/office/powerpoint/2010/main" val="132774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4557" y="366871"/>
            <a:ext cx="8665557" cy="1255967"/>
          </a:xfrm>
        </p:spPr>
        <p:txBody>
          <a:bodyPr>
            <a:normAutofit fontScale="90000"/>
          </a:bodyPr>
          <a:lstStyle/>
          <a:p>
            <a:pPr algn="ctr"/>
            <a:r>
              <a:rPr lang="lv-LV" sz="3000" dirty="0">
                <a:latin typeface="Times New Roman" panose="02020603050405020304" pitchFamily="18" charset="0"/>
                <a:cs typeface="Times New Roman" panose="02020603050405020304" pitchFamily="18" charset="0"/>
              </a:rPr>
              <a:t>Semināra «Ugunsdrošības aspekti būvobjektā» darba kārtība</a:t>
            </a:r>
            <a:br>
              <a:rPr lang="lv-LV" sz="3000" dirty="0">
                <a:latin typeface="Times New Roman" panose="02020603050405020304" pitchFamily="18" charset="0"/>
                <a:cs typeface="Times New Roman" panose="02020603050405020304" pitchFamily="18" charset="0"/>
              </a:rPr>
            </a:br>
            <a:r>
              <a:rPr lang="lv-LV" sz="3000" dirty="0">
                <a:latin typeface="Times New Roman" panose="02020603050405020304" pitchFamily="18" charset="0"/>
                <a:cs typeface="Times New Roman" panose="02020603050405020304" pitchFamily="18" charset="0"/>
              </a:rPr>
              <a:t>18.12.2020.</a:t>
            </a:r>
          </a:p>
        </p:txBody>
      </p:sp>
      <p:graphicFrame>
        <p:nvGraphicFramePr>
          <p:cNvPr id="5" name="Content Placeholder 4">
            <a:extLst>
              <a:ext uri="{FF2B5EF4-FFF2-40B4-BE49-F238E27FC236}">
                <a16:creationId xmlns:a16="http://schemas.microsoft.com/office/drawing/2014/main" id="{57F53DD6-BD25-468C-8D0E-6111A8315370}"/>
              </a:ext>
            </a:extLst>
          </p:cNvPr>
          <p:cNvGraphicFramePr>
            <a:graphicFrameLocks noGrp="1"/>
          </p:cNvGraphicFramePr>
          <p:nvPr>
            <p:ph idx="1"/>
            <p:extLst>
              <p:ext uri="{D42A27DB-BD31-4B8C-83A1-F6EECF244321}">
                <p14:modId xmlns:p14="http://schemas.microsoft.com/office/powerpoint/2010/main" val="1994394368"/>
              </p:ext>
            </p:extLst>
          </p:nvPr>
        </p:nvGraphicFramePr>
        <p:xfrm>
          <a:off x="2601686" y="1689341"/>
          <a:ext cx="9198428" cy="4735285"/>
        </p:xfrm>
        <a:graphic>
          <a:graphicData uri="http://schemas.openxmlformats.org/drawingml/2006/table">
            <a:tbl>
              <a:tblPr firstRow="1" firstCol="1" bandRow="1">
                <a:tableStyleId>{5C22544A-7EE6-4342-B048-85BDC9FD1C3A}</a:tableStyleId>
              </a:tblPr>
              <a:tblGrid>
                <a:gridCol w="2041989">
                  <a:extLst>
                    <a:ext uri="{9D8B030D-6E8A-4147-A177-3AD203B41FA5}">
                      <a16:colId xmlns:a16="http://schemas.microsoft.com/office/drawing/2014/main" val="3860667617"/>
                    </a:ext>
                  </a:extLst>
                </a:gridCol>
                <a:gridCol w="7156439">
                  <a:extLst>
                    <a:ext uri="{9D8B030D-6E8A-4147-A177-3AD203B41FA5}">
                      <a16:colId xmlns:a16="http://schemas.microsoft.com/office/drawing/2014/main" val="3296463830"/>
                    </a:ext>
                  </a:extLst>
                </a:gridCol>
              </a:tblGrid>
              <a:tr h="732549">
                <a:tc>
                  <a:txBody>
                    <a:bodyPr/>
                    <a:lstStyle/>
                    <a:p>
                      <a:pPr algn="ctr">
                        <a:lnSpc>
                          <a:spcPct val="107000"/>
                        </a:lnSpc>
                        <a:spcAft>
                          <a:spcPts val="0"/>
                        </a:spcAft>
                      </a:pPr>
                      <a:r>
                        <a:rPr lang="lv-LV" sz="1800" dirty="0">
                          <a:effectLst/>
                          <a:latin typeface="Times New Roman" panose="02020603050405020304" pitchFamily="18" charset="0"/>
                          <a:cs typeface="Times New Roman" panose="02020603050405020304" pitchFamily="18" charset="0"/>
                        </a:rPr>
                        <a:t>10.00-10.40</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dirty="0">
                          <a:solidFill>
                            <a:sysClr val="windowText" lastClr="000000"/>
                          </a:solidFill>
                          <a:effectLst/>
                          <a:latin typeface="Times New Roman" panose="02020603050405020304" pitchFamily="18" charset="0"/>
                          <a:cs typeface="Times New Roman" panose="02020603050405020304" pitchFamily="18" charset="0"/>
                        </a:rPr>
                        <a:t>Ugunsdrošības pasākumu pārskats</a:t>
                      </a:r>
                    </a:p>
                    <a:p>
                      <a:pPr algn="just">
                        <a:lnSpc>
                          <a:spcPct val="107000"/>
                        </a:lnSpc>
                        <a:spcAft>
                          <a:spcPts val="0"/>
                        </a:spcAft>
                      </a:pPr>
                      <a:r>
                        <a:rPr lang="lv-LV" sz="1800" b="0" dirty="0">
                          <a:solidFill>
                            <a:sysClr val="windowText" lastClr="000000"/>
                          </a:solidFill>
                          <a:effectLst/>
                          <a:latin typeface="Times New Roman" panose="02020603050405020304" pitchFamily="18" charset="0"/>
                          <a:cs typeface="Times New Roman" panose="02020603050405020304" pitchFamily="18" charset="0"/>
                        </a:rPr>
                        <a:t>Valsts ugunsdzēsības un glābšanas dienests - Dzintars </a:t>
                      </a:r>
                      <a:r>
                        <a:rPr lang="lv-LV" sz="1800" b="0" dirty="0" err="1">
                          <a:solidFill>
                            <a:sysClr val="windowText" lastClr="000000"/>
                          </a:solidFill>
                          <a:effectLst/>
                          <a:latin typeface="Times New Roman" panose="02020603050405020304" pitchFamily="18" charset="0"/>
                          <a:cs typeface="Times New Roman" panose="02020603050405020304" pitchFamily="18" charset="0"/>
                        </a:rPr>
                        <a:t>Lagzdiņš</a:t>
                      </a:r>
                      <a:endParaRPr lang="lv-LV" sz="1800" b="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657568549"/>
                  </a:ext>
                </a:extLst>
              </a:tr>
              <a:tr h="732549">
                <a:tc>
                  <a:txBody>
                    <a:bodyPr/>
                    <a:lstStyle/>
                    <a:p>
                      <a:pPr algn="ctr">
                        <a:lnSpc>
                          <a:spcPct val="107000"/>
                        </a:lnSpc>
                        <a:spcAft>
                          <a:spcPts val="0"/>
                        </a:spcAft>
                      </a:pPr>
                      <a:r>
                        <a:rPr lang="lv-LV" sz="1800" dirty="0">
                          <a:effectLst/>
                          <a:latin typeface="Times New Roman" panose="02020603050405020304" pitchFamily="18" charset="0"/>
                          <a:cs typeface="Times New Roman" panose="02020603050405020304" pitchFamily="18" charset="0"/>
                        </a:rPr>
                        <a:t>10.40-11.10</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dirty="0">
                          <a:effectLst/>
                          <a:latin typeface="Times New Roman" panose="02020603050405020304" pitchFamily="18" charset="0"/>
                          <a:cs typeface="Times New Roman" panose="02020603050405020304" pitchFamily="18" charset="0"/>
                        </a:rPr>
                        <a:t>Darbu veikšanas projektā iekļaujamie ugunsdrošības pasākumi </a:t>
                      </a:r>
                    </a:p>
                    <a:p>
                      <a:pPr algn="just">
                        <a:lnSpc>
                          <a:spcPct val="107000"/>
                        </a:lnSpc>
                        <a:spcAft>
                          <a:spcPts val="0"/>
                        </a:spcAft>
                      </a:pPr>
                      <a:r>
                        <a:rPr lang="lv-LV" sz="1800" dirty="0">
                          <a:effectLst/>
                          <a:latin typeface="Times New Roman" panose="02020603050405020304" pitchFamily="18" charset="0"/>
                          <a:cs typeface="Times New Roman" panose="02020603050405020304" pitchFamily="18" charset="0"/>
                        </a:rPr>
                        <a:t>Būvniecības valsts kontroles birojs - Sandris Celmiņš </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90484785"/>
                  </a:ext>
                </a:extLst>
              </a:tr>
              <a:tr h="714549">
                <a:tc>
                  <a:txBody>
                    <a:bodyPr/>
                    <a:lstStyle/>
                    <a:p>
                      <a:pPr algn="ctr">
                        <a:lnSpc>
                          <a:spcPct val="107000"/>
                        </a:lnSpc>
                        <a:spcAft>
                          <a:spcPts val="0"/>
                        </a:spcAft>
                      </a:pPr>
                      <a:r>
                        <a:rPr lang="lv-LV" sz="1800">
                          <a:effectLst/>
                          <a:latin typeface="Times New Roman" panose="02020603050405020304" pitchFamily="18" charset="0"/>
                          <a:cs typeface="Times New Roman" panose="02020603050405020304" pitchFamily="18" charset="0"/>
                        </a:rPr>
                        <a:t>11.10-11.40</a:t>
                      </a: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dirty="0">
                          <a:effectLst/>
                          <a:latin typeface="Times New Roman" panose="02020603050405020304" pitchFamily="18" charset="0"/>
                          <a:cs typeface="Times New Roman" panose="02020603050405020304" pitchFamily="18" charset="0"/>
                        </a:rPr>
                        <a:t>Pieņemšana ekspluatācijā - būves atbilstību ugunsdrošības prasībām</a:t>
                      </a:r>
                    </a:p>
                    <a:p>
                      <a:pPr algn="just">
                        <a:lnSpc>
                          <a:spcPct val="107000"/>
                        </a:lnSpc>
                        <a:spcAft>
                          <a:spcPts val="0"/>
                        </a:spcAft>
                      </a:pPr>
                      <a:r>
                        <a:rPr lang="lv-LV" sz="1800" dirty="0">
                          <a:effectLst/>
                          <a:latin typeface="Times New Roman" panose="02020603050405020304" pitchFamily="18" charset="0"/>
                          <a:cs typeface="Times New Roman" panose="02020603050405020304" pitchFamily="18" charset="0"/>
                        </a:rPr>
                        <a:t>Būvniecības valsts kontroles birojs – Sandris Celmiņš</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961410249"/>
                  </a:ext>
                </a:extLst>
              </a:tr>
              <a:tr h="357991">
                <a:tc>
                  <a:txBody>
                    <a:bodyPr/>
                    <a:lstStyle/>
                    <a:p>
                      <a:pPr algn="ctr">
                        <a:lnSpc>
                          <a:spcPct val="107000"/>
                        </a:lnSpc>
                        <a:spcAft>
                          <a:spcPts val="0"/>
                        </a:spcAft>
                      </a:pPr>
                      <a:r>
                        <a:rPr lang="lv-LV" sz="1800">
                          <a:effectLst/>
                          <a:latin typeface="Times New Roman" panose="02020603050405020304" pitchFamily="18" charset="0"/>
                          <a:cs typeface="Times New Roman" panose="02020603050405020304" pitchFamily="18" charset="0"/>
                        </a:rPr>
                        <a:t>11.40-12.00</a:t>
                      </a: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dirty="0">
                          <a:effectLst/>
                          <a:latin typeface="Times New Roman" panose="02020603050405020304" pitchFamily="18" charset="0"/>
                          <a:cs typeface="Times New Roman" panose="02020603050405020304" pitchFamily="18" charset="0"/>
                        </a:rPr>
                        <a:t>Pārtraukums</a:t>
                      </a:r>
                      <a:endParaRPr lang="lv-LV"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55688321"/>
                  </a:ext>
                </a:extLst>
              </a:tr>
              <a:tr h="732549">
                <a:tc>
                  <a:txBody>
                    <a:bodyPr/>
                    <a:lstStyle/>
                    <a:p>
                      <a:pPr algn="ctr">
                        <a:lnSpc>
                          <a:spcPct val="107000"/>
                        </a:lnSpc>
                        <a:spcAft>
                          <a:spcPts val="0"/>
                        </a:spcAft>
                      </a:pPr>
                      <a:r>
                        <a:rPr lang="lv-LV" sz="1800">
                          <a:effectLst/>
                          <a:latin typeface="Times New Roman" panose="02020603050405020304" pitchFamily="18" charset="0"/>
                          <a:cs typeface="Times New Roman" panose="02020603050405020304" pitchFamily="18" charset="0"/>
                        </a:rPr>
                        <a:t>12.00-12.30</a:t>
                      </a: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dirty="0">
                          <a:effectLst/>
                          <a:latin typeface="Times New Roman" panose="02020603050405020304" pitchFamily="18" charset="0"/>
                          <a:cs typeface="Times New Roman" panose="02020603050405020304" pitchFamily="18" charset="0"/>
                        </a:rPr>
                        <a:t>Elektroniskais būvdarbu žurnāls BIS 2</a:t>
                      </a:r>
                    </a:p>
                    <a:p>
                      <a:pPr algn="just">
                        <a:lnSpc>
                          <a:spcPct val="107000"/>
                        </a:lnSpc>
                        <a:spcAft>
                          <a:spcPts val="0"/>
                        </a:spcAft>
                      </a:pPr>
                      <a:r>
                        <a:rPr lang="lv-LV" sz="1800" dirty="0">
                          <a:effectLst/>
                          <a:latin typeface="Times New Roman" panose="02020603050405020304" pitchFamily="18" charset="0"/>
                          <a:cs typeface="Times New Roman" panose="02020603050405020304" pitchFamily="18" charset="0"/>
                        </a:rPr>
                        <a:t>Būvniecības valsts kontroles birojs - Jānis Palamarčuks</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68208940"/>
                  </a:ext>
                </a:extLst>
              </a:tr>
              <a:tr h="732549">
                <a:tc>
                  <a:txBody>
                    <a:bodyPr/>
                    <a:lstStyle/>
                    <a:p>
                      <a:pPr algn="ctr">
                        <a:lnSpc>
                          <a:spcPct val="107000"/>
                        </a:lnSpc>
                        <a:spcAft>
                          <a:spcPts val="0"/>
                        </a:spcAft>
                      </a:pPr>
                      <a:r>
                        <a:rPr lang="lv-LV" sz="1800">
                          <a:effectLst/>
                          <a:latin typeface="Times New Roman" panose="02020603050405020304" pitchFamily="18" charset="0"/>
                          <a:cs typeface="Times New Roman" panose="02020603050405020304" pitchFamily="18" charset="0"/>
                        </a:rPr>
                        <a:t>12.30-12.50</a:t>
                      </a: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i="0" dirty="0">
                          <a:effectLst/>
                          <a:latin typeface="Times New Roman" panose="02020603050405020304" pitchFamily="18" charset="0"/>
                          <a:cs typeface="Times New Roman" panose="02020603050405020304" pitchFamily="18" charset="0"/>
                        </a:rPr>
                        <a:t>Atzinuma par būvobjekta pārbaudi aizpildīšana </a:t>
                      </a:r>
                    </a:p>
                    <a:p>
                      <a:pPr algn="just">
                        <a:lnSpc>
                          <a:spcPct val="107000"/>
                        </a:lnSpc>
                        <a:spcAft>
                          <a:spcPts val="0"/>
                        </a:spcAft>
                      </a:pPr>
                      <a:r>
                        <a:rPr lang="lv-LV" sz="1800" dirty="0">
                          <a:effectLst/>
                          <a:latin typeface="Times New Roman" panose="02020603050405020304" pitchFamily="18" charset="0"/>
                          <a:cs typeface="Times New Roman" panose="02020603050405020304" pitchFamily="18" charset="0"/>
                        </a:rPr>
                        <a:t>Būvniecības valsts kontroles birojs - Jānis Palamarčuks</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52894772"/>
                  </a:ext>
                </a:extLst>
              </a:tr>
              <a:tr h="732549">
                <a:tc>
                  <a:txBody>
                    <a:bodyPr/>
                    <a:lstStyle/>
                    <a:p>
                      <a:pPr algn="ctr">
                        <a:lnSpc>
                          <a:spcPct val="107000"/>
                        </a:lnSpc>
                        <a:spcAft>
                          <a:spcPts val="0"/>
                        </a:spcAft>
                      </a:pPr>
                      <a:r>
                        <a:rPr lang="lv-LV" sz="1800">
                          <a:effectLst/>
                          <a:latin typeface="Times New Roman" panose="02020603050405020304" pitchFamily="18" charset="0"/>
                          <a:cs typeface="Times New Roman" panose="02020603050405020304" pitchFamily="18" charset="0"/>
                        </a:rPr>
                        <a:t>12.50-13.00</a:t>
                      </a: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lv-LV" sz="1800" b="1" dirty="0">
                          <a:effectLst/>
                          <a:latin typeface="Times New Roman" panose="02020603050405020304" pitchFamily="18" charset="0"/>
                          <a:cs typeface="Times New Roman" panose="02020603050405020304" pitchFamily="18" charset="0"/>
                        </a:rPr>
                        <a:t>Administratīvais pārkāpums būvobjektā</a:t>
                      </a:r>
                    </a:p>
                    <a:p>
                      <a:pPr algn="just">
                        <a:lnSpc>
                          <a:spcPct val="107000"/>
                        </a:lnSpc>
                        <a:spcAft>
                          <a:spcPts val="0"/>
                        </a:spcAft>
                      </a:pPr>
                      <a:r>
                        <a:rPr lang="lv-LV" sz="1800" dirty="0">
                          <a:effectLst/>
                          <a:latin typeface="Times New Roman" panose="02020603050405020304" pitchFamily="18" charset="0"/>
                          <a:cs typeface="Times New Roman" panose="02020603050405020304" pitchFamily="18" charset="0"/>
                        </a:rPr>
                        <a:t>Būvniecības valsts kontroles birojs - Jānis Palamarčuks</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60469199"/>
                  </a:ext>
                </a:extLst>
              </a:tr>
            </a:tbl>
          </a:graphicData>
        </a:graphic>
      </p:graphicFrame>
    </p:spTree>
    <p:extLst>
      <p:ext uri="{BB962C8B-B14F-4D97-AF65-F5344CB8AC3E}">
        <p14:creationId xmlns:p14="http://schemas.microsoft.com/office/powerpoint/2010/main" val="382003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0DBA0B5-97C3-4DB6-9861-D0B3DD3ECF21}"/>
              </a:ext>
            </a:extLst>
          </p:cNvPr>
          <p:cNvSpPr>
            <a:spLocks noGrp="1"/>
          </p:cNvSpPr>
          <p:nvPr>
            <p:ph type="title"/>
          </p:nvPr>
        </p:nvSpPr>
        <p:spPr/>
        <p:txBody>
          <a:bodyPr/>
          <a:lstStyle/>
          <a:p>
            <a:pPr algn="ctr"/>
            <a:r>
              <a:rPr lang="lv-LV" dirty="0"/>
              <a:t>Ugunsbīstamie darbi</a:t>
            </a:r>
          </a:p>
        </p:txBody>
      </p:sp>
      <p:sp>
        <p:nvSpPr>
          <p:cNvPr id="3" name="Satura vietturis 2">
            <a:extLst>
              <a:ext uri="{FF2B5EF4-FFF2-40B4-BE49-F238E27FC236}">
                <a16:creationId xmlns:a16="http://schemas.microsoft.com/office/drawing/2014/main" id="{FFBF3BC9-40CC-46A7-B10E-4779ACA5A05D}"/>
              </a:ext>
            </a:extLst>
          </p:cNvPr>
          <p:cNvSpPr>
            <a:spLocks noGrp="1"/>
          </p:cNvSpPr>
          <p:nvPr>
            <p:ph idx="1"/>
          </p:nvPr>
        </p:nvSpPr>
        <p:spPr/>
        <p:txBody>
          <a:bodyPr>
            <a:normAutofit fontScale="77500" lnSpcReduction="20000"/>
          </a:bodyPr>
          <a:lstStyle/>
          <a:p>
            <a:r>
              <a:rPr lang="lv-LV" dirty="0"/>
              <a:t>304. </a:t>
            </a:r>
            <a:r>
              <a:rPr lang="lv-LV" b="1" dirty="0"/>
              <a:t>Pirms norīkojuma izdošanas </a:t>
            </a:r>
            <a:r>
              <a:rPr lang="lv-LV" dirty="0"/>
              <a:t>atbildīgā persona vai tās </a:t>
            </a:r>
            <a:r>
              <a:rPr lang="lv-LV" dirty="0" err="1"/>
              <a:t>rakstveidā</a:t>
            </a:r>
            <a:r>
              <a:rPr lang="lv-LV" dirty="0"/>
              <a:t> pilnvarota persona nodrošina iespējamā ugunsgrēka </a:t>
            </a:r>
            <a:r>
              <a:rPr lang="lv-LV" b="1" dirty="0"/>
              <a:t>riska novērtējumu klātienē </a:t>
            </a:r>
            <a:r>
              <a:rPr lang="lv-LV" dirty="0"/>
              <a:t>darba veikšanas vietā, nosakot:</a:t>
            </a:r>
          </a:p>
          <a:p>
            <a:r>
              <a:rPr lang="lv-LV" dirty="0"/>
              <a:t>304.1. sagatavošanās darbus un to izpildes secību;</a:t>
            </a:r>
          </a:p>
          <a:p>
            <a:r>
              <a:rPr lang="lv-LV" dirty="0"/>
              <a:t>304.2. ugunsdrošības pasākumus, darba vietā izvietojamos ugunsdzēsības līdzekļus;</a:t>
            </a:r>
          </a:p>
          <a:p>
            <a:r>
              <a:rPr lang="lv-LV" dirty="0"/>
              <a:t>304.3. </a:t>
            </a:r>
            <a:r>
              <a:rPr lang="lv-LV" b="1" dirty="0"/>
              <a:t>Valsts ugunsdzēsības un glābšanas dienesta izsaukšanas kārtību un līdzekļus</a:t>
            </a:r>
            <a:r>
              <a:rPr lang="lv-LV" dirty="0"/>
              <a:t>;</a:t>
            </a:r>
          </a:p>
          <a:p>
            <a:r>
              <a:rPr lang="lv-LV" dirty="0"/>
              <a:t>304.4. gaisa kontroles kārtību </a:t>
            </a:r>
            <a:r>
              <a:rPr lang="lv-LV" dirty="0" err="1"/>
              <a:t>sprādzienbīstamas</a:t>
            </a:r>
            <a:r>
              <a:rPr lang="lv-LV" dirty="0"/>
              <a:t> vides noteikšanai;</a:t>
            </a:r>
          </a:p>
          <a:p>
            <a:r>
              <a:rPr lang="lv-LV" dirty="0"/>
              <a:t>304.5. </a:t>
            </a:r>
            <a:r>
              <a:rPr lang="lv-LV" b="1" dirty="0"/>
              <a:t>darba vietas kontroles kārtību pēc darba beigām un pārtraukumos</a:t>
            </a:r>
            <a:r>
              <a:rPr lang="lv-LV" dirty="0"/>
              <a:t>;</a:t>
            </a:r>
          </a:p>
          <a:p>
            <a:r>
              <a:rPr lang="lv-LV" dirty="0"/>
              <a:t>304.6. </a:t>
            </a:r>
            <a:r>
              <a:rPr lang="lv-LV" b="1" dirty="0"/>
              <a:t>izpildītāju</a:t>
            </a:r>
            <a:r>
              <a:rPr lang="lv-LV" dirty="0"/>
              <a:t>, </a:t>
            </a:r>
            <a:r>
              <a:rPr lang="lv-LV" b="1" dirty="0"/>
              <a:t>kas atbildīgs </a:t>
            </a:r>
            <a:r>
              <a:rPr lang="lv-LV" dirty="0"/>
              <a:t>par vietas sagatavošanu ugunsbīstamiem darbiem;</a:t>
            </a:r>
          </a:p>
          <a:p>
            <a:r>
              <a:rPr lang="lv-LV" dirty="0"/>
              <a:t>304.7. izpildītāju, kas atbildīgs par darbu norisi un darba vietas kontroli pēc darba pabeigšanas vai pārtraukumos;</a:t>
            </a:r>
          </a:p>
          <a:p>
            <a:r>
              <a:rPr lang="lv-LV" dirty="0"/>
              <a:t>304.8. </a:t>
            </a:r>
            <a:r>
              <a:rPr lang="lv-LV" b="1" dirty="0"/>
              <a:t>darba veicēju</a:t>
            </a:r>
            <a:r>
              <a:rPr lang="lv-LV" dirty="0"/>
              <a:t>.</a:t>
            </a:r>
          </a:p>
          <a:p>
            <a:endParaRPr lang="lv-LV" dirty="0"/>
          </a:p>
        </p:txBody>
      </p:sp>
    </p:spTree>
    <p:extLst>
      <p:ext uri="{BB962C8B-B14F-4D97-AF65-F5344CB8AC3E}">
        <p14:creationId xmlns:p14="http://schemas.microsoft.com/office/powerpoint/2010/main" val="2327310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1132550-8966-4631-A9E6-7D176F581A9D}"/>
              </a:ext>
            </a:extLst>
          </p:cNvPr>
          <p:cNvSpPr>
            <a:spLocks noGrp="1"/>
          </p:cNvSpPr>
          <p:nvPr>
            <p:ph type="title"/>
          </p:nvPr>
        </p:nvSpPr>
        <p:spPr/>
        <p:txBody>
          <a:bodyPr/>
          <a:lstStyle/>
          <a:p>
            <a:pPr algn="ctr"/>
            <a:r>
              <a:rPr lang="lv-LV" dirty="0"/>
              <a:t>Ugunsbīstamie darbi</a:t>
            </a:r>
          </a:p>
        </p:txBody>
      </p:sp>
      <p:sp>
        <p:nvSpPr>
          <p:cNvPr id="3" name="Satura vietturis 2">
            <a:extLst>
              <a:ext uri="{FF2B5EF4-FFF2-40B4-BE49-F238E27FC236}">
                <a16:creationId xmlns:a16="http://schemas.microsoft.com/office/drawing/2014/main" id="{2B6B940C-6AEC-4577-ADF0-63E4611A9955}"/>
              </a:ext>
            </a:extLst>
          </p:cNvPr>
          <p:cNvSpPr>
            <a:spLocks noGrp="1"/>
          </p:cNvSpPr>
          <p:nvPr>
            <p:ph idx="1"/>
          </p:nvPr>
        </p:nvSpPr>
        <p:spPr/>
        <p:txBody>
          <a:bodyPr>
            <a:normAutofit fontScale="85000" lnSpcReduction="20000"/>
          </a:bodyPr>
          <a:lstStyle/>
          <a:p>
            <a:r>
              <a:rPr lang="lv-LV" dirty="0"/>
              <a:t>305.</a:t>
            </a:r>
            <a:r>
              <a:rPr lang="en-US" dirty="0"/>
              <a:t> </a:t>
            </a:r>
            <a:r>
              <a:rPr lang="lv-LV" dirty="0"/>
              <a:t>Šo noteikumu 304.8. apakšpunktā minētajam </a:t>
            </a:r>
            <a:r>
              <a:rPr lang="lv-LV" b="1" dirty="0"/>
              <a:t>darba veicējam </a:t>
            </a:r>
            <a:r>
              <a:rPr lang="lv-LV" dirty="0"/>
              <a:t>ir normatīvajos aktos noteiktajā kārtībā iegūta </a:t>
            </a:r>
            <a:r>
              <a:rPr lang="lv-LV" b="1" dirty="0"/>
              <a:t>atbilstoša kvalifikācija</a:t>
            </a:r>
            <a:r>
              <a:rPr lang="lv-LV" dirty="0"/>
              <a:t>, un tas ir speciāli </a:t>
            </a:r>
            <a:r>
              <a:rPr lang="lv-LV" b="1" dirty="0"/>
              <a:t>instruēts ugunsbīstamo darbu veikšanai</a:t>
            </a:r>
            <a:r>
              <a:rPr lang="lv-LV" dirty="0"/>
              <a:t>.</a:t>
            </a:r>
          </a:p>
          <a:p>
            <a:r>
              <a:rPr lang="lv-LV" dirty="0"/>
              <a:t>306.</a:t>
            </a:r>
            <a:r>
              <a:rPr lang="en-US" dirty="0"/>
              <a:t> </a:t>
            </a:r>
            <a:r>
              <a:rPr lang="lv-LV" dirty="0"/>
              <a:t>Ugunsbīstamo </a:t>
            </a:r>
            <a:r>
              <a:rPr lang="lv-LV" b="1" dirty="0"/>
              <a:t>darbu pagaidu vietas uzraudzību </a:t>
            </a:r>
            <a:r>
              <a:rPr lang="lv-LV" dirty="0"/>
              <a:t>nodrošina </a:t>
            </a:r>
            <a:r>
              <a:rPr lang="lv-LV" b="1" dirty="0"/>
              <a:t>vismaz četras stundas </a:t>
            </a:r>
            <a:r>
              <a:rPr lang="lv-LV" dirty="0"/>
              <a:t>pēc ugunsbīstamo darbu pabeigšanas. Šā punkta prasības neattiecas uz ugunsbīstamo darbu transformatoru apakšstacijās.</a:t>
            </a:r>
          </a:p>
          <a:p>
            <a:r>
              <a:rPr lang="lv-LV" dirty="0"/>
              <a:t>307.</a:t>
            </a:r>
            <a:r>
              <a:rPr lang="en-US" dirty="0"/>
              <a:t> </a:t>
            </a:r>
            <a:r>
              <a:rPr lang="lv-LV" dirty="0"/>
              <a:t>Pabeidzot ugunsbīstamos darbus, </a:t>
            </a:r>
            <a:r>
              <a:rPr lang="lv-LV" b="1" dirty="0"/>
              <a:t>darba veicējs</a:t>
            </a:r>
            <a:r>
              <a:rPr lang="lv-LV" dirty="0"/>
              <a:t>:</a:t>
            </a:r>
          </a:p>
          <a:p>
            <a:r>
              <a:rPr lang="lv-LV" dirty="0"/>
              <a:t>307.1.</a:t>
            </a:r>
            <a:r>
              <a:rPr lang="en-US" dirty="0"/>
              <a:t> </a:t>
            </a:r>
            <a:r>
              <a:rPr lang="lv-LV" dirty="0"/>
              <a:t>norīkojumā izdara ierakstu par datumu un laiku, kad darbi pabeigti;</a:t>
            </a:r>
          </a:p>
          <a:p>
            <a:r>
              <a:rPr lang="lv-LV" dirty="0"/>
              <a:t>307.2.</a:t>
            </a:r>
            <a:r>
              <a:rPr lang="en-US" dirty="0"/>
              <a:t> </a:t>
            </a:r>
            <a:r>
              <a:rPr lang="lv-LV" dirty="0"/>
              <a:t>norīkojumā izdara ierakstu par darba vietas pārbaudes datumu un laiku;</a:t>
            </a:r>
          </a:p>
          <a:p>
            <a:r>
              <a:rPr lang="lv-LV" dirty="0"/>
              <a:t>307.3.</a:t>
            </a:r>
            <a:r>
              <a:rPr lang="en-US" dirty="0"/>
              <a:t> </a:t>
            </a:r>
            <a:r>
              <a:rPr lang="lv-LV" dirty="0"/>
              <a:t>paraksta norīkojumu.</a:t>
            </a:r>
          </a:p>
          <a:p>
            <a:r>
              <a:rPr lang="lv-LV" dirty="0"/>
              <a:t>308.</a:t>
            </a:r>
            <a:r>
              <a:rPr lang="en-US" dirty="0"/>
              <a:t> </a:t>
            </a:r>
            <a:r>
              <a:rPr lang="lv-LV" b="1" dirty="0"/>
              <a:t>Atbildīgā persona </a:t>
            </a:r>
            <a:r>
              <a:rPr lang="lv-LV" dirty="0"/>
              <a:t>vai tās </a:t>
            </a:r>
            <a:r>
              <a:rPr lang="lv-LV" dirty="0" err="1"/>
              <a:t>rakstveidā</a:t>
            </a:r>
            <a:r>
              <a:rPr lang="lv-LV" dirty="0"/>
              <a:t> pilnvarota </a:t>
            </a:r>
            <a:r>
              <a:rPr lang="lv-LV" b="1" dirty="0"/>
              <a:t>persona </a:t>
            </a:r>
            <a:r>
              <a:rPr lang="lv-LV" dirty="0"/>
              <a:t>pēc ugunsbīstamo darbu pabeigšanas un darba vietas pārbaudes paraksta norīkojumu</a:t>
            </a:r>
          </a:p>
          <a:p>
            <a:endParaRPr lang="lv-LV" dirty="0"/>
          </a:p>
        </p:txBody>
      </p:sp>
    </p:spTree>
    <p:extLst>
      <p:ext uri="{BB962C8B-B14F-4D97-AF65-F5344CB8AC3E}">
        <p14:creationId xmlns:p14="http://schemas.microsoft.com/office/powerpoint/2010/main" val="2674585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1CE26A-A3CA-4E0E-B70C-E62A081EF7D0}"/>
              </a:ext>
            </a:extLst>
          </p:cNvPr>
          <p:cNvSpPr>
            <a:spLocks noGrp="1"/>
          </p:cNvSpPr>
          <p:nvPr>
            <p:ph type="title"/>
          </p:nvPr>
        </p:nvSpPr>
        <p:spPr>
          <a:xfrm>
            <a:off x="2955234" y="365125"/>
            <a:ext cx="8398565" cy="1325563"/>
          </a:xfrm>
        </p:spPr>
        <p:txBody>
          <a:bodyPr/>
          <a:lstStyle/>
          <a:p>
            <a:pPr algn="ctr"/>
            <a:r>
              <a:rPr lang="lv-LV" b="1" dirty="0"/>
              <a:t>Darba aizsardzības prasības, veicot būvdarbus</a:t>
            </a:r>
          </a:p>
        </p:txBody>
      </p:sp>
      <p:sp>
        <p:nvSpPr>
          <p:cNvPr id="6" name="Satura vietturis 5">
            <a:extLst>
              <a:ext uri="{FF2B5EF4-FFF2-40B4-BE49-F238E27FC236}">
                <a16:creationId xmlns:a16="http://schemas.microsoft.com/office/drawing/2014/main" id="{FE3350C7-CFC4-46D5-8E83-385E2AE78A48}"/>
              </a:ext>
            </a:extLst>
          </p:cNvPr>
          <p:cNvSpPr>
            <a:spLocks noGrp="1"/>
          </p:cNvSpPr>
          <p:nvPr>
            <p:ph idx="1"/>
          </p:nvPr>
        </p:nvSpPr>
        <p:spPr>
          <a:xfrm>
            <a:off x="838200" y="1825625"/>
            <a:ext cx="10515600" cy="3164664"/>
          </a:xfrm>
        </p:spPr>
        <p:txBody>
          <a:bodyPr>
            <a:normAutofit fontScale="62500" lnSpcReduction="20000"/>
          </a:bodyPr>
          <a:lstStyle/>
          <a:p>
            <a:pPr marL="0" indent="0" algn="just">
              <a:buNone/>
            </a:pPr>
            <a:r>
              <a:rPr lang="lv-LV" dirty="0">
                <a:solidFill>
                  <a:srgbClr val="FF0000"/>
                </a:solidFill>
              </a:rPr>
              <a:t>MK 25.02.2003. noteikumi Nr.92 «Darba aizsardzības prasības, veicot būvdarbus»</a:t>
            </a:r>
          </a:p>
          <a:p>
            <a:pPr algn="just"/>
            <a:r>
              <a:rPr lang="lv-LV" dirty="0"/>
              <a:t>31.Evakuācijas ceļus, ejas un izejas ierīko, ievērojot šādas prasības:</a:t>
            </a:r>
          </a:p>
          <a:p>
            <a:pPr algn="just"/>
            <a:r>
              <a:rPr lang="lv-LV" dirty="0"/>
              <a:t>31.1. </a:t>
            </a:r>
            <a:r>
              <a:rPr lang="lv-LV" b="1" dirty="0"/>
              <a:t>evakuācijas ceļi, ejas un izejas ir brīvas </a:t>
            </a:r>
            <a:r>
              <a:rPr lang="lv-LV" dirty="0"/>
              <a:t>un nodrošina </a:t>
            </a:r>
            <a:r>
              <a:rPr lang="lv-LV" b="1" dirty="0"/>
              <a:t>visātrāko</a:t>
            </a:r>
            <a:r>
              <a:rPr lang="lv-LV" dirty="0"/>
              <a:t> nokļūšanu drošībā un pēc iespējas drošāku nodarbināto evakuāciju no visām darba vietām, ja rodas </a:t>
            </a:r>
            <a:r>
              <a:rPr lang="lv-LV" b="1" dirty="0"/>
              <a:t>nopietnas un tiešas briesmas</a:t>
            </a:r>
            <a:r>
              <a:rPr lang="lv-LV" dirty="0"/>
              <a:t>;</a:t>
            </a:r>
          </a:p>
          <a:p>
            <a:pPr algn="just"/>
            <a:r>
              <a:rPr lang="lv-LV" dirty="0"/>
              <a:t>31.2. </a:t>
            </a:r>
            <a:r>
              <a:rPr lang="lv-LV" b="1" dirty="0"/>
              <a:t>evakuācijas ceļu</a:t>
            </a:r>
            <a:r>
              <a:rPr lang="lv-LV" dirty="0"/>
              <a:t>, eju un </a:t>
            </a:r>
            <a:r>
              <a:rPr lang="lv-LV" b="1" dirty="0"/>
              <a:t>izeju skaitu</a:t>
            </a:r>
            <a:r>
              <a:rPr lang="lv-LV" dirty="0"/>
              <a:t>, izvietojumu un izmērus nosaka, ņemot vērā būvlaukuma, ēku, būvju un telpu (arī būvniecības pagaidu būvju, nojumju) izmantošanu, tajās esošās iekārtas un to izmērus, kā arī </a:t>
            </a:r>
            <a:r>
              <a:rPr lang="lv-LV" b="1" dirty="0"/>
              <a:t>maksimāli iespējamo klātesošo personu skaitu</a:t>
            </a:r>
            <a:r>
              <a:rPr lang="lv-LV" dirty="0"/>
              <a:t>;</a:t>
            </a:r>
          </a:p>
          <a:p>
            <a:pPr algn="just"/>
            <a:r>
              <a:rPr lang="lv-LV" dirty="0"/>
              <a:t>31.3. </a:t>
            </a:r>
            <a:r>
              <a:rPr lang="lv-LV" b="1" dirty="0"/>
              <a:t>evakuācijas ceļi</a:t>
            </a:r>
            <a:r>
              <a:rPr lang="lv-LV" dirty="0"/>
              <a:t>, ejas un izejas ir apzīmētas atbilstoši normatīvajos aktos noteiktajām prasībām par drošības zīmju lietošanu darba vietās;</a:t>
            </a:r>
          </a:p>
          <a:p>
            <a:pPr algn="just"/>
            <a:r>
              <a:rPr lang="lv-LV" dirty="0"/>
              <a:t>31.4. evakuācijas ceļus, ejas un izejas, kurām nepieciešams apgaismojums, nodrošina ar pietiekamas intensitātes avārijas apgaismojumu, ja darba apgaismojums tiktu bojāts.</a:t>
            </a:r>
          </a:p>
          <a:p>
            <a:pPr marL="0" indent="0">
              <a:buNone/>
            </a:pPr>
            <a:endParaRPr lang="lv-LV" dirty="0"/>
          </a:p>
        </p:txBody>
      </p:sp>
      <p:pic>
        <p:nvPicPr>
          <p:cNvPr id="3" name="Attēls 2">
            <a:extLst>
              <a:ext uri="{FF2B5EF4-FFF2-40B4-BE49-F238E27FC236}">
                <a16:creationId xmlns:a16="http://schemas.microsoft.com/office/drawing/2014/main" id="{6988BCD3-266E-4E41-A207-43C868981DBD}"/>
              </a:ext>
            </a:extLst>
          </p:cNvPr>
          <p:cNvPicPr>
            <a:picLocks noChangeAspect="1"/>
          </p:cNvPicPr>
          <p:nvPr/>
        </p:nvPicPr>
        <p:blipFill>
          <a:blip r:embed="rId2"/>
          <a:stretch>
            <a:fillRect/>
          </a:stretch>
        </p:blipFill>
        <p:spPr>
          <a:xfrm>
            <a:off x="1103635" y="4733595"/>
            <a:ext cx="3703198" cy="2124405"/>
          </a:xfrm>
          <a:prstGeom prst="rect">
            <a:avLst/>
          </a:prstGeom>
        </p:spPr>
      </p:pic>
      <p:pic>
        <p:nvPicPr>
          <p:cNvPr id="4" name="Attēls 3">
            <a:extLst>
              <a:ext uri="{FF2B5EF4-FFF2-40B4-BE49-F238E27FC236}">
                <a16:creationId xmlns:a16="http://schemas.microsoft.com/office/drawing/2014/main" id="{879B6D61-4A6D-484F-9212-F747834802F0}"/>
              </a:ext>
            </a:extLst>
          </p:cNvPr>
          <p:cNvPicPr>
            <a:picLocks noChangeAspect="1"/>
          </p:cNvPicPr>
          <p:nvPr/>
        </p:nvPicPr>
        <p:blipFill>
          <a:blip r:embed="rId3"/>
          <a:stretch>
            <a:fillRect/>
          </a:stretch>
        </p:blipFill>
        <p:spPr>
          <a:xfrm>
            <a:off x="5003260" y="4733595"/>
            <a:ext cx="3284706" cy="2124405"/>
          </a:xfrm>
          <a:prstGeom prst="rect">
            <a:avLst/>
          </a:prstGeom>
        </p:spPr>
      </p:pic>
      <p:pic>
        <p:nvPicPr>
          <p:cNvPr id="5" name="Attēls 4">
            <a:extLst>
              <a:ext uri="{FF2B5EF4-FFF2-40B4-BE49-F238E27FC236}">
                <a16:creationId xmlns:a16="http://schemas.microsoft.com/office/drawing/2014/main" id="{0F81D4E5-9F53-4E1D-BDDA-159C5593DCCA}"/>
              </a:ext>
            </a:extLst>
          </p:cNvPr>
          <p:cNvPicPr>
            <a:picLocks noChangeAspect="1"/>
          </p:cNvPicPr>
          <p:nvPr/>
        </p:nvPicPr>
        <p:blipFill>
          <a:blip r:embed="rId4"/>
          <a:stretch>
            <a:fillRect/>
          </a:stretch>
        </p:blipFill>
        <p:spPr>
          <a:xfrm>
            <a:off x="8484393" y="4793126"/>
            <a:ext cx="2869406" cy="2064874"/>
          </a:xfrm>
          <a:prstGeom prst="rect">
            <a:avLst/>
          </a:prstGeom>
        </p:spPr>
      </p:pic>
    </p:spTree>
    <p:extLst>
      <p:ext uri="{BB962C8B-B14F-4D97-AF65-F5344CB8AC3E}">
        <p14:creationId xmlns:p14="http://schemas.microsoft.com/office/powerpoint/2010/main" val="416515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5443643-2B1F-4D86-94AE-2B8727207BC7}"/>
              </a:ext>
            </a:extLst>
          </p:cNvPr>
          <p:cNvSpPr>
            <a:spLocks noGrp="1"/>
          </p:cNvSpPr>
          <p:nvPr>
            <p:ph type="title"/>
          </p:nvPr>
        </p:nvSpPr>
        <p:spPr>
          <a:xfrm>
            <a:off x="2201778" y="365125"/>
            <a:ext cx="9152021" cy="1325563"/>
          </a:xfrm>
        </p:spPr>
        <p:txBody>
          <a:bodyPr/>
          <a:lstStyle/>
          <a:p>
            <a:pPr algn="ctr"/>
            <a:r>
              <a:rPr lang="lv-LV" dirty="0"/>
              <a:t>Darba aizsardzības prasības, veicot būvdarbus</a:t>
            </a:r>
          </a:p>
        </p:txBody>
      </p:sp>
      <p:sp>
        <p:nvSpPr>
          <p:cNvPr id="3" name="Satura vietturis 2">
            <a:extLst>
              <a:ext uri="{FF2B5EF4-FFF2-40B4-BE49-F238E27FC236}">
                <a16:creationId xmlns:a16="http://schemas.microsoft.com/office/drawing/2014/main" id="{A2559A20-1088-4591-8E87-818FF239B24D}"/>
              </a:ext>
            </a:extLst>
          </p:cNvPr>
          <p:cNvSpPr>
            <a:spLocks noGrp="1"/>
          </p:cNvSpPr>
          <p:nvPr>
            <p:ph idx="1"/>
          </p:nvPr>
        </p:nvSpPr>
        <p:spPr>
          <a:xfrm>
            <a:off x="838200" y="1825624"/>
            <a:ext cx="10515600" cy="3213303"/>
          </a:xfrm>
        </p:spPr>
        <p:txBody>
          <a:bodyPr>
            <a:normAutofit fontScale="62500" lnSpcReduction="20000"/>
          </a:bodyPr>
          <a:lstStyle/>
          <a:p>
            <a:pPr marL="0" indent="0" algn="just">
              <a:buNone/>
            </a:pPr>
            <a:r>
              <a:rPr lang="lv-LV" dirty="0"/>
              <a:t>32. Ugunsgrēka izziņošanas, ugunsdzēsības automātikas sistēmas un ugunsdzēšanas līdzekļi atbilst šādām prasībām:</a:t>
            </a:r>
          </a:p>
          <a:p>
            <a:pPr marL="0" indent="0" algn="just">
              <a:buNone/>
            </a:pPr>
            <a:r>
              <a:rPr lang="lv-LV" dirty="0"/>
              <a:t>32.1. ņemot vērā būvlaukuma vietu, ēku un būvju specifiku, telpu izmērus un izmantošanu, tajās esošās iekārtas, lietojamo materiālu fizikālās un ķīmiskās īpašības, kā arī maksimāli iespējamo klātesošo personu skaitu, darba vietas nodrošina ar piemērotām ugunsdzēšanas ierīcēm pietiekamā daudzumā un, ja nepieciešams, ar ugunsgrēka signalizācijas ierīcēm un trauksmes sistēmām;</a:t>
            </a:r>
          </a:p>
          <a:p>
            <a:pPr marL="0" indent="0" algn="just">
              <a:buNone/>
            </a:pPr>
            <a:r>
              <a:rPr lang="lv-LV" dirty="0"/>
              <a:t>32.2. ugunsdzēšanas ierīces, ugunsgrēka signalizācijas ierīces un trauksmes sistēmas regulāri pārbauda un uztur kārtībā;</a:t>
            </a:r>
          </a:p>
          <a:p>
            <a:pPr marL="0" indent="0" algn="just">
              <a:buNone/>
            </a:pPr>
            <a:r>
              <a:rPr lang="lv-LV" dirty="0"/>
              <a:t>32.3. regulāri rīko atbilstošas pārbaudes un nodarbināto mācības saskaņā ar normatīvajiem aktiem par ugunsdrošības prasībām;</a:t>
            </a:r>
          </a:p>
          <a:p>
            <a:pPr marL="0" indent="0" algn="just">
              <a:buNone/>
            </a:pPr>
            <a:r>
              <a:rPr lang="lv-LV" dirty="0"/>
              <a:t>32.4. ugunsdzēšanas līdzekļi ir ērti pieejami un vienkārši lietojami, un to atrašanās vietas ir norādītas ar zīmēm, kuras izvieto atbilstoši normatīvajiem aktiem par drošības zīmju lietošanu darba vietās un ugunsdrošību.</a:t>
            </a:r>
          </a:p>
          <a:p>
            <a:endParaRPr lang="lv-LV" dirty="0"/>
          </a:p>
        </p:txBody>
      </p:sp>
      <p:pic>
        <p:nvPicPr>
          <p:cNvPr id="5" name="Attēls 4">
            <a:extLst>
              <a:ext uri="{FF2B5EF4-FFF2-40B4-BE49-F238E27FC236}">
                <a16:creationId xmlns:a16="http://schemas.microsoft.com/office/drawing/2014/main" id="{59BCB89E-CCBD-4DD7-AEFE-BA0A54DE534F}"/>
              </a:ext>
            </a:extLst>
          </p:cNvPr>
          <p:cNvPicPr>
            <a:picLocks noChangeAspect="1"/>
          </p:cNvPicPr>
          <p:nvPr/>
        </p:nvPicPr>
        <p:blipFill>
          <a:blip r:embed="rId2"/>
          <a:stretch>
            <a:fillRect/>
          </a:stretch>
        </p:blipFill>
        <p:spPr>
          <a:xfrm>
            <a:off x="1080345" y="4733864"/>
            <a:ext cx="5106699" cy="2124136"/>
          </a:xfrm>
          <a:prstGeom prst="rect">
            <a:avLst/>
          </a:prstGeom>
        </p:spPr>
      </p:pic>
      <p:pic>
        <p:nvPicPr>
          <p:cNvPr id="6" name="Attēls 5">
            <a:extLst>
              <a:ext uri="{FF2B5EF4-FFF2-40B4-BE49-F238E27FC236}">
                <a16:creationId xmlns:a16="http://schemas.microsoft.com/office/drawing/2014/main" id="{9A4536B7-1166-4894-BFBD-A8118330E31A}"/>
              </a:ext>
            </a:extLst>
          </p:cNvPr>
          <p:cNvPicPr>
            <a:picLocks noChangeAspect="1"/>
          </p:cNvPicPr>
          <p:nvPr/>
        </p:nvPicPr>
        <p:blipFill>
          <a:blip r:embed="rId3"/>
          <a:stretch>
            <a:fillRect/>
          </a:stretch>
        </p:blipFill>
        <p:spPr>
          <a:xfrm>
            <a:off x="6709558" y="4733864"/>
            <a:ext cx="4628409" cy="2124135"/>
          </a:xfrm>
          <a:prstGeom prst="rect">
            <a:avLst/>
          </a:prstGeom>
        </p:spPr>
      </p:pic>
    </p:spTree>
    <p:extLst>
      <p:ext uri="{BB962C8B-B14F-4D97-AF65-F5344CB8AC3E}">
        <p14:creationId xmlns:p14="http://schemas.microsoft.com/office/powerpoint/2010/main" val="4542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02C4161-4117-4AA3-B457-836BDBD0B9C8}"/>
              </a:ext>
            </a:extLst>
          </p:cNvPr>
          <p:cNvSpPr>
            <a:spLocks noGrp="1"/>
          </p:cNvSpPr>
          <p:nvPr>
            <p:ph type="title"/>
          </p:nvPr>
        </p:nvSpPr>
        <p:spPr/>
        <p:txBody>
          <a:bodyPr>
            <a:normAutofit fontScale="90000"/>
          </a:bodyPr>
          <a:lstStyle/>
          <a:p>
            <a:pPr algn="ctr"/>
            <a:r>
              <a:rPr lang="lv-LV" b="1" dirty="0"/>
              <a:t>Vadlīnijas būvdarbu veicēja </a:t>
            </a:r>
            <a:br>
              <a:rPr lang="en-US" b="1" dirty="0"/>
            </a:br>
            <a:r>
              <a:rPr lang="lv-LV" b="1" dirty="0"/>
              <a:t>kvalitātes kontroles sistēmai</a:t>
            </a:r>
            <a:r>
              <a:rPr lang="lv-LV" dirty="0"/>
              <a:t> </a:t>
            </a:r>
            <a:br>
              <a:rPr lang="lv-LV" dirty="0"/>
            </a:br>
            <a:endParaRPr lang="lv-LV" dirty="0"/>
          </a:p>
        </p:txBody>
      </p:sp>
      <p:pic>
        <p:nvPicPr>
          <p:cNvPr id="5" name="Picture 3">
            <a:extLst>
              <a:ext uri="{FF2B5EF4-FFF2-40B4-BE49-F238E27FC236}">
                <a16:creationId xmlns:a16="http://schemas.microsoft.com/office/drawing/2014/main" id="{3DCF6898-A9B3-4E72-91D8-BD13F2E16E8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862" y="1972186"/>
            <a:ext cx="8964276" cy="4058216"/>
          </a:xfrm>
          <a:prstGeom prst="rect">
            <a:avLst/>
          </a:prstGeom>
          <a:noFill/>
          <a:ln>
            <a:noFill/>
          </a:ln>
        </p:spPr>
      </p:pic>
    </p:spTree>
    <p:extLst>
      <p:ext uri="{BB962C8B-B14F-4D97-AF65-F5344CB8AC3E}">
        <p14:creationId xmlns:p14="http://schemas.microsoft.com/office/powerpoint/2010/main" val="266071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4AA4342-C663-4138-B293-0C03B944F783}"/>
              </a:ext>
            </a:extLst>
          </p:cNvPr>
          <p:cNvSpPr>
            <a:spLocks noGrp="1"/>
          </p:cNvSpPr>
          <p:nvPr>
            <p:ph type="title"/>
          </p:nvPr>
        </p:nvSpPr>
        <p:spPr/>
        <p:txBody>
          <a:bodyPr/>
          <a:lstStyle/>
          <a:p>
            <a:pPr algn="ctr"/>
            <a:r>
              <a:rPr lang="lv-LV" b="1" dirty="0"/>
              <a:t>Vadlīnijas būvdarbu veicēja </a:t>
            </a:r>
            <a:br>
              <a:rPr lang="en-US" b="1" dirty="0"/>
            </a:br>
            <a:r>
              <a:rPr lang="lv-LV" b="1" dirty="0"/>
              <a:t>kvalitātes kontroles sistēmai</a:t>
            </a:r>
            <a:endParaRPr lang="lv-LV" dirty="0"/>
          </a:p>
        </p:txBody>
      </p:sp>
      <p:sp>
        <p:nvSpPr>
          <p:cNvPr id="4" name="Taisnstūris 3">
            <a:extLst>
              <a:ext uri="{FF2B5EF4-FFF2-40B4-BE49-F238E27FC236}">
                <a16:creationId xmlns:a16="http://schemas.microsoft.com/office/drawing/2014/main" id="{26F4A425-99C7-47B3-BD29-DDB066A49EA5}"/>
              </a:ext>
            </a:extLst>
          </p:cNvPr>
          <p:cNvSpPr/>
          <p:nvPr/>
        </p:nvSpPr>
        <p:spPr>
          <a:xfrm>
            <a:off x="4105073" y="3429000"/>
            <a:ext cx="4737370"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a:t>Kvalitātes kontroles sistēmas procesu apraksts</a:t>
            </a:r>
            <a:endParaRPr lang="lv-LV" dirty="0"/>
          </a:p>
        </p:txBody>
      </p:sp>
      <p:sp>
        <p:nvSpPr>
          <p:cNvPr id="8" name="Taisnstūris 7">
            <a:extLst>
              <a:ext uri="{FF2B5EF4-FFF2-40B4-BE49-F238E27FC236}">
                <a16:creationId xmlns:a16="http://schemas.microsoft.com/office/drawing/2014/main" id="{331BC9E7-09E8-44DA-8FEE-808471FC5E84}"/>
              </a:ext>
            </a:extLst>
          </p:cNvPr>
          <p:cNvSpPr/>
          <p:nvPr/>
        </p:nvSpPr>
        <p:spPr>
          <a:xfrm>
            <a:off x="3958349" y="5113504"/>
            <a:ext cx="1575881"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a:t>Neatbilstību un defektu konstatēšana</a:t>
            </a:r>
          </a:p>
        </p:txBody>
      </p:sp>
      <p:sp>
        <p:nvSpPr>
          <p:cNvPr id="9" name="Taisnstūris 8">
            <a:extLst>
              <a:ext uri="{FF2B5EF4-FFF2-40B4-BE49-F238E27FC236}">
                <a16:creationId xmlns:a16="http://schemas.microsoft.com/office/drawing/2014/main" id="{066C63D7-6F6B-4D99-8DA8-5B64B2F29211}"/>
              </a:ext>
            </a:extLst>
          </p:cNvPr>
          <p:cNvSpPr/>
          <p:nvPr/>
        </p:nvSpPr>
        <p:spPr>
          <a:xfrm>
            <a:off x="1219204" y="5113504"/>
            <a:ext cx="1575881"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Būvizstrādājumu atbilstības pārbaude</a:t>
            </a:r>
          </a:p>
        </p:txBody>
      </p:sp>
      <p:sp>
        <p:nvSpPr>
          <p:cNvPr id="10" name="Taisnstūris 9">
            <a:extLst>
              <a:ext uri="{FF2B5EF4-FFF2-40B4-BE49-F238E27FC236}">
                <a16:creationId xmlns:a16="http://schemas.microsoft.com/office/drawing/2014/main" id="{F34643E4-54F9-429A-B6CF-79DEDFE5921F}"/>
              </a:ext>
            </a:extLst>
          </p:cNvPr>
          <p:cNvSpPr/>
          <p:nvPr/>
        </p:nvSpPr>
        <p:spPr>
          <a:xfrm>
            <a:off x="9272079" y="5113504"/>
            <a:ext cx="1740441"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Izmaiņu veikšana kvalitātes kontroles sistēmā  un kvalitātes nodrošināšanas plānā</a:t>
            </a:r>
          </a:p>
        </p:txBody>
      </p:sp>
      <p:sp>
        <p:nvSpPr>
          <p:cNvPr id="11" name="Taisnstūris 10">
            <a:extLst>
              <a:ext uri="{FF2B5EF4-FFF2-40B4-BE49-F238E27FC236}">
                <a16:creationId xmlns:a16="http://schemas.microsoft.com/office/drawing/2014/main" id="{9971043E-1960-48F5-85E6-2872D2031D19}"/>
              </a:ext>
            </a:extLst>
          </p:cNvPr>
          <p:cNvSpPr/>
          <p:nvPr/>
        </p:nvSpPr>
        <p:spPr>
          <a:xfrm>
            <a:off x="9272079" y="1929349"/>
            <a:ext cx="1575881"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a:t>Atsevišķo būvdarbu veicēju un to darbinieku atbilstības pārbaude</a:t>
            </a:r>
          </a:p>
        </p:txBody>
      </p:sp>
      <p:sp>
        <p:nvSpPr>
          <p:cNvPr id="12" name="Taisnstūris 11">
            <a:extLst>
              <a:ext uri="{FF2B5EF4-FFF2-40B4-BE49-F238E27FC236}">
                <a16:creationId xmlns:a16="http://schemas.microsoft.com/office/drawing/2014/main" id="{B2FE0470-934D-43E7-8AB0-243E9347574B}"/>
              </a:ext>
            </a:extLst>
          </p:cNvPr>
          <p:cNvSpPr/>
          <p:nvPr/>
        </p:nvSpPr>
        <p:spPr>
          <a:xfrm>
            <a:off x="6761533" y="1929351"/>
            <a:ext cx="1857174" cy="110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Darbinieku profesionālās kvalifikācijas noteikšana un apmācība (instruktāža)</a:t>
            </a:r>
          </a:p>
        </p:txBody>
      </p:sp>
      <p:sp>
        <p:nvSpPr>
          <p:cNvPr id="13" name="Taisnstūris 12">
            <a:extLst>
              <a:ext uri="{FF2B5EF4-FFF2-40B4-BE49-F238E27FC236}">
                <a16:creationId xmlns:a16="http://schemas.microsoft.com/office/drawing/2014/main" id="{1E39378E-67D2-41C7-BCD2-CCB4994900C2}"/>
              </a:ext>
            </a:extLst>
          </p:cNvPr>
          <p:cNvSpPr/>
          <p:nvPr/>
        </p:nvSpPr>
        <p:spPr>
          <a:xfrm>
            <a:off x="1145843" y="1942693"/>
            <a:ext cx="1575881"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Atbildīgo personu un </a:t>
            </a:r>
            <a:r>
              <a:rPr lang="lv-LV" sz="1400" dirty="0" err="1"/>
              <a:t>būvspeciālistu</a:t>
            </a:r>
            <a:r>
              <a:rPr lang="lv-LV" sz="1400" dirty="0"/>
              <a:t> noteikšana</a:t>
            </a:r>
          </a:p>
        </p:txBody>
      </p:sp>
      <p:sp>
        <p:nvSpPr>
          <p:cNvPr id="14" name="Taisnstūris 13">
            <a:extLst>
              <a:ext uri="{FF2B5EF4-FFF2-40B4-BE49-F238E27FC236}">
                <a16:creationId xmlns:a16="http://schemas.microsoft.com/office/drawing/2014/main" id="{6B4D111F-A8DD-4CE2-A4B9-662A20E6DB71}"/>
              </a:ext>
            </a:extLst>
          </p:cNvPr>
          <p:cNvSpPr/>
          <p:nvPr/>
        </p:nvSpPr>
        <p:spPr>
          <a:xfrm>
            <a:off x="3854588" y="1929350"/>
            <a:ext cx="1943097" cy="1122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Informācijas apmaiņa un lēmumu pieņemšanas procedūras</a:t>
            </a:r>
          </a:p>
        </p:txBody>
      </p:sp>
      <p:sp>
        <p:nvSpPr>
          <p:cNvPr id="17" name="Taisnstūris 16">
            <a:extLst>
              <a:ext uri="{FF2B5EF4-FFF2-40B4-BE49-F238E27FC236}">
                <a16:creationId xmlns:a16="http://schemas.microsoft.com/office/drawing/2014/main" id="{59B85EB3-EB39-457B-A39F-7FA138F56DBB}"/>
              </a:ext>
            </a:extLst>
          </p:cNvPr>
          <p:cNvSpPr/>
          <p:nvPr/>
        </p:nvSpPr>
        <p:spPr>
          <a:xfrm>
            <a:off x="6761534" y="5113505"/>
            <a:ext cx="1857173" cy="1108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Būvprojekta izmaiņas, rasējumu uzturēšana un būvniecības dalībnieku rīcība</a:t>
            </a:r>
          </a:p>
        </p:txBody>
      </p:sp>
    </p:spTree>
    <p:extLst>
      <p:ext uri="{BB962C8B-B14F-4D97-AF65-F5344CB8AC3E}">
        <p14:creationId xmlns:p14="http://schemas.microsoft.com/office/powerpoint/2010/main" val="123101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1980566-C552-43CA-BBC5-2238FE1BCDDF}"/>
              </a:ext>
            </a:extLst>
          </p:cNvPr>
          <p:cNvSpPr>
            <a:spLocks noGrp="1"/>
          </p:cNvSpPr>
          <p:nvPr>
            <p:ph type="title"/>
          </p:nvPr>
        </p:nvSpPr>
        <p:spPr/>
        <p:txBody>
          <a:bodyPr/>
          <a:lstStyle/>
          <a:p>
            <a:pPr algn="ctr"/>
            <a:r>
              <a:rPr lang="lv-LV" b="1" dirty="0"/>
              <a:t>Vadlīnijas būvdarbu veicēja </a:t>
            </a:r>
            <a:br>
              <a:rPr lang="en-US" b="1" dirty="0"/>
            </a:br>
            <a:r>
              <a:rPr lang="lv-LV" b="1" dirty="0"/>
              <a:t>kvalitātes kontroles sistēmai</a:t>
            </a:r>
            <a:endParaRPr lang="lv-LV" dirty="0"/>
          </a:p>
        </p:txBody>
      </p:sp>
      <p:pic>
        <p:nvPicPr>
          <p:cNvPr id="7" name="Satura vietturis 6">
            <a:extLst>
              <a:ext uri="{FF2B5EF4-FFF2-40B4-BE49-F238E27FC236}">
                <a16:creationId xmlns:a16="http://schemas.microsoft.com/office/drawing/2014/main" id="{88E0D37D-5564-4003-ADCF-B351842647B4}"/>
              </a:ext>
            </a:extLst>
          </p:cNvPr>
          <p:cNvPicPr>
            <a:picLocks noGrp="1" noChangeAspect="1"/>
          </p:cNvPicPr>
          <p:nvPr>
            <p:ph idx="1"/>
          </p:nvPr>
        </p:nvPicPr>
        <p:blipFill>
          <a:blip r:embed="rId2"/>
          <a:stretch>
            <a:fillRect/>
          </a:stretch>
        </p:blipFill>
        <p:spPr>
          <a:xfrm>
            <a:off x="1128409" y="1571946"/>
            <a:ext cx="9766570" cy="5065159"/>
          </a:xfrm>
          <a:prstGeom prst="rect">
            <a:avLst/>
          </a:prstGeom>
        </p:spPr>
      </p:pic>
    </p:spTree>
    <p:extLst>
      <p:ext uri="{BB962C8B-B14F-4D97-AF65-F5344CB8AC3E}">
        <p14:creationId xmlns:p14="http://schemas.microsoft.com/office/powerpoint/2010/main" val="320801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11F4A2B-2D17-45D2-97EA-C1D6438057D1}"/>
              </a:ext>
            </a:extLst>
          </p:cNvPr>
          <p:cNvSpPr>
            <a:spLocks noGrp="1"/>
          </p:cNvSpPr>
          <p:nvPr>
            <p:ph type="title"/>
          </p:nvPr>
        </p:nvSpPr>
        <p:spPr/>
        <p:txBody>
          <a:bodyPr/>
          <a:lstStyle/>
          <a:p>
            <a:pPr algn="ctr"/>
            <a:r>
              <a:rPr lang="en-US" dirty="0" err="1"/>
              <a:t>Pienākumi</a:t>
            </a:r>
            <a:endParaRPr lang="lv-LV" dirty="0"/>
          </a:p>
        </p:txBody>
      </p:sp>
      <p:sp>
        <p:nvSpPr>
          <p:cNvPr id="3" name="Satura vietturis 2">
            <a:extLst>
              <a:ext uri="{FF2B5EF4-FFF2-40B4-BE49-F238E27FC236}">
                <a16:creationId xmlns:a16="http://schemas.microsoft.com/office/drawing/2014/main" id="{90D12BD3-8C54-4D2E-861A-74FC99D5828F}"/>
              </a:ext>
            </a:extLst>
          </p:cNvPr>
          <p:cNvSpPr>
            <a:spLocks noGrp="1"/>
          </p:cNvSpPr>
          <p:nvPr>
            <p:ph sz="half" idx="1"/>
          </p:nvPr>
        </p:nvSpPr>
        <p:spPr/>
        <p:txBody>
          <a:bodyPr>
            <a:normAutofit fontScale="47500" lnSpcReduction="20000"/>
          </a:bodyPr>
          <a:lstStyle/>
          <a:p>
            <a:pPr marL="0" indent="0">
              <a:buNone/>
            </a:pPr>
            <a:r>
              <a:rPr lang="lv-LV" b="1" dirty="0"/>
              <a:t>Ugunsdrošības un ugunsdzēsības likums</a:t>
            </a:r>
            <a:r>
              <a:rPr lang="en-US" b="1" dirty="0"/>
              <a:t> </a:t>
            </a:r>
            <a:r>
              <a:rPr lang="lv-LV" b="1" dirty="0"/>
              <a:t>10.pants. Par ugunsdrošību objektā atbildīgo personu pienākumi</a:t>
            </a:r>
            <a:endParaRPr lang="lv-LV" dirty="0"/>
          </a:p>
          <a:p>
            <a:pPr marL="0" indent="0">
              <a:buNone/>
            </a:pPr>
            <a:r>
              <a:rPr lang="lv-LV" dirty="0"/>
              <a:t>Ēkas, būves, to daļu vai zemesgabala īpašniekam (valdītājam), pārvaldniekam, nomniekam vai citam lietotājam, kas saskaņā ar līgumu ir atbildīgs </a:t>
            </a:r>
            <a:r>
              <a:rPr lang="lv-LV" dirty="0">
                <a:hlinkClick r:id="rId2"/>
              </a:rPr>
              <a:t>par ugunsdrošību</a:t>
            </a:r>
            <a:r>
              <a:rPr lang="lv-LV" dirty="0"/>
              <a:t> objektā, ir šādi pienākumi:</a:t>
            </a:r>
          </a:p>
          <a:p>
            <a:pPr marL="0" indent="0">
              <a:buNone/>
            </a:pPr>
            <a:r>
              <a:rPr lang="lv-LV" dirty="0"/>
              <a:t>1) nodrošināt normatīvajos aktos noteikto ugunsdrošības prasību ievērošanu;</a:t>
            </a:r>
          </a:p>
          <a:p>
            <a:pPr marL="0" indent="0">
              <a:buNone/>
            </a:pPr>
            <a:r>
              <a:rPr lang="lv-LV" dirty="0"/>
              <a:t>2) nodrošināt iespēju veikt valsts ugunsdrošības uzraudzību;</a:t>
            </a:r>
          </a:p>
          <a:p>
            <a:pPr marL="0" indent="0">
              <a:buNone/>
            </a:pPr>
            <a:r>
              <a:rPr lang="lv-LV" dirty="0"/>
              <a:t>3) sniegt ar ugunsdrošības jautājumiem saistīto informāciju, ja amatpersona ar speciālo dienesta pakāpi to pieprasa;</a:t>
            </a:r>
          </a:p>
          <a:p>
            <a:pPr marL="0" indent="0">
              <a:buNone/>
            </a:pPr>
            <a:r>
              <a:rPr lang="lv-LV" dirty="0"/>
              <a:t>4) veikt ugunsaizsardzības sistēmu darbspējas pārbaudi, ja amatpersona ar speciālo dienesta pakāpi to pieprasa;</a:t>
            </a:r>
          </a:p>
          <a:p>
            <a:pPr marL="0" indent="0">
              <a:buNone/>
            </a:pPr>
            <a:r>
              <a:rPr lang="lv-LV" dirty="0"/>
              <a:t>5) ugunsgrēka gadījumā pildīt ugunsdrošības, ugunsdzēsības un glābšanas dienestu amatpersonu norādījumus.</a:t>
            </a:r>
          </a:p>
          <a:p>
            <a:pPr marL="0" indent="0">
              <a:buNone/>
            </a:pPr>
            <a:r>
              <a:rPr lang="lv-LV" b="1" dirty="0"/>
              <a:t>Ugunsdrošības un ugunsdzēsības likums</a:t>
            </a:r>
            <a:r>
              <a:rPr lang="en-US" b="1" dirty="0"/>
              <a:t> </a:t>
            </a:r>
            <a:r>
              <a:rPr lang="lv-LV" b="1" dirty="0"/>
              <a:t>11.pants. Fizisko personu pienākumi ugunsdrošības jomā</a:t>
            </a:r>
            <a:endParaRPr lang="lv-LV" dirty="0"/>
          </a:p>
          <a:p>
            <a:pPr marL="0" indent="0">
              <a:buNone/>
            </a:pPr>
            <a:r>
              <a:rPr lang="lv-LV" dirty="0"/>
              <a:t>Fiziskajām personām ugunsdrošības jomā ir šādi pienākumi:</a:t>
            </a:r>
          </a:p>
          <a:p>
            <a:pPr marL="0" indent="0">
              <a:buNone/>
            </a:pPr>
            <a:r>
              <a:rPr lang="lv-LV" dirty="0"/>
              <a:t>1) ievērot normatīvajos aktos noteiktās ugunsdrošības prasības;</a:t>
            </a:r>
          </a:p>
          <a:p>
            <a:pPr marL="0" indent="0">
              <a:buNone/>
            </a:pPr>
            <a:r>
              <a:rPr lang="lv-LV" dirty="0"/>
              <a:t>2) ugunsgrēka gadījumā ziņot par to Valsts ugunsdzēsības un glābšanas dienestam.</a:t>
            </a:r>
          </a:p>
          <a:p>
            <a:pPr marL="0" indent="0">
              <a:buNone/>
            </a:pPr>
            <a:endParaRPr lang="lv-LV" dirty="0"/>
          </a:p>
        </p:txBody>
      </p:sp>
      <p:sp>
        <p:nvSpPr>
          <p:cNvPr id="4" name="Satura vietturis 3">
            <a:extLst>
              <a:ext uri="{FF2B5EF4-FFF2-40B4-BE49-F238E27FC236}">
                <a16:creationId xmlns:a16="http://schemas.microsoft.com/office/drawing/2014/main" id="{22E4300C-64CF-4A02-A441-37B24CB9812E}"/>
              </a:ext>
            </a:extLst>
          </p:cNvPr>
          <p:cNvSpPr>
            <a:spLocks noGrp="1"/>
          </p:cNvSpPr>
          <p:nvPr>
            <p:ph sz="half" idx="2"/>
          </p:nvPr>
        </p:nvSpPr>
        <p:spPr>
          <a:xfrm>
            <a:off x="6172199" y="1311442"/>
            <a:ext cx="5510463" cy="4865521"/>
          </a:xfrm>
        </p:spPr>
        <p:txBody>
          <a:bodyPr>
            <a:noAutofit/>
          </a:bodyPr>
          <a:lstStyle/>
          <a:p>
            <a:r>
              <a:rPr lang="lv-LV" sz="1300" b="1" dirty="0" err="1"/>
              <a:t>Ugundrošības</a:t>
            </a:r>
            <a:r>
              <a:rPr lang="lv-LV" sz="1300" b="1" dirty="0"/>
              <a:t> noteikumu </a:t>
            </a:r>
            <a:r>
              <a:rPr lang="en-US" sz="1300" b="1" dirty="0"/>
              <a:t>7</a:t>
            </a:r>
            <a:r>
              <a:rPr lang="lv-LV" sz="1300" b="1" dirty="0"/>
              <a:t>.</a:t>
            </a:r>
            <a:r>
              <a:rPr lang="en-US" sz="1300" b="1" dirty="0"/>
              <a:t>p</a:t>
            </a:r>
            <a:r>
              <a:rPr lang="lv-LV" sz="1300" b="1" dirty="0"/>
              <a:t> Pienākumi ugunsgrēka gadījumā</a:t>
            </a:r>
          </a:p>
          <a:p>
            <a:r>
              <a:rPr lang="lv-LV" sz="1300" dirty="0"/>
              <a:t>7. Ja izcēlies ugunsgrēks:</a:t>
            </a:r>
          </a:p>
          <a:p>
            <a:r>
              <a:rPr lang="lv-LV" sz="1300" dirty="0"/>
              <a:t>7.1. fiziskajai personai ir pienākums:</a:t>
            </a:r>
          </a:p>
          <a:p>
            <a:r>
              <a:rPr lang="lv-LV" sz="1300" dirty="0"/>
              <a:t>7.1.1. ziņot par to Valsts ugunsdzēsības un glābšanas dienestam, zvanot uz vienoto ārkārtas palīdzības izsaukumu numuru 112, nosaucot ugunsgrēka izcelšanās adresi vai vietu un ziņotāja vārdu, uzvārdu, kā arī sniegt pieprasīto papildu informāciju par ugunsgrēku;</a:t>
            </a:r>
          </a:p>
          <a:p>
            <a:r>
              <a:rPr lang="lv-LV" sz="1300" dirty="0"/>
              <a:t>7.1.2. informēt ugunsgrēka dzēšanas un glābšanas darbu vadītāju par cilvēkiem, kuri atrodas vai varētu atrasties ugunsgrēka apdraudētajā vietā, objekta ugunsdzēsības </a:t>
            </a:r>
            <a:r>
              <a:rPr lang="lv-LV" sz="1300" dirty="0" err="1"/>
              <a:t>ūdensņemšanas</a:t>
            </a:r>
            <a:r>
              <a:rPr lang="lv-LV" sz="1300" dirty="0"/>
              <a:t> vietām un piebraukšanas ceļiem, ugunsbīstamību, sprādzienbīstamību un citiem bīstamiem faktoriem;</a:t>
            </a:r>
          </a:p>
          <a:p>
            <a:r>
              <a:rPr lang="lv-LV" sz="1300" dirty="0"/>
              <a:t>7.2. saimnieciskās darbības objekta atbildīgajai personai papildus šo noteikumu 7.1. apakšpunktā minētajiem pienākumiem līdz brīdim, kad ierodas Valsts ugunsdzēsības un glābšanas dienesta apakšvienība, ir pienākums nodrošināt ugunsdrošības instrukcijā noteikto rīcību ugunsgrēka gadījumā atbilstoši šo noteikumu 180.7. apakšpunktam.</a:t>
            </a:r>
          </a:p>
          <a:p>
            <a:pPr marL="0" indent="0">
              <a:buNone/>
            </a:pPr>
            <a:r>
              <a:rPr lang="lv-LV" sz="1300" dirty="0"/>
              <a:t>MK not.238 ”</a:t>
            </a:r>
            <a:r>
              <a:rPr lang="lv-LV" sz="1300" dirty="0" err="1"/>
              <a:t>Ugunsdrošibas</a:t>
            </a:r>
            <a:r>
              <a:rPr lang="lv-LV" sz="1300" dirty="0"/>
              <a:t> noteikumi” 41.</a:t>
            </a:r>
            <a:r>
              <a:rPr lang="en-US" sz="1300" dirty="0"/>
              <a:t>p</a:t>
            </a:r>
            <a:r>
              <a:rPr lang="lv-LV" sz="1300" dirty="0"/>
              <a:t> Par ugunsdrošības prasību ievērošanu būvobjektā un būvdarbu izpildes gaitā atbild būvdarbu veicējs. Būvdarbu veicēja pienākums ir ievērot šajos noteikumos minētās prasības.</a:t>
            </a:r>
            <a:endParaRPr lang="en-US" sz="1300" dirty="0"/>
          </a:p>
          <a:p>
            <a:pPr marL="0" indent="0">
              <a:buNone/>
            </a:pPr>
            <a:r>
              <a:rPr lang="lv-LV" sz="1300" dirty="0"/>
              <a:t>MK not.238 ”</a:t>
            </a:r>
            <a:r>
              <a:rPr lang="lv-LV" sz="1300" dirty="0" err="1"/>
              <a:t>Ugunsdrošibas</a:t>
            </a:r>
            <a:r>
              <a:rPr lang="lv-LV" sz="1300" dirty="0"/>
              <a:t> noteikumi” 188.</a:t>
            </a:r>
            <a:r>
              <a:rPr lang="en-US" sz="1300" dirty="0"/>
              <a:t>p</a:t>
            </a:r>
            <a:r>
              <a:rPr lang="lv-LV" sz="1300" dirty="0"/>
              <a:t> Nodarbinātā pienākums ir apgūt un zināt ugunsdrošības instrukciju, un ugunsgrēka gadījumā izpildīt šo noteikumu 7.1.1. un 7.1.2. apakšpunktā, kā arī ugunsdrošības instrukcijā noteiktās prasības.</a:t>
            </a:r>
          </a:p>
        </p:txBody>
      </p:sp>
    </p:spTree>
    <p:extLst>
      <p:ext uri="{BB962C8B-B14F-4D97-AF65-F5344CB8AC3E}">
        <p14:creationId xmlns:p14="http://schemas.microsoft.com/office/powerpoint/2010/main" val="3750880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884116" y="-236284"/>
            <a:ext cx="4725271" cy="246888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dirty="0" err="1">
                <a:latin typeface="Times New Roman" panose="02020603050405020304" pitchFamily="18" charset="0"/>
                <a:ea typeface="+mj-ea"/>
                <a:cs typeface="Times New Roman" panose="02020603050405020304" pitchFamily="18" charset="0"/>
              </a:rPr>
              <a:t>Praktiskie</a:t>
            </a:r>
            <a:r>
              <a:rPr lang="en-US" sz="7200" b="1" dirty="0">
                <a:latin typeface="Times New Roman" panose="02020603050405020304" pitchFamily="18" charset="0"/>
                <a:ea typeface="+mj-ea"/>
                <a:cs typeface="Times New Roman" panose="02020603050405020304" pitchFamily="18" charset="0"/>
              </a:rPr>
              <a:t> </a:t>
            </a:r>
            <a:r>
              <a:rPr lang="en-US" sz="7200" b="1" dirty="0" err="1">
                <a:latin typeface="Times New Roman" panose="02020603050405020304" pitchFamily="18" charset="0"/>
                <a:ea typeface="+mj-ea"/>
                <a:cs typeface="Times New Roman" panose="02020603050405020304" pitchFamily="18" charset="0"/>
              </a:rPr>
              <a:t>uzdevumi</a:t>
            </a:r>
            <a:endParaRPr lang="en-US" sz="7200" b="1" dirty="0">
              <a:latin typeface="Times New Roman" panose="02020603050405020304" pitchFamily="18" charset="0"/>
              <a:ea typeface="+mj-ea"/>
              <a:cs typeface="Times New Roman" panose="02020603050405020304" pitchFamily="18" charset="0"/>
            </a:endParaRPr>
          </a:p>
        </p:txBody>
      </p:sp>
      <p:sp>
        <p:nvSpPr>
          <p:cNvPr id="48"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Shape 51">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1" name="Picture 20">
            <a:extLst>
              <a:ext uri="{FF2B5EF4-FFF2-40B4-BE49-F238E27FC236}">
                <a16:creationId xmlns:a16="http://schemas.microsoft.com/office/drawing/2014/main" id="{58F1CFD0-8CAD-4E08-86FF-02C84B4C6E70}"/>
              </a:ext>
            </a:extLst>
          </p:cNvPr>
          <p:cNvPicPr>
            <a:picLocks noChangeAspect="1"/>
          </p:cNvPicPr>
          <p:nvPr/>
        </p:nvPicPr>
        <p:blipFill rotWithShape="1">
          <a:blip r:embed="rId3"/>
          <a:srcRect t="7909" r="1"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69433" y="705402"/>
            <a:ext cx="7084893"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altLang="lv-LV"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798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090574" y="217542"/>
            <a:ext cx="4977976" cy="993188"/>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sz="4400" dirty="0">
                <a:solidFill>
                  <a:srgbClr val="000000"/>
                </a:solidFill>
                <a:latin typeface="Times New Roman" panose="02020603050405020304" pitchFamily="18" charset="0"/>
                <a:ea typeface="+mj-ea"/>
                <a:cs typeface="Times New Roman" panose="02020603050405020304" pitchFamily="18" charset="0"/>
              </a:rPr>
              <a:t>Nr.1</a:t>
            </a:r>
            <a:endParaRPr lang="en-US" altLang="lv-LV" sz="4400" dirty="0">
              <a:solidFill>
                <a:srgbClr val="000000"/>
              </a:solidFill>
              <a:latin typeface="Times New Roman" panose="02020603050405020304" pitchFamily="18" charset="0"/>
              <a:ea typeface="+mj-ea"/>
              <a:cs typeface="Times New Roman" panose="02020603050405020304" pitchFamily="18" charset="0"/>
            </a:endParaRPr>
          </a:p>
        </p:txBody>
      </p:sp>
      <p:sp>
        <p:nvSpPr>
          <p:cNvPr id="13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Fire extinguisher character with blank billboard — Stock Photo">
            <a:extLst>
              <a:ext uri="{FF2B5EF4-FFF2-40B4-BE49-F238E27FC236}">
                <a16:creationId xmlns:a16="http://schemas.microsoft.com/office/drawing/2014/main" id="{30F29A77-88BD-4507-A13F-060480A937E2}"/>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15803" r="6570"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421086" y="1403826"/>
            <a:ext cx="6284362" cy="5236632"/>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Būvobjektā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katrā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stāvā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izvieto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ugunsdzēsības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aparātus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Kādu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attālumu</a:t>
            </a:r>
            <a:r>
              <a:rPr lang="en-US" sz="2800" dirty="0">
                <a:solidFill>
                  <a:srgbClr val="000000"/>
                </a:solidFill>
                <a:latin typeface="Times New Roman" panose="02020603050405020304" pitchFamily="18" charset="0"/>
                <a:cs typeface="Times New Roman" panose="02020603050405020304" pitchFamily="18" charset="0"/>
              </a:rPr>
              <a:t> no </a:t>
            </a:r>
            <a:r>
              <a:rPr lang="en-US" sz="2800" dirty="0" err="1">
                <a:solidFill>
                  <a:srgbClr val="000000"/>
                </a:solidFill>
                <a:latin typeface="Times New Roman" panose="02020603050405020304" pitchFamily="18" charset="0"/>
                <a:cs typeface="Times New Roman" panose="02020603050405020304" pitchFamily="18" charset="0"/>
              </a:rPr>
              <a:t>jebkuras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vietas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būvobjektā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līdz</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ugunsdzēsības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aparātam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nedrīkst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pārsniegt</a:t>
            </a:r>
            <a:r>
              <a:rPr lang="en-US" sz="2800"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a:solidFill>
                  <a:srgbClr val="000000"/>
                </a:solidFill>
                <a:latin typeface="Times New Roman" panose="02020603050405020304" pitchFamily="18" charset="0"/>
                <a:cs typeface="Times New Roman" panose="02020603050405020304" pitchFamily="18" charset="0"/>
              </a:rPr>
              <a:t>30 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a:solidFill>
                  <a:srgbClr val="000000"/>
                </a:solidFill>
                <a:latin typeface="Times New Roman" panose="02020603050405020304" pitchFamily="18" charset="0"/>
                <a:cs typeface="Times New Roman" panose="02020603050405020304" pitchFamily="18" charset="0"/>
              </a:rPr>
              <a:t>40 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a:solidFill>
                  <a:srgbClr val="000000"/>
                </a:solidFill>
                <a:latin typeface="Times New Roman" panose="02020603050405020304" pitchFamily="18" charset="0"/>
                <a:cs typeface="Times New Roman" panose="02020603050405020304" pitchFamily="18" charset="0"/>
              </a:rPr>
              <a:t>50 m</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90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903" y="461631"/>
            <a:ext cx="7094194" cy="1036642"/>
          </a:xfrm>
        </p:spPr>
        <p:txBody>
          <a:bodyPr>
            <a:normAutofit/>
          </a:bodyPr>
          <a:lstStyle/>
          <a:p>
            <a:pPr algn="ctr"/>
            <a:r>
              <a:rPr lang="lv-LV" sz="4000" dirty="0">
                <a:latin typeface="+mj-lt"/>
              </a:rPr>
              <a:t>Klausītāju uzvedības noteikumi</a:t>
            </a:r>
          </a:p>
        </p:txBody>
      </p:sp>
      <p:sp>
        <p:nvSpPr>
          <p:cNvPr id="4" name="Content Placeholder 3">
            <a:extLst>
              <a:ext uri="{FF2B5EF4-FFF2-40B4-BE49-F238E27FC236}">
                <a16:creationId xmlns:a16="http://schemas.microsoft.com/office/drawing/2014/main" id="{0A85C656-A91D-4FCD-98C4-2BC73688616D}"/>
              </a:ext>
            </a:extLst>
          </p:cNvPr>
          <p:cNvSpPr>
            <a:spLocks noGrp="1"/>
          </p:cNvSpPr>
          <p:nvPr>
            <p:ph idx="1"/>
          </p:nvPr>
        </p:nvSpPr>
        <p:spPr>
          <a:xfrm>
            <a:off x="927279" y="2079701"/>
            <a:ext cx="10702344" cy="4212457"/>
          </a:xfrm>
        </p:spPr>
        <p:txBody>
          <a:bodyPr>
            <a:normAutofit/>
          </a:bodyPr>
          <a:lstStyle/>
          <a:p>
            <a:pPr algn="just"/>
            <a:r>
              <a:rPr lang="lv-LV" sz="2000" b="1" dirty="0">
                <a:latin typeface="+mn-lt"/>
              </a:rPr>
              <a:t>1. Lūgums čatā ierakstīt savu vārdu, uzvārdu un e-pastu – </a:t>
            </a:r>
            <a:r>
              <a:rPr lang="lv-LV" sz="2000" b="1" dirty="0">
                <a:solidFill>
                  <a:srgbClr val="FF0000"/>
                </a:solidFill>
                <a:latin typeface="+mn-lt"/>
              </a:rPr>
              <a:t>informācija nepieciešama apliecinājuma saņemšanai.</a:t>
            </a:r>
          </a:p>
          <a:p>
            <a:pPr algn="just"/>
            <a:endParaRPr lang="lv-LV" sz="2000" b="1" dirty="0">
              <a:latin typeface="+mn-lt"/>
            </a:endParaRPr>
          </a:p>
          <a:p>
            <a:pPr algn="just"/>
            <a:r>
              <a:rPr lang="lv-LV" sz="2000" b="1" dirty="0">
                <a:latin typeface="+mn-lt"/>
              </a:rPr>
              <a:t>2. Šajā pasākumā klausītājiem nav iespējams lietot mikrofonu!</a:t>
            </a:r>
          </a:p>
          <a:p>
            <a:pPr algn="just"/>
            <a:r>
              <a:rPr lang="lv-LV" sz="2000" b="1" dirty="0">
                <a:latin typeface="+mn-lt"/>
              </a:rPr>
              <a:t>Tāpēc jautājumus var uzdot rakstiski čatā ekrāna labajā stūrī.</a:t>
            </a:r>
          </a:p>
          <a:p>
            <a:pPr algn="just"/>
            <a:endParaRPr lang="lv-LV" sz="2000" b="1" dirty="0">
              <a:latin typeface="+mn-lt"/>
            </a:endParaRPr>
          </a:p>
          <a:p>
            <a:pPr algn="just"/>
            <a:r>
              <a:rPr lang="lv-LV" sz="2000" dirty="0">
                <a:latin typeface="+mn-lt"/>
              </a:rPr>
              <a:t>Jautājumi tiks apkopoti un kopā ar sagatavotajām atbildēm </a:t>
            </a:r>
          </a:p>
          <a:p>
            <a:pPr algn="just"/>
            <a:r>
              <a:rPr lang="lv-LV" sz="2000" dirty="0">
                <a:latin typeface="+mn-lt"/>
              </a:rPr>
              <a:t>divu nedēļu laikā publicēti BVKB tīmekļa vietnē un nosūtīt Jums e-pastā.</a:t>
            </a:r>
          </a:p>
          <a:p>
            <a:pPr algn="just"/>
            <a:endParaRPr lang="lv-LV" sz="2000" b="1" dirty="0">
              <a:solidFill>
                <a:srgbClr val="FF0000"/>
              </a:solidFill>
              <a:latin typeface="+mn-lt"/>
            </a:endParaRPr>
          </a:p>
          <a:p>
            <a:pPr algn="just"/>
            <a:r>
              <a:rPr lang="lv-LV" sz="2000" b="1" dirty="0">
                <a:latin typeface="+mn-lt"/>
              </a:rPr>
              <a:t>3. Ja pazūd skaņa vai attēls, iesakām pieslēgties semināram no jauna, bet pirms tam pārbaudīt datora audio uzstādījumus.</a:t>
            </a:r>
          </a:p>
          <a:p>
            <a:pPr algn="just"/>
            <a:endParaRPr lang="lv-LV" sz="2000" dirty="0">
              <a:latin typeface="+mn-lt"/>
            </a:endParaRPr>
          </a:p>
        </p:txBody>
      </p:sp>
      <p:pic>
        <p:nvPicPr>
          <p:cNvPr id="3" name="Attēls 2">
            <a:extLst>
              <a:ext uri="{FF2B5EF4-FFF2-40B4-BE49-F238E27FC236}">
                <a16:creationId xmlns:a16="http://schemas.microsoft.com/office/drawing/2014/main" id="{0E2E3D53-6EAA-4EEC-AEA7-58F284A8C17A}"/>
              </a:ext>
            </a:extLst>
          </p:cNvPr>
          <p:cNvPicPr>
            <a:picLocks noChangeAspect="1"/>
          </p:cNvPicPr>
          <p:nvPr/>
        </p:nvPicPr>
        <p:blipFill>
          <a:blip r:embed="rId3"/>
          <a:stretch>
            <a:fillRect/>
          </a:stretch>
        </p:blipFill>
        <p:spPr>
          <a:xfrm>
            <a:off x="8246215" y="2862343"/>
            <a:ext cx="3228975" cy="1409700"/>
          </a:xfrm>
          <a:prstGeom prst="rect">
            <a:avLst/>
          </a:prstGeom>
        </p:spPr>
      </p:pic>
      <p:pic>
        <p:nvPicPr>
          <p:cNvPr id="6" name="Attēls 5">
            <a:extLst>
              <a:ext uri="{FF2B5EF4-FFF2-40B4-BE49-F238E27FC236}">
                <a16:creationId xmlns:a16="http://schemas.microsoft.com/office/drawing/2014/main" id="{0104AC29-191C-40BB-940B-420FDB7F58BF}"/>
              </a:ext>
            </a:extLst>
          </p:cNvPr>
          <p:cNvPicPr>
            <a:picLocks noChangeAspect="1"/>
          </p:cNvPicPr>
          <p:nvPr/>
        </p:nvPicPr>
        <p:blipFill>
          <a:blip r:embed="rId4"/>
          <a:stretch>
            <a:fillRect/>
          </a:stretch>
        </p:blipFill>
        <p:spPr>
          <a:xfrm>
            <a:off x="8522440" y="4461127"/>
            <a:ext cx="2952750" cy="609600"/>
          </a:xfrm>
          <a:prstGeom prst="rect">
            <a:avLst/>
          </a:prstGeom>
        </p:spPr>
      </p:pic>
    </p:spTree>
    <p:extLst>
      <p:ext uri="{BB962C8B-B14F-4D97-AF65-F5344CB8AC3E}">
        <p14:creationId xmlns:p14="http://schemas.microsoft.com/office/powerpoint/2010/main" val="82052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357672" y="163452"/>
            <a:ext cx="6619059"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Nr.1  </a:t>
            </a:r>
          </a:p>
        </p:txBody>
      </p:sp>
      <p:sp>
        <p:nvSpPr>
          <p:cNvPr id="3" name="Rectangle 2"/>
          <p:cNvSpPr/>
          <p:nvPr/>
        </p:nvSpPr>
        <p:spPr>
          <a:xfrm>
            <a:off x="217715" y="1475116"/>
            <a:ext cx="5702715" cy="4990998"/>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variants – 40 m</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Būvobjektā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katrā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stāvā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izvieto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ugunsdzēsības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aparātus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atbilstoši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šādiem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kritērijiem</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attālums</a:t>
            </a:r>
            <a:r>
              <a:rPr lang="en-US" sz="2800" dirty="0">
                <a:solidFill>
                  <a:srgbClr val="000000"/>
                </a:solidFill>
                <a:latin typeface="Times New Roman" panose="02020603050405020304" pitchFamily="18" charset="0"/>
                <a:cs typeface="Times New Roman" panose="02020603050405020304" pitchFamily="18" charset="0"/>
              </a:rPr>
              <a:t> no </a:t>
            </a:r>
            <a:r>
              <a:rPr lang="en-US" sz="2800" dirty="0" err="1">
                <a:solidFill>
                  <a:srgbClr val="000000"/>
                </a:solidFill>
                <a:latin typeface="Times New Roman" panose="02020603050405020304" pitchFamily="18" charset="0"/>
                <a:cs typeface="Times New Roman" panose="02020603050405020304" pitchFamily="18" charset="0"/>
              </a:rPr>
              <a:t>jebkuras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vietas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būvobjektā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līdz</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ugunsdzēsības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aparātam</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nedrīkst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pārsniegt</a:t>
            </a:r>
            <a:r>
              <a:rPr lang="en-US" sz="2800" b="1" dirty="0">
                <a:solidFill>
                  <a:srgbClr val="000000"/>
                </a:solidFill>
                <a:latin typeface="Times New Roman" panose="02020603050405020304" pitchFamily="18" charset="0"/>
                <a:cs typeface="Times New Roman" panose="02020603050405020304" pitchFamily="18" charset="0"/>
              </a:rPr>
              <a:t> 40 m</a:t>
            </a:r>
            <a:r>
              <a:rPr lang="lv-LV" sz="2800"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t>
            </a:r>
            <a:r>
              <a:rPr lang="en-US" dirty="0" err="1">
                <a:solidFill>
                  <a:srgbClr val="000000"/>
                </a:solidFill>
                <a:latin typeface="Times New Roman" panose="02020603050405020304" pitchFamily="18" charset="0"/>
                <a:cs typeface="Times New Roman" panose="02020603050405020304" pitchFamily="18" charset="0"/>
              </a:rPr>
              <a:t>Ugunsdrošības</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noteikum</a:t>
            </a:r>
            <a:r>
              <a:rPr lang="lv-LV" dirty="0">
                <a:solidFill>
                  <a:srgbClr val="000000"/>
                </a:solidFill>
                <a:latin typeface="Times New Roman" panose="02020603050405020304" pitchFamily="18" charset="0"/>
                <a:cs typeface="Times New Roman" panose="02020603050405020304" pitchFamily="18" charset="0"/>
              </a:rPr>
              <a:t>u</a:t>
            </a:r>
            <a:r>
              <a:rPr lang="en-US" dirty="0">
                <a:solidFill>
                  <a:srgbClr val="000000"/>
                </a:solidFill>
                <a:latin typeface="Times New Roman" panose="02020603050405020304" pitchFamily="18" charset="0"/>
                <a:cs typeface="Times New Roman" panose="02020603050405020304" pitchFamily="18" charset="0"/>
              </a:rPr>
              <a:t> 53.3.apakšpunkts)</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Fire extinguisher character with blank billboard — Stock Photo">
            <a:extLst>
              <a:ext uri="{FF2B5EF4-FFF2-40B4-BE49-F238E27FC236}">
                <a16:creationId xmlns:a16="http://schemas.microsoft.com/office/drawing/2014/main" id="{E1E48380-92DB-41DE-9A95-5B46FB780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4" r="10078" b="-2"/>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853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32537C4-BEE4-4C73-AE23-9318032E0FDF}"/>
              </a:ext>
            </a:extLst>
          </p:cNvPr>
          <p:cNvSpPr>
            <a:spLocks noGrp="1"/>
          </p:cNvSpPr>
          <p:nvPr>
            <p:ph type="title"/>
          </p:nvPr>
        </p:nvSpPr>
        <p:spPr>
          <a:xfrm>
            <a:off x="3328827" y="141067"/>
            <a:ext cx="6617413" cy="1325563"/>
          </a:xfrm>
        </p:spPr>
        <p:txBody>
          <a:bodyPr/>
          <a:lstStyle/>
          <a:p>
            <a:pPr algn="ctr"/>
            <a:r>
              <a:rPr lang="en-US" b="1" dirty="0" err="1">
                <a:latin typeface="Times New Roman" panose="02020603050405020304" pitchFamily="18" charset="0"/>
                <a:cs typeface="Times New Roman" panose="02020603050405020304" pitchFamily="18" charset="0"/>
              </a:rPr>
              <a:t>Jautājums</a:t>
            </a:r>
            <a:r>
              <a:rPr lang="en-US" b="1"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Nr.2</a:t>
            </a:r>
          </a:p>
        </p:txBody>
      </p:sp>
      <p:sp>
        <p:nvSpPr>
          <p:cNvPr id="3" name="Satura vietturis 2">
            <a:extLst>
              <a:ext uri="{FF2B5EF4-FFF2-40B4-BE49-F238E27FC236}">
                <a16:creationId xmlns:a16="http://schemas.microsoft.com/office/drawing/2014/main" id="{CF1FA05E-ECE0-46CE-85B2-817FD3C57A17}"/>
              </a:ext>
            </a:extLst>
          </p:cNvPr>
          <p:cNvSpPr>
            <a:spLocks noGrp="1"/>
          </p:cNvSpPr>
          <p:nvPr>
            <p:ph idx="1"/>
          </p:nvPr>
        </p:nvSpPr>
        <p:spPr>
          <a:xfrm>
            <a:off x="838199" y="1571946"/>
            <a:ext cx="11213387" cy="5044611"/>
          </a:xfrm>
        </p:spPr>
        <p:txBody>
          <a:bodyPr>
            <a:normAutofit fontScale="92500" lnSpcReduction="10000"/>
          </a:bodyPr>
          <a:lstStyle/>
          <a:p>
            <a:pPr marL="0" indent="0" algn="just">
              <a:buNone/>
            </a:pPr>
            <a:r>
              <a:rPr lang="lv-LV" sz="3000" b="1" dirty="0">
                <a:latin typeface="Times New Roman" panose="02020603050405020304" pitchFamily="18" charset="0"/>
                <a:cs typeface="Times New Roman" panose="02020603050405020304" pitchFamily="18" charset="0"/>
              </a:rPr>
              <a:t>Jautājums: </a:t>
            </a:r>
          </a:p>
          <a:p>
            <a:pPr marL="0" indent="0" algn="just">
              <a:buNone/>
            </a:pPr>
            <a:r>
              <a:rPr lang="en-US" sz="3000" dirty="0" err="1">
                <a:latin typeface="Times New Roman" panose="02020603050405020304" pitchFamily="18" charset="0"/>
                <a:cs typeface="Times New Roman" panose="02020603050405020304" pitchFamily="18" charset="0"/>
              </a:rPr>
              <a:t>Vai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būvlaukumā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drīkst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smē</a:t>
            </a:r>
            <a:r>
              <a:rPr lang="lv-LV" sz="3000" dirty="0">
                <a:latin typeface="Times New Roman" panose="02020603050405020304" pitchFamily="18" charset="0"/>
                <a:cs typeface="Times New Roman" panose="02020603050405020304" pitchFamily="18" charset="0"/>
              </a:rPr>
              <a:t>ķ</a:t>
            </a:r>
            <a:r>
              <a:rPr lang="en-US" sz="3000" dirty="0" err="1">
                <a:latin typeface="Times New Roman" panose="02020603050405020304" pitchFamily="18" charset="0"/>
                <a:cs typeface="Times New Roman" panose="02020603050405020304" pitchFamily="18" charset="0"/>
              </a:rPr>
              <a:t>ēt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būvlaukumā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atzīmēt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smē</a:t>
            </a:r>
            <a:r>
              <a:rPr lang="lv-LV" sz="3000" dirty="0">
                <a:latin typeface="Times New Roman" panose="02020603050405020304" pitchFamily="18" charset="0"/>
                <a:cs typeface="Times New Roman" panose="02020603050405020304" pitchFamily="18" charset="0"/>
              </a:rPr>
              <a:t>ķ</a:t>
            </a:r>
            <a:r>
              <a:rPr lang="en-US" sz="3000" dirty="0" err="1">
                <a:latin typeface="Times New Roman" panose="02020603050405020304" pitchFamily="18" charset="0"/>
                <a:cs typeface="Times New Roman" panose="02020603050405020304" pitchFamily="18" charset="0"/>
              </a:rPr>
              <a:t>ēšanas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vietu</a:t>
            </a:r>
            <a:r>
              <a:rPr lang="en-US" sz="3000" dirty="0">
                <a:latin typeface="Times New Roman" panose="02020603050405020304" pitchFamily="18" charset="0"/>
                <a:cs typeface="Times New Roman" panose="02020603050405020304" pitchFamily="18" charset="0"/>
              </a:rPr>
              <a:t>?</a:t>
            </a:r>
          </a:p>
          <a:p>
            <a:pPr marL="0" indent="0" algn="just">
              <a:buNone/>
            </a:pPr>
            <a:endParaRPr lang="lv-LV" sz="3000" b="1" dirty="0">
              <a:latin typeface="Times New Roman" panose="02020603050405020304" pitchFamily="18" charset="0"/>
              <a:cs typeface="Times New Roman" panose="02020603050405020304" pitchFamily="18" charset="0"/>
            </a:endParaRPr>
          </a:p>
          <a:p>
            <a:pPr marL="0" indent="0" algn="just">
              <a:buNone/>
            </a:pPr>
            <a:r>
              <a:rPr lang="lv-LV" sz="3000" b="1" dirty="0">
                <a:latin typeface="Times New Roman" panose="02020603050405020304" pitchFamily="18" charset="0"/>
                <a:cs typeface="Times New Roman" panose="02020603050405020304" pitchFamily="18" charset="0"/>
              </a:rPr>
              <a:t>Atbilžu varianti:</a:t>
            </a:r>
          </a:p>
          <a:p>
            <a:pPr marL="0" indent="0" algn="just">
              <a:buNone/>
            </a:pPr>
            <a:r>
              <a:rPr lang="lv-LV" sz="3000" b="1" dirty="0">
                <a:latin typeface="Times New Roman" panose="02020603050405020304" pitchFamily="18" charset="0"/>
                <a:cs typeface="Times New Roman" panose="02020603050405020304" pitchFamily="18" charset="0"/>
              </a:rPr>
              <a:t>A – </a:t>
            </a:r>
            <a:r>
              <a:rPr lang="en-US" sz="3000" dirty="0">
                <a:latin typeface="Times New Roman" panose="02020603050405020304" pitchFamily="18" charset="0"/>
                <a:cs typeface="Times New Roman" panose="02020603050405020304" pitchFamily="18" charset="0"/>
              </a:rPr>
              <a:t>Jā, </a:t>
            </a:r>
            <a:r>
              <a:rPr lang="en-US" sz="3000" dirty="0" err="1">
                <a:latin typeface="Times New Roman" panose="02020603050405020304" pitchFamily="18" charset="0"/>
                <a:cs typeface="Times New Roman" panose="02020603050405020304" pitchFamily="18" charset="0"/>
              </a:rPr>
              <a:t>speciāli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aprīkotās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vietās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ar</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šādu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apzīmējumu</a:t>
            </a:r>
            <a:endParaRPr lang="lv-LV" sz="3000" dirty="0">
              <a:latin typeface="Times New Roman" panose="02020603050405020304" pitchFamily="18" charset="0"/>
              <a:cs typeface="Times New Roman" panose="02020603050405020304" pitchFamily="18" charset="0"/>
            </a:endParaRPr>
          </a:p>
          <a:p>
            <a:pPr marL="0" indent="0" algn="just">
              <a:buNone/>
            </a:pPr>
            <a:endParaRPr lang="lv-LV" sz="3000" b="1" dirty="0">
              <a:latin typeface="Times New Roman" panose="02020603050405020304" pitchFamily="18" charset="0"/>
              <a:cs typeface="Times New Roman" panose="02020603050405020304" pitchFamily="18" charset="0"/>
            </a:endParaRPr>
          </a:p>
          <a:p>
            <a:pPr marL="0" indent="0" algn="just">
              <a:buNone/>
            </a:pPr>
            <a:r>
              <a:rPr lang="lv-LV" sz="3000" b="1" dirty="0">
                <a:latin typeface="Times New Roman" panose="02020603050405020304" pitchFamily="18" charset="0"/>
                <a:cs typeface="Times New Roman" panose="02020603050405020304" pitchFamily="18" charset="0"/>
              </a:rPr>
              <a:t>B – </a:t>
            </a:r>
            <a:r>
              <a:rPr lang="en-US" sz="3000" dirty="0">
                <a:latin typeface="Times New Roman" panose="02020603050405020304" pitchFamily="18" charset="0"/>
                <a:cs typeface="Times New Roman" panose="02020603050405020304" pitchFamily="18" charset="0"/>
              </a:rPr>
              <a:t>Jā, </a:t>
            </a:r>
            <a:r>
              <a:rPr lang="en-US" sz="3000" dirty="0" err="1">
                <a:latin typeface="Times New Roman" panose="02020603050405020304" pitchFamily="18" charset="0"/>
                <a:cs typeface="Times New Roman" panose="02020603050405020304" pitchFamily="18" charset="0"/>
              </a:rPr>
              <a:t>norādītajās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vietās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ar</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šādu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apzīmējumu</a:t>
            </a:r>
            <a:endParaRPr lang="lv-LV" sz="3000" dirty="0">
              <a:latin typeface="Times New Roman" panose="02020603050405020304" pitchFamily="18" charset="0"/>
              <a:cs typeface="Times New Roman" panose="02020603050405020304" pitchFamily="18" charset="0"/>
            </a:endParaRPr>
          </a:p>
          <a:p>
            <a:pPr marL="0" indent="0" algn="just">
              <a:buNone/>
            </a:pPr>
            <a:endParaRPr lang="lv-LV" sz="3000" b="1" dirty="0">
              <a:latin typeface="Times New Roman" panose="02020603050405020304" pitchFamily="18" charset="0"/>
              <a:cs typeface="Times New Roman" panose="02020603050405020304" pitchFamily="18" charset="0"/>
            </a:endParaRPr>
          </a:p>
          <a:p>
            <a:pPr marL="0" indent="0" algn="just">
              <a:buNone/>
            </a:pPr>
            <a:r>
              <a:rPr lang="lv-LV" sz="3000" b="1" dirty="0">
                <a:latin typeface="Times New Roman" panose="02020603050405020304" pitchFamily="18" charset="0"/>
                <a:cs typeface="Times New Roman" panose="02020603050405020304" pitchFamily="18" charset="0"/>
              </a:rPr>
              <a:t>C – </a:t>
            </a:r>
            <a:r>
              <a:rPr lang="en-US" sz="3000" dirty="0">
                <a:latin typeface="Times New Roman" panose="02020603050405020304" pitchFamily="18" charset="0"/>
                <a:cs typeface="Times New Roman" panose="02020603050405020304" pitchFamily="18" charset="0"/>
              </a:rPr>
              <a:t>Jā, d</a:t>
            </a:r>
            <a:r>
              <a:rPr lang="lv-LV" sz="3000" dirty="0" err="1">
                <a:latin typeface="Times New Roman" panose="02020603050405020304" pitchFamily="18" charset="0"/>
                <a:cs typeface="Times New Roman" panose="02020603050405020304" pitchFamily="18" charset="0"/>
              </a:rPr>
              <a:t>egtnespējīga</a:t>
            </a:r>
            <a:r>
              <a:rPr lang="lv-LV" sz="3000" dirty="0">
                <a:latin typeface="Times New Roman" panose="02020603050405020304" pitchFamily="18" charset="0"/>
                <a:cs typeface="Times New Roman" panose="02020603050405020304" pitchFamily="18" charset="0"/>
              </a:rPr>
              <a:t> materiāla </a:t>
            </a:r>
            <a:r>
              <a:rPr lang="lv-LV" sz="3000" dirty="0" err="1">
                <a:latin typeface="Times New Roman" panose="02020603050405020304" pitchFamily="18" charset="0"/>
                <a:cs typeface="Times New Roman" panose="02020603050405020304" pitchFamily="18" charset="0"/>
              </a:rPr>
              <a:t>izsmēķu</a:t>
            </a:r>
            <a:r>
              <a:rPr lang="lv-LV" sz="3000" dirty="0">
                <a:latin typeface="Times New Roman" panose="02020603050405020304" pitchFamily="18" charset="0"/>
                <a:cs typeface="Times New Roman" panose="02020603050405020304" pitchFamily="18" charset="0"/>
              </a:rPr>
              <a:t> trauk</a:t>
            </a:r>
            <a:r>
              <a:rPr lang="en-US" sz="3000" dirty="0">
                <a:latin typeface="Times New Roman" panose="02020603050405020304" pitchFamily="18" charset="0"/>
                <a:cs typeface="Times New Roman" panose="02020603050405020304" pitchFamily="18" charset="0"/>
              </a:rPr>
              <a:t>a </a:t>
            </a:r>
            <a:endParaRPr lang="lv-LV" sz="3000" dirty="0">
              <a:latin typeface="Times New Roman" panose="02020603050405020304" pitchFamily="18" charset="0"/>
              <a:cs typeface="Times New Roman" panose="02020603050405020304" pitchFamily="18" charset="0"/>
            </a:endParaRPr>
          </a:p>
          <a:p>
            <a:pPr marL="0" indent="0" algn="just">
              <a:buNone/>
            </a:pPr>
            <a:r>
              <a:rPr lang="lv-LV"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atrašanās</a:t>
            </a:r>
            <a:r>
              <a:rPr lang="lv-LV"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vietā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kura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aprīkota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ar</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zīmēm</a:t>
            </a:r>
            <a:endParaRPr lang="lv-LV" sz="3000"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lv-LV" dirty="0"/>
          </a:p>
        </p:txBody>
      </p:sp>
      <p:pic>
        <p:nvPicPr>
          <p:cNvPr id="4" name="Attēls 3">
            <a:extLst>
              <a:ext uri="{FF2B5EF4-FFF2-40B4-BE49-F238E27FC236}">
                <a16:creationId xmlns:a16="http://schemas.microsoft.com/office/drawing/2014/main" id="{F02F9218-5EBE-469A-B7AF-EA1F7DEC315B}"/>
              </a:ext>
            </a:extLst>
          </p:cNvPr>
          <p:cNvPicPr>
            <a:picLocks noChangeAspect="1"/>
          </p:cNvPicPr>
          <p:nvPr/>
        </p:nvPicPr>
        <p:blipFill>
          <a:blip r:embed="rId2"/>
          <a:stretch>
            <a:fillRect/>
          </a:stretch>
        </p:blipFill>
        <p:spPr>
          <a:xfrm>
            <a:off x="8401066" y="2816407"/>
            <a:ext cx="1316625" cy="923777"/>
          </a:xfrm>
          <a:prstGeom prst="rect">
            <a:avLst/>
          </a:prstGeom>
        </p:spPr>
      </p:pic>
      <p:pic>
        <p:nvPicPr>
          <p:cNvPr id="5" name="Attēls 4">
            <a:extLst>
              <a:ext uri="{FF2B5EF4-FFF2-40B4-BE49-F238E27FC236}">
                <a16:creationId xmlns:a16="http://schemas.microsoft.com/office/drawing/2014/main" id="{157AE7BA-2F7E-4D16-83C1-6692D9D20C56}"/>
              </a:ext>
            </a:extLst>
          </p:cNvPr>
          <p:cNvPicPr>
            <a:picLocks noChangeAspect="1"/>
          </p:cNvPicPr>
          <p:nvPr/>
        </p:nvPicPr>
        <p:blipFill>
          <a:blip r:embed="rId3"/>
          <a:stretch>
            <a:fillRect/>
          </a:stretch>
        </p:blipFill>
        <p:spPr>
          <a:xfrm>
            <a:off x="7500136" y="4016411"/>
            <a:ext cx="2217556" cy="1097714"/>
          </a:xfrm>
          <a:prstGeom prst="rect">
            <a:avLst/>
          </a:prstGeom>
        </p:spPr>
      </p:pic>
      <p:pic>
        <p:nvPicPr>
          <p:cNvPr id="8" name="Picture 7">
            <a:extLst>
              <a:ext uri="{FF2B5EF4-FFF2-40B4-BE49-F238E27FC236}">
                <a16:creationId xmlns:a16="http://schemas.microsoft.com/office/drawing/2014/main" id="{5C24E015-0583-47F5-9FB0-89984BF36777}"/>
              </a:ext>
            </a:extLst>
          </p:cNvPr>
          <p:cNvPicPr>
            <a:picLocks noChangeAspect="1"/>
          </p:cNvPicPr>
          <p:nvPr/>
        </p:nvPicPr>
        <p:blipFill>
          <a:blip r:embed="rId4"/>
          <a:stretch>
            <a:fillRect/>
          </a:stretch>
        </p:blipFill>
        <p:spPr>
          <a:xfrm>
            <a:off x="7754112" y="5096916"/>
            <a:ext cx="2424260" cy="1685619"/>
          </a:xfrm>
          <a:prstGeom prst="rect">
            <a:avLst/>
          </a:prstGeom>
        </p:spPr>
      </p:pic>
    </p:spTree>
    <p:extLst>
      <p:ext uri="{BB962C8B-B14F-4D97-AF65-F5344CB8AC3E}">
        <p14:creationId xmlns:p14="http://schemas.microsoft.com/office/powerpoint/2010/main" val="3933061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9E07B99-F3B2-4262-BC05-A6236285B362}"/>
              </a:ext>
            </a:extLst>
          </p:cNvPr>
          <p:cNvSpPr>
            <a:spLocks noGrp="1"/>
          </p:cNvSpPr>
          <p:nvPr>
            <p:ph type="title"/>
          </p:nvPr>
        </p:nvSpPr>
        <p:spPr>
          <a:xfrm>
            <a:off x="3236360" y="869"/>
            <a:ext cx="7192766" cy="980790"/>
          </a:xfrm>
        </p:spPr>
        <p:txBody>
          <a:bodyPr/>
          <a:lstStyle/>
          <a:p>
            <a:pPr algn="ctr"/>
            <a:r>
              <a:rPr lang="en-US" b="1" dirty="0" err="1">
                <a:latin typeface="Times New Roman" panose="02020603050405020304" pitchFamily="18" charset="0"/>
                <a:cs typeface="Times New Roman" panose="02020603050405020304" pitchFamily="18" charset="0"/>
              </a:rPr>
              <a:t>Atbildes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uz</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jautājumu</a:t>
            </a:r>
            <a:r>
              <a:rPr lang="en-US" b="1"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Nr.2</a:t>
            </a:r>
          </a:p>
        </p:txBody>
      </p:sp>
      <p:sp>
        <p:nvSpPr>
          <p:cNvPr id="3" name="Satura vietturis 2">
            <a:extLst>
              <a:ext uri="{FF2B5EF4-FFF2-40B4-BE49-F238E27FC236}">
                <a16:creationId xmlns:a16="http://schemas.microsoft.com/office/drawing/2014/main" id="{3BE4E77F-0DEE-4170-BA93-496127DBD9F1}"/>
              </a:ext>
            </a:extLst>
          </p:cNvPr>
          <p:cNvSpPr>
            <a:spLocks noGrp="1"/>
          </p:cNvSpPr>
          <p:nvPr>
            <p:ph idx="1"/>
          </p:nvPr>
        </p:nvSpPr>
        <p:spPr>
          <a:xfrm>
            <a:off x="663539" y="2982888"/>
            <a:ext cx="11141468" cy="3413803"/>
          </a:xfrm>
        </p:spPr>
        <p:txBody>
          <a:bodyPr>
            <a:normAutofit/>
          </a:bodyPr>
          <a:lstStyle/>
          <a:p>
            <a:pPr marL="0" indent="0" algn="just">
              <a:buNone/>
            </a:pPr>
            <a:r>
              <a:rPr lang="lv-LV" sz="2400" dirty="0">
                <a:latin typeface="Times New Roman" panose="02020603050405020304" pitchFamily="18" charset="0"/>
                <a:cs typeface="Times New Roman" panose="02020603050405020304" pitchFamily="18" charset="0"/>
              </a:rPr>
              <a:t>Smēķēšanai paredzēto vietu </a:t>
            </a:r>
            <a:r>
              <a:rPr lang="lv-LV" sz="2400" b="1" dirty="0">
                <a:latin typeface="Times New Roman" panose="02020603050405020304" pitchFamily="18" charset="0"/>
                <a:cs typeface="Times New Roman" panose="02020603050405020304" pitchFamily="18" charset="0"/>
              </a:rPr>
              <a:t>aprīko ar </a:t>
            </a:r>
            <a:r>
              <a:rPr lang="lv-LV" sz="2400" b="1" dirty="0" err="1">
                <a:latin typeface="Times New Roman" panose="02020603050405020304" pitchFamily="18" charset="0"/>
                <a:cs typeface="Times New Roman" panose="02020603050405020304" pitchFamily="18" charset="0"/>
              </a:rPr>
              <a:t>degtnespējīga</a:t>
            </a:r>
            <a:r>
              <a:rPr lang="lv-LV" sz="2400" b="1" dirty="0">
                <a:latin typeface="Times New Roman" panose="02020603050405020304" pitchFamily="18" charset="0"/>
                <a:cs typeface="Times New Roman" panose="02020603050405020304" pitchFamily="18" charset="0"/>
              </a:rPr>
              <a:t> materiāla </a:t>
            </a:r>
            <a:r>
              <a:rPr lang="lv-LV" sz="2400" b="1" dirty="0" err="1">
                <a:latin typeface="Times New Roman" panose="02020603050405020304" pitchFamily="18" charset="0"/>
                <a:cs typeface="Times New Roman" panose="02020603050405020304" pitchFamily="18" charset="0"/>
              </a:rPr>
              <a:t>izsmēķu</a:t>
            </a:r>
            <a:r>
              <a:rPr lang="lv-LV" sz="2400" b="1" dirty="0">
                <a:latin typeface="Times New Roman" panose="02020603050405020304" pitchFamily="18" charset="0"/>
                <a:cs typeface="Times New Roman" panose="02020603050405020304" pitchFamily="18" charset="0"/>
              </a:rPr>
              <a:t> trauku </a:t>
            </a:r>
            <a:r>
              <a:rPr lang="lv-LV" sz="2400" dirty="0">
                <a:latin typeface="Times New Roman" panose="02020603050405020304" pitchFamily="18" charset="0"/>
                <a:cs typeface="Times New Roman" panose="02020603050405020304" pitchFamily="18" charset="0"/>
              </a:rPr>
              <a:t>un </a:t>
            </a:r>
            <a:r>
              <a:rPr lang="lv-LV" sz="2400" b="1" dirty="0">
                <a:latin typeface="Times New Roman" panose="02020603050405020304" pitchFamily="18" charset="0"/>
                <a:cs typeface="Times New Roman" panose="02020603050405020304" pitchFamily="18" charset="0"/>
              </a:rPr>
              <a:t>apzīmē ar zīmi</a:t>
            </a:r>
            <a:r>
              <a:rPr lang="lv-LV" sz="2400" dirty="0">
                <a:latin typeface="Times New Roman" panose="02020603050405020304" pitchFamily="18" charset="0"/>
                <a:cs typeface="Times New Roman" panose="02020603050405020304" pitchFamily="18" charset="0"/>
              </a:rPr>
              <a:t> atbilstoši normatīvajiem aktiem par kārtību, kādā izvietojami informatīvie uzraksti vai simboli </a:t>
            </a:r>
            <a:r>
              <a:rPr lang="lv-LV" sz="2400" b="1" dirty="0">
                <a:latin typeface="Times New Roman" panose="02020603050405020304" pitchFamily="18" charset="0"/>
                <a:cs typeface="Times New Roman" panose="02020603050405020304" pitchFamily="18" charset="0"/>
              </a:rPr>
              <a:t>par smēķēšanas aizliegumu vai atļauju smēķēt</a:t>
            </a:r>
            <a:r>
              <a:rPr lang="lv-LV" sz="2400" dirty="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kā arī par uzrakstu un simbolu paraugiem</a:t>
            </a:r>
            <a:r>
              <a:rPr lang="lv-LV"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lv-LV"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Ugunsdrošības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noteikum</a:t>
            </a:r>
            <a:r>
              <a:rPr lang="lv-LV" sz="1800" dirty="0">
                <a:latin typeface="Times New Roman" panose="02020603050405020304" pitchFamily="18" charset="0"/>
                <a:cs typeface="Times New Roman" panose="02020603050405020304" pitchFamily="18" charset="0"/>
              </a:rPr>
              <a:t>u</a:t>
            </a:r>
            <a:r>
              <a:rPr lang="en-US" sz="1800" dirty="0">
                <a:latin typeface="Times New Roman" panose="02020603050405020304" pitchFamily="18" charset="0"/>
                <a:cs typeface="Times New Roman" panose="02020603050405020304" pitchFamily="18" charset="0"/>
              </a:rPr>
              <a:t> </a:t>
            </a:r>
            <a:r>
              <a:rPr lang="lv-LV" sz="1800" dirty="0">
                <a:latin typeface="Times New Roman" panose="02020603050405020304" pitchFamily="18" charset="0"/>
                <a:cs typeface="Times New Roman" panose="02020603050405020304" pitchFamily="18" charset="0"/>
              </a:rPr>
              <a:t>25.</a:t>
            </a:r>
            <a:r>
              <a:rPr lang="en-US" sz="1800" dirty="0" err="1">
                <a:latin typeface="Times New Roman" panose="02020603050405020304" pitchFamily="18" charset="0"/>
                <a:cs typeface="Times New Roman" panose="02020603050405020304" pitchFamily="18" charset="0"/>
              </a:rPr>
              <a:t>punkts</a:t>
            </a:r>
            <a:r>
              <a:rPr lang="lv-LV"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Ministru </a:t>
            </a:r>
            <a:r>
              <a:rPr lang="en-US" sz="1800" dirty="0" err="1">
                <a:latin typeface="Times New Roman" panose="02020603050405020304" pitchFamily="18" charset="0"/>
                <a:cs typeface="Times New Roman" panose="02020603050405020304" pitchFamily="18" charset="0"/>
              </a:rPr>
              <a:t>kabineta</a:t>
            </a:r>
            <a:r>
              <a:rPr lang="en-US" sz="1800" dirty="0">
                <a:latin typeface="Times New Roman" panose="02020603050405020304" pitchFamily="18" charset="0"/>
                <a:cs typeface="Times New Roman" panose="02020603050405020304" pitchFamily="18" charset="0"/>
              </a:rPr>
              <a:t> 16.05.2017.</a:t>
            </a:r>
            <a:r>
              <a:rPr lang="lv-LV"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not</a:t>
            </a:r>
            <a:r>
              <a:rPr lang="lv-LV" sz="1800" dirty="0" err="1">
                <a:latin typeface="Times New Roman" panose="02020603050405020304" pitchFamily="18" charset="0"/>
                <a:cs typeface="Times New Roman" panose="02020603050405020304" pitchFamily="18" charset="0"/>
              </a:rPr>
              <a:t>eikumi</a:t>
            </a:r>
            <a:r>
              <a:rPr lang="lv-LV"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260 “</a:t>
            </a:r>
            <a:r>
              <a:rPr lang="lv-LV" sz="1800" dirty="0">
                <a:latin typeface="Times New Roman" panose="02020603050405020304" pitchFamily="18" charset="0"/>
                <a:cs typeface="Times New Roman" panose="02020603050405020304" pitchFamily="18" charset="0"/>
              </a:rPr>
              <a:t>Noteikumi par kārtību, kādā izvietojami informatīvie uzraksti vai simboli par smēķēšanas aizliegumu vai atļauju smēķēt, kā arī par uzrakstu un simbolu paraugiem</a:t>
            </a:r>
            <a:r>
              <a:rPr lang="en-US" sz="1800" dirty="0">
                <a:latin typeface="Times New Roman" panose="02020603050405020304" pitchFamily="18" charset="0"/>
                <a:cs typeface="Times New Roman" panose="02020603050405020304" pitchFamily="18" charset="0"/>
              </a:rPr>
              <a:t>”</a:t>
            </a:r>
            <a:r>
              <a:rPr lang="lv-LV"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endParaRPr lang="lv-LV" dirty="0"/>
          </a:p>
        </p:txBody>
      </p:sp>
      <p:pic>
        <p:nvPicPr>
          <p:cNvPr id="4" name="Attēls 3">
            <a:extLst>
              <a:ext uri="{FF2B5EF4-FFF2-40B4-BE49-F238E27FC236}">
                <a16:creationId xmlns:a16="http://schemas.microsoft.com/office/drawing/2014/main" id="{84AF7712-D5B2-46E1-86A1-F4D29A348FEF}"/>
              </a:ext>
            </a:extLst>
          </p:cNvPr>
          <p:cNvPicPr>
            <a:picLocks noChangeAspect="1"/>
          </p:cNvPicPr>
          <p:nvPr/>
        </p:nvPicPr>
        <p:blipFill>
          <a:blip r:embed="rId2"/>
          <a:stretch>
            <a:fillRect/>
          </a:stretch>
        </p:blipFill>
        <p:spPr>
          <a:xfrm>
            <a:off x="6706540" y="4741757"/>
            <a:ext cx="3069284" cy="1975141"/>
          </a:xfrm>
          <a:prstGeom prst="rect">
            <a:avLst/>
          </a:prstGeom>
        </p:spPr>
      </p:pic>
      <p:pic>
        <p:nvPicPr>
          <p:cNvPr id="5" name="Attēls 4">
            <a:extLst>
              <a:ext uri="{FF2B5EF4-FFF2-40B4-BE49-F238E27FC236}">
                <a16:creationId xmlns:a16="http://schemas.microsoft.com/office/drawing/2014/main" id="{8D301CBD-920A-4A72-A7AE-B49D98EC2787}"/>
              </a:ext>
            </a:extLst>
          </p:cNvPr>
          <p:cNvPicPr>
            <a:picLocks noChangeAspect="1"/>
          </p:cNvPicPr>
          <p:nvPr/>
        </p:nvPicPr>
        <p:blipFill>
          <a:blip r:embed="rId3"/>
          <a:stretch>
            <a:fillRect/>
          </a:stretch>
        </p:blipFill>
        <p:spPr>
          <a:xfrm>
            <a:off x="2909133" y="4882858"/>
            <a:ext cx="3540349" cy="1975142"/>
          </a:xfrm>
          <a:prstGeom prst="rect">
            <a:avLst/>
          </a:prstGeom>
        </p:spPr>
      </p:pic>
      <p:pic>
        <p:nvPicPr>
          <p:cNvPr id="6" name="Picture 5">
            <a:extLst>
              <a:ext uri="{FF2B5EF4-FFF2-40B4-BE49-F238E27FC236}">
                <a16:creationId xmlns:a16="http://schemas.microsoft.com/office/drawing/2014/main" id="{B4ADFE35-82FA-45A9-A737-8EFC7BEF68CC}"/>
              </a:ext>
            </a:extLst>
          </p:cNvPr>
          <p:cNvPicPr>
            <a:picLocks noChangeAspect="1"/>
          </p:cNvPicPr>
          <p:nvPr/>
        </p:nvPicPr>
        <p:blipFill>
          <a:blip r:embed="rId4"/>
          <a:stretch>
            <a:fillRect/>
          </a:stretch>
        </p:blipFill>
        <p:spPr>
          <a:xfrm>
            <a:off x="8803953" y="1606722"/>
            <a:ext cx="1795696" cy="1248570"/>
          </a:xfrm>
          <a:prstGeom prst="rect">
            <a:avLst/>
          </a:prstGeom>
        </p:spPr>
      </p:pic>
      <p:sp>
        <p:nvSpPr>
          <p:cNvPr id="7" name="Rectangle 6">
            <a:extLst>
              <a:ext uri="{FF2B5EF4-FFF2-40B4-BE49-F238E27FC236}">
                <a16:creationId xmlns:a16="http://schemas.microsoft.com/office/drawing/2014/main" id="{F0C48336-E2ED-448B-81CF-2DAE08E079AD}"/>
              </a:ext>
            </a:extLst>
          </p:cNvPr>
          <p:cNvSpPr/>
          <p:nvPr/>
        </p:nvSpPr>
        <p:spPr>
          <a:xfrm>
            <a:off x="2490199" y="1116796"/>
            <a:ext cx="9054957" cy="954107"/>
          </a:xfrm>
          <a:prstGeom prst="rect">
            <a:avLst/>
          </a:prstGeom>
        </p:spPr>
        <p:txBody>
          <a:bodyPr wrap="square">
            <a:spAutoFit/>
          </a:bodyPr>
          <a:lstStyle/>
          <a:p>
            <a:pPr algn="just"/>
            <a:r>
              <a:rPr lang="lv-LV" sz="2800" b="1" dirty="0">
                <a:latin typeface="Times New Roman" panose="02020603050405020304" pitchFamily="18" charset="0"/>
                <a:cs typeface="Times New Roman" panose="02020603050405020304" pitchFamily="18" charset="0"/>
              </a:rPr>
              <a:t>C variants – Jā, </a:t>
            </a:r>
            <a:r>
              <a:rPr lang="lv-LV" sz="2800" b="1" dirty="0" err="1">
                <a:latin typeface="Times New Roman" panose="02020603050405020304" pitchFamily="18" charset="0"/>
                <a:cs typeface="Times New Roman" panose="02020603050405020304" pitchFamily="18" charset="0"/>
              </a:rPr>
              <a:t>degtnespējīga</a:t>
            </a:r>
            <a:r>
              <a:rPr lang="lv-LV" sz="2800" b="1" dirty="0">
                <a:latin typeface="Times New Roman" panose="02020603050405020304" pitchFamily="18" charset="0"/>
                <a:cs typeface="Times New Roman" panose="02020603050405020304" pitchFamily="18" charset="0"/>
              </a:rPr>
              <a:t> materiāla </a:t>
            </a:r>
            <a:r>
              <a:rPr lang="lv-LV" sz="2800" b="1" dirty="0" err="1">
                <a:latin typeface="Times New Roman" panose="02020603050405020304" pitchFamily="18" charset="0"/>
                <a:cs typeface="Times New Roman" panose="02020603050405020304" pitchFamily="18" charset="0"/>
              </a:rPr>
              <a:t>izsmēķu</a:t>
            </a:r>
            <a:r>
              <a:rPr lang="lv-LV" sz="2800" b="1" dirty="0">
                <a:latin typeface="Times New Roman" panose="02020603050405020304" pitchFamily="18" charset="0"/>
                <a:cs typeface="Times New Roman" panose="02020603050405020304" pitchFamily="18" charset="0"/>
              </a:rPr>
              <a:t> trauka                  atrašanās vietā, kura aprīkota ar zīmēm</a:t>
            </a:r>
          </a:p>
        </p:txBody>
      </p:sp>
    </p:spTree>
    <p:extLst>
      <p:ext uri="{BB962C8B-B14F-4D97-AF65-F5344CB8AC3E}">
        <p14:creationId xmlns:p14="http://schemas.microsoft.com/office/powerpoint/2010/main" val="2370021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877877" y="353553"/>
            <a:ext cx="4977976" cy="1047616"/>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sz="4400" dirty="0">
                <a:solidFill>
                  <a:srgbClr val="000000"/>
                </a:solidFill>
                <a:latin typeface="Times New Roman" panose="02020603050405020304" pitchFamily="18" charset="0"/>
                <a:ea typeface="+mj-ea"/>
                <a:cs typeface="Times New Roman" panose="02020603050405020304" pitchFamily="18" charset="0"/>
              </a:rPr>
              <a:t>Nr.3</a:t>
            </a:r>
            <a:endParaRPr lang="en-US" altLang="lv-LV" sz="4400" dirty="0">
              <a:solidFill>
                <a:srgbClr val="000000"/>
              </a:solidFill>
              <a:latin typeface="Times New Roman" panose="02020603050405020304" pitchFamily="18" charset="0"/>
              <a:ea typeface="+mj-ea"/>
              <a:cs typeface="Times New Roman" panose="02020603050405020304" pitchFamily="18" charset="0"/>
            </a:endParaRPr>
          </a:p>
        </p:txBody>
      </p:sp>
      <p:sp>
        <p:nvSpPr>
          <p:cNvPr id="7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Fire Extinguisher Character Holding Measuring Tape Isolated White Background Illustration — Stock Photo">
            <a:extLst>
              <a:ext uri="{FF2B5EF4-FFF2-40B4-BE49-F238E27FC236}">
                <a16:creationId xmlns:a16="http://schemas.microsoft.com/office/drawing/2014/main" id="{15874A8A-B90F-4006-AB56-593AAE8BDFE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10098" r="12275"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090573" y="1664414"/>
            <a:ext cx="5765279" cy="4396558"/>
          </a:xfrm>
          <a:prstGeom prst="rect">
            <a:avLst/>
          </a:prstGeom>
        </p:spPr>
        <p:txBody>
          <a:bodyPr vert="horz" lIns="91440" tIns="45720" rIns="91440" bIns="45720" rtlCol="0" anchor="ctr">
            <a:no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Ik</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pēc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cik</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metriem</a:t>
            </a:r>
            <a:r>
              <a:rPr lang="en-US" sz="2800" dirty="0">
                <a:solidFill>
                  <a:srgbClr val="000000"/>
                </a:solidFill>
                <a:latin typeface="Times New Roman" panose="02020603050405020304" pitchFamily="18" charset="0"/>
                <a:cs typeface="Times New Roman" panose="02020603050405020304" pitchFamily="18" charset="0"/>
              </a:rPr>
              <a:t> </a:t>
            </a:r>
            <a:r>
              <a:rPr lang="lv-LV" sz="2800" dirty="0">
                <a:solidFill>
                  <a:srgbClr val="000000"/>
                </a:solidFill>
                <a:latin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cs typeface="Times New Roman" panose="02020603050405020304" pitchFamily="18" charset="0"/>
              </a:rPr>
              <a:t>ūvju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sastatnes</a:t>
            </a:r>
            <a:r>
              <a:rPr lang="en-US" sz="2800" dirty="0">
                <a:solidFill>
                  <a:srgbClr val="000000"/>
                </a:solidFill>
                <a:latin typeface="Times New Roman" panose="02020603050405020304" pitchFamily="18" charset="0"/>
                <a:cs typeface="Times New Roman" panose="02020603050405020304" pitchFamily="18" charset="0"/>
              </a:rPr>
              <a:t> pa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perimetru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aprīko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sastatņu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kāpnēm</a:t>
            </a:r>
            <a:r>
              <a:rPr lang="en-US" sz="2800" dirty="0">
                <a:solidFill>
                  <a:srgbClr val="000000"/>
                </a:solidFill>
                <a:latin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a:solidFill>
                  <a:srgbClr val="000000"/>
                </a:solidFill>
                <a:latin typeface="Times New Roman" panose="02020603050405020304" pitchFamily="18" charset="0"/>
                <a:cs typeface="Times New Roman" panose="02020603050405020304" pitchFamily="18" charset="0"/>
              </a:rPr>
              <a:t>30 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a:solidFill>
                  <a:srgbClr val="000000"/>
                </a:solidFill>
                <a:latin typeface="Times New Roman" panose="02020603050405020304" pitchFamily="18" charset="0"/>
                <a:cs typeface="Times New Roman" panose="02020603050405020304" pitchFamily="18" charset="0"/>
              </a:rPr>
              <a:t>50 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a:solidFill>
                  <a:srgbClr val="000000"/>
                </a:solidFill>
                <a:latin typeface="Times New Roman" panose="02020603050405020304" pitchFamily="18" charset="0"/>
                <a:cs typeface="Times New Roman" panose="02020603050405020304" pitchFamily="18" charset="0"/>
              </a:rPr>
              <a:t>40 m</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9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160169" y="323335"/>
            <a:ext cx="6553745"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Nr.3  </a:t>
            </a:r>
          </a:p>
        </p:txBody>
      </p:sp>
      <p:sp>
        <p:nvSpPr>
          <p:cNvPr id="3" name="Rectangle 2"/>
          <p:cNvSpPr/>
          <p:nvPr/>
        </p:nvSpPr>
        <p:spPr>
          <a:xfrm>
            <a:off x="250371" y="1634998"/>
            <a:ext cx="5670059" cy="4613401"/>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variants – 50 m</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Būvju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sastatnes</a:t>
            </a:r>
            <a:r>
              <a:rPr lang="en-US" sz="2800" dirty="0">
                <a:solidFill>
                  <a:srgbClr val="000000"/>
                </a:solidFill>
                <a:latin typeface="Times New Roman" panose="02020603050405020304" pitchFamily="18" charset="0"/>
                <a:cs typeface="Times New Roman" panose="02020603050405020304" pitchFamily="18" charset="0"/>
              </a:rPr>
              <a:t> pa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perimetru</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ik</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pēc</a:t>
            </a:r>
            <a:r>
              <a:rPr lang="en-US" sz="2800" b="1" dirty="0">
                <a:solidFill>
                  <a:srgbClr val="000000"/>
                </a:solidFill>
                <a:latin typeface="Times New Roman" panose="02020603050405020304" pitchFamily="18" charset="0"/>
                <a:cs typeface="Times New Roman" panose="02020603050405020304" pitchFamily="18" charset="0"/>
              </a:rPr>
              <a:t> 50 m </a:t>
            </a:r>
            <a:r>
              <a:rPr lang="en-US" sz="2800" b="1" dirty="0" err="1">
                <a:solidFill>
                  <a:srgbClr val="000000"/>
                </a:solidFill>
                <a:latin typeface="Times New Roman" panose="02020603050405020304" pitchFamily="18" charset="0"/>
                <a:cs typeface="Times New Roman" panose="02020603050405020304" pitchFamily="18" charset="0"/>
              </a:rPr>
              <a:t>aprīko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sastatņu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kāpnēm</a:t>
            </a:r>
            <a:r>
              <a:rPr lang="en-US" sz="28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Ugunsdrošības</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noteikum</a:t>
            </a:r>
            <a:r>
              <a:rPr lang="lv-LV" dirty="0">
                <a:solidFill>
                  <a:srgbClr val="000000"/>
                </a:solidFill>
                <a:latin typeface="Times New Roman" panose="02020603050405020304" pitchFamily="18" charset="0"/>
                <a:cs typeface="Times New Roman" panose="02020603050405020304" pitchFamily="18" charset="0"/>
              </a:rPr>
              <a:t>u</a:t>
            </a:r>
            <a:r>
              <a:rPr lang="en-US" dirty="0">
                <a:solidFill>
                  <a:srgbClr val="000000"/>
                </a:solidFill>
                <a:latin typeface="Times New Roman" panose="02020603050405020304" pitchFamily="18" charset="0"/>
                <a:cs typeface="Times New Roman" panose="02020603050405020304" pitchFamily="18" charset="0"/>
              </a:rPr>
              <a:t> 51.punkts)</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descr="Fire Extinguisher Character Holding Measuring Tape Isolated White Background Illustration — Stock Photo">
            <a:extLst>
              <a:ext uri="{FF2B5EF4-FFF2-40B4-BE49-F238E27FC236}">
                <a16:creationId xmlns:a16="http://schemas.microsoft.com/office/drawing/2014/main" id="{986EDBEF-ED9C-4E90-AC65-0381F8CC14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09" r="15783" b="-2"/>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860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35</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latin typeface="Times New Roman" panose="02020603050405020304" pitchFamily="18" charset="0"/>
                <a:cs typeface="Times New Roman" panose="02020603050405020304" pitchFamily="18" charset="0"/>
              </a:rPr>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1315112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0457" y="2478905"/>
            <a:ext cx="10025741" cy="2446421"/>
          </a:xfrm>
        </p:spPr>
        <p:txBody>
          <a:bodyPr>
            <a:noAutofit/>
          </a:bodyPr>
          <a:lstStyle/>
          <a:p>
            <a:r>
              <a:rPr lang="lv-LV" sz="5400" b="1" dirty="0">
                <a:latin typeface="Times New Roman" panose="02020603050405020304" pitchFamily="18" charset="0"/>
                <a:cs typeface="Times New Roman" panose="02020603050405020304" pitchFamily="18" charset="0"/>
              </a:rPr>
              <a:t>Pieņemšana ekspluatācijā - būves atbilstība ugunsdrošības prasībām </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36</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būvinspektors </a:t>
            </a:r>
          </a:p>
          <a:p>
            <a:pPr algn="ctr"/>
            <a:r>
              <a:rPr lang="lv-LV" sz="2400" b="1" dirty="0">
                <a:latin typeface="Times New Roman" panose="02020603050405020304" pitchFamily="18" charset="0"/>
                <a:cs typeface="Times New Roman" panose="02020603050405020304" pitchFamily="18" charset="0"/>
              </a:rPr>
              <a:t>Sandris Celmiņš</a:t>
            </a:r>
          </a:p>
        </p:txBody>
      </p:sp>
    </p:spTree>
    <p:extLst>
      <p:ext uri="{BB962C8B-B14F-4D97-AF65-F5344CB8AC3E}">
        <p14:creationId xmlns:p14="http://schemas.microsoft.com/office/powerpoint/2010/main" val="165680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AC7B21-91B4-42D8-8F2B-2FCE9A3F234F}"/>
              </a:ext>
            </a:extLst>
          </p:cNvPr>
          <p:cNvSpPr>
            <a:spLocks noGrp="1"/>
          </p:cNvSpPr>
          <p:nvPr>
            <p:ph type="title"/>
          </p:nvPr>
        </p:nvSpPr>
        <p:spPr/>
        <p:txBody>
          <a:bodyPr/>
          <a:lstStyle/>
          <a:p>
            <a:pPr algn="ctr"/>
            <a:r>
              <a:rPr lang="en-US" dirty="0"/>
              <a:t>VUGD </a:t>
            </a:r>
            <a:r>
              <a:rPr lang="en-US" dirty="0" err="1"/>
              <a:t>atzinums</a:t>
            </a:r>
            <a:r>
              <a:rPr lang="en-US" dirty="0"/>
              <a:t> </a:t>
            </a:r>
            <a:r>
              <a:rPr lang="en-US" dirty="0" err="1"/>
              <a:t>speciālajos</a:t>
            </a:r>
            <a:r>
              <a:rPr lang="en-US" dirty="0"/>
              <a:t> </a:t>
            </a:r>
            <a:br>
              <a:rPr lang="en-US" dirty="0"/>
            </a:br>
            <a:r>
              <a:rPr lang="en-US" dirty="0" err="1"/>
              <a:t>būvnoteikumos</a:t>
            </a:r>
            <a:r>
              <a:rPr lang="en-US" dirty="0"/>
              <a:t> (1)</a:t>
            </a:r>
            <a:endParaRPr lang="lv-LV" dirty="0"/>
          </a:p>
        </p:txBody>
      </p:sp>
      <p:graphicFrame>
        <p:nvGraphicFramePr>
          <p:cNvPr id="4" name="Satura vietturis 3">
            <a:extLst>
              <a:ext uri="{FF2B5EF4-FFF2-40B4-BE49-F238E27FC236}">
                <a16:creationId xmlns:a16="http://schemas.microsoft.com/office/drawing/2014/main" id="{F67DC8B0-6B38-4FA0-B31E-2C6819E4CF7F}"/>
              </a:ext>
            </a:extLst>
          </p:cNvPr>
          <p:cNvGraphicFramePr>
            <a:graphicFrameLocks noGrp="1"/>
          </p:cNvGraphicFramePr>
          <p:nvPr>
            <p:ph idx="1"/>
            <p:extLst>
              <p:ext uri="{D42A27DB-BD31-4B8C-83A1-F6EECF244321}">
                <p14:modId xmlns:p14="http://schemas.microsoft.com/office/powerpoint/2010/main" val="2285025035"/>
              </p:ext>
            </p:extLst>
          </p:nvPr>
        </p:nvGraphicFramePr>
        <p:xfrm>
          <a:off x="205740" y="1585440"/>
          <a:ext cx="11510010" cy="4847600"/>
        </p:xfrm>
        <a:graphic>
          <a:graphicData uri="http://schemas.openxmlformats.org/drawingml/2006/table">
            <a:tbl>
              <a:tblPr firstRow="1" firstCol="1" bandRow="1">
                <a:tableStyleId>{5C22544A-7EE6-4342-B048-85BDC9FD1C3A}</a:tableStyleId>
              </a:tblPr>
              <a:tblGrid>
                <a:gridCol w="661373">
                  <a:extLst>
                    <a:ext uri="{9D8B030D-6E8A-4147-A177-3AD203B41FA5}">
                      <a16:colId xmlns:a16="http://schemas.microsoft.com/office/drawing/2014/main" val="3927878386"/>
                    </a:ext>
                  </a:extLst>
                </a:gridCol>
                <a:gridCol w="3325427">
                  <a:extLst>
                    <a:ext uri="{9D8B030D-6E8A-4147-A177-3AD203B41FA5}">
                      <a16:colId xmlns:a16="http://schemas.microsoft.com/office/drawing/2014/main" val="3978072275"/>
                    </a:ext>
                  </a:extLst>
                </a:gridCol>
                <a:gridCol w="7523210">
                  <a:extLst>
                    <a:ext uri="{9D8B030D-6E8A-4147-A177-3AD203B41FA5}">
                      <a16:colId xmlns:a16="http://schemas.microsoft.com/office/drawing/2014/main" val="555070319"/>
                    </a:ext>
                  </a:extLst>
                </a:gridCol>
              </a:tblGrid>
              <a:tr h="397472">
                <a:tc>
                  <a:txBody>
                    <a:bodyPr/>
                    <a:lstStyle/>
                    <a:p>
                      <a:pPr>
                        <a:lnSpc>
                          <a:spcPct val="107000"/>
                        </a:lnSpc>
                        <a:spcAft>
                          <a:spcPts val="0"/>
                        </a:spcAft>
                      </a:pPr>
                      <a:r>
                        <a:rPr lang="lv-LV" sz="1200">
                          <a:effectLst/>
                        </a:rPr>
                        <a:t>Nr.</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en-US" sz="1200" dirty="0" err="1">
                          <a:effectLst/>
                        </a:rPr>
                        <a:t>Speciālie</a:t>
                      </a:r>
                      <a:r>
                        <a:rPr lang="en-US" sz="1200" dirty="0">
                          <a:effectLst/>
                        </a:rPr>
                        <a:t> </a:t>
                      </a:r>
                      <a:r>
                        <a:rPr lang="en-US" sz="1200" dirty="0" err="1">
                          <a:effectLst/>
                        </a:rPr>
                        <a:t>būvnoteikumi</a:t>
                      </a:r>
                      <a:endParaRPr lang="lv-LV" sz="12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800" b="0" i="0" kern="1200" dirty="0">
                          <a:solidFill>
                            <a:schemeClr val="lt1"/>
                          </a:solidFill>
                          <a:effectLst/>
                          <a:latin typeface="+mn-lt"/>
                          <a:ea typeface="+mn-ea"/>
                          <a:cs typeface="+mn-cs"/>
                        </a:rPr>
                        <a:t>Valsts ugunsdzēsības un glābšanas dienests</a:t>
                      </a:r>
                      <a:endParaRPr lang="lv-LV" sz="12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2735635901"/>
                  </a:ext>
                </a:extLst>
              </a:tr>
              <a:tr h="1209144">
                <a:tc>
                  <a:txBody>
                    <a:bodyPr/>
                    <a:lstStyle/>
                    <a:p>
                      <a:pPr>
                        <a:lnSpc>
                          <a:spcPct val="107000"/>
                        </a:lnSpc>
                        <a:spcAft>
                          <a:spcPts val="0"/>
                        </a:spcAft>
                      </a:pPr>
                      <a:r>
                        <a:rPr lang="lv-LV" sz="1400">
                          <a:effectLst/>
                        </a:rPr>
                        <a:t>1</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ĒBN 166.punkts</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800" dirty="0">
                          <a:effectLst/>
                        </a:rPr>
                        <a:t>Ja nodod ekspluatācijā </a:t>
                      </a:r>
                      <a:r>
                        <a:rPr lang="lv-LV" sz="1800" b="1" u="sng" dirty="0">
                          <a:effectLst/>
                        </a:rPr>
                        <a:t>trešās grupas ēku vai tās daļu</a:t>
                      </a:r>
                      <a:r>
                        <a:rPr lang="lv-LV" sz="1800" dirty="0">
                          <a:effectLst/>
                        </a:rPr>
                        <a:t>, pēc būvniecības ierosinātāja pieprasījuma </a:t>
                      </a:r>
                      <a:r>
                        <a:rPr lang="lv-LV" sz="1800" b="1" dirty="0">
                          <a:effectLst/>
                        </a:rPr>
                        <a:t>10 darbdienu laikā </a:t>
                      </a:r>
                      <a:r>
                        <a:rPr lang="lv-LV" sz="1800" dirty="0">
                          <a:effectLst/>
                        </a:rPr>
                        <a:t>pēc pieprasījuma saņemšanas atzinumu atbilstoši kompetencei sniedz</a:t>
                      </a:r>
                      <a:r>
                        <a:rPr lang="lv-LV" sz="1800" b="0" dirty="0">
                          <a:effectLst/>
                        </a:rPr>
                        <a:t> </a:t>
                      </a:r>
                      <a:r>
                        <a:rPr lang="lv-LV" sz="1800" b="1" dirty="0">
                          <a:effectLst/>
                        </a:rPr>
                        <a:t>Valsts ugunsdzēsības un glābšanas dienests – par atbilstību ugunsdrošības prasībām</a:t>
                      </a:r>
                    </a:p>
                  </a:txBody>
                  <a:tcPr marL="45023" marR="45023" marT="0" marB="0"/>
                </a:tc>
                <a:extLst>
                  <a:ext uri="{0D108BD9-81ED-4DB2-BD59-A6C34878D82A}">
                    <a16:rowId xmlns:a16="http://schemas.microsoft.com/office/drawing/2014/main" val="2968244279"/>
                  </a:ext>
                </a:extLst>
              </a:tr>
              <a:tr h="1174461">
                <a:tc>
                  <a:txBody>
                    <a:bodyPr/>
                    <a:lstStyle/>
                    <a:p>
                      <a:pPr>
                        <a:lnSpc>
                          <a:spcPct val="107000"/>
                        </a:lnSpc>
                        <a:spcAft>
                          <a:spcPts val="0"/>
                        </a:spcAft>
                      </a:pPr>
                      <a:r>
                        <a:rPr lang="lv-LV" sz="1400" dirty="0">
                          <a:effectLst/>
                        </a:rPr>
                        <a:t>2</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Atsevišķu inženierbūvju būvnoteikumi 162.p.</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gn="just">
                        <a:lnSpc>
                          <a:spcPct val="107000"/>
                        </a:lnSpc>
                        <a:spcAft>
                          <a:spcPts val="0"/>
                        </a:spcAft>
                      </a:pPr>
                      <a:r>
                        <a:rPr lang="lv-LV" sz="1800" dirty="0">
                          <a:solidFill>
                            <a:schemeClr val="tx1"/>
                          </a:solidFill>
                          <a:effectLst/>
                        </a:rPr>
                        <a:t>Ja nodod ekspluatācijā </a:t>
                      </a:r>
                      <a:r>
                        <a:rPr lang="lv-LV" sz="1800" b="1" u="sng" dirty="0">
                          <a:solidFill>
                            <a:schemeClr val="tx1"/>
                          </a:solidFill>
                          <a:effectLst/>
                        </a:rPr>
                        <a:t>trešās grupas inženierbūvi (izņemot </a:t>
                      </a:r>
                      <a:r>
                        <a:rPr lang="lv-LV" sz="1800" b="1" u="sng" dirty="0" err="1">
                          <a:solidFill>
                            <a:schemeClr val="tx1"/>
                          </a:solidFill>
                          <a:effectLst/>
                        </a:rPr>
                        <a:t>līnijveida</a:t>
                      </a:r>
                      <a:r>
                        <a:rPr lang="lv-LV" sz="1800" b="1" u="sng" dirty="0">
                          <a:solidFill>
                            <a:schemeClr val="tx1"/>
                          </a:solidFill>
                          <a:effectLst/>
                        </a:rPr>
                        <a:t> inženierbūvi</a:t>
                      </a:r>
                      <a:r>
                        <a:rPr lang="lv-LV" sz="1800" dirty="0">
                          <a:solidFill>
                            <a:schemeClr val="tx1"/>
                          </a:solidFill>
                          <a:effectLst/>
                        </a:rPr>
                        <a:t>), 10 darbdienu laikā pēc būvniecības ierosinātāja pieprasījuma saņemšanas </a:t>
                      </a:r>
                      <a:r>
                        <a:rPr lang="lv-LV" sz="1800" b="1" dirty="0">
                          <a:solidFill>
                            <a:schemeClr val="tx1"/>
                          </a:solidFill>
                          <a:effectLst/>
                        </a:rPr>
                        <a:t>Valsts ugunsdzēsības un glābšanas dienests</a:t>
                      </a:r>
                      <a:r>
                        <a:rPr lang="lv-LV" sz="1800" dirty="0">
                          <a:solidFill>
                            <a:schemeClr val="tx1"/>
                          </a:solidFill>
                          <a:effectLst/>
                        </a:rPr>
                        <a:t> sniedz atzinumu par inženierbūves atbilstību ugunsdrošības prasībām</a:t>
                      </a:r>
                      <a:endParaRPr lang="lv-LV"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639821962"/>
                  </a:ext>
                </a:extLst>
              </a:tr>
              <a:tr h="343113">
                <a:tc>
                  <a:txBody>
                    <a:bodyPr/>
                    <a:lstStyle/>
                    <a:p>
                      <a:pPr>
                        <a:lnSpc>
                          <a:spcPct val="107000"/>
                        </a:lnSpc>
                        <a:spcAft>
                          <a:spcPts val="0"/>
                        </a:spcAft>
                      </a:pPr>
                      <a:r>
                        <a:rPr lang="lv-LV" sz="1400">
                          <a:effectLst/>
                        </a:rPr>
                        <a:t>3</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Autoceļu un ielu būvnoteikumi</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rowSpan="4">
                  <a:txBody>
                    <a:bodyPr/>
                    <a:lstStyle/>
                    <a:p>
                      <a:pPr algn="ctr">
                        <a:lnSpc>
                          <a:spcPct val="107000"/>
                        </a:lnSpc>
                        <a:spcAft>
                          <a:spcPts val="0"/>
                        </a:spcAft>
                      </a:pPr>
                      <a:endParaRPr lang="lv-LV" sz="1400" dirty="0">
                        <a:effectLst/>
                      </a:endParaRPr>
                    </a:p>
                    <a:p>
                      <a:pPr algn="ctr">
                        <a:lnSpc>
                          <a:spcPct val="107000"/>
                        </a:lnSpc>
                        <a:spcAft>
                          <a:spcPts val="0"/>
                        </a:spcAft>
                      </a:pPr>
                      <a:endParaRPr lang="lv-LV" sz="1400" dirty="0">
                        <a:effectLst/>
                      </a:endParaRPr>
                    </a:p>
                    <a:p>
                      <a:pPr algn="ctr">
                        <a:lnSpc>
                          <a:spcPct val="107000"/>
                        </a:lnSpc>
                        <a:spcAft>
                          <a:spcPts val="0"/>
                        </a:spcAft>
                      </a:pPr>
                      <a:endParaRPr lang="lv-LV" sz="1400" dirty="0">
                        <a:effectLst/>
                      </a:endParaRPr>
                    </a:p>
                    <a:p>
                      <a:pPr algn="ctr">
                        <a:lnSpc>
                          <a:spcPct val="107000"/>
                        </a:lnSpc>
                        <a:spcAft>
                          <a:spcPts val="0"/>
                        </a:spcAft>
                      </a:pPr>
                      <a:r>
                        <a:rPr lang="en-US" sz="1800" dirty="0">
                          <a:effectLst/>
                        </a:rPr>
                        <a:t>Nav </a:t>
                      </a:r>
                      <a:r>
                        <a:rPr lang="en-US" sz="1800" dirty="0" err="1">
                          <a:effectLst/>
                        </a:rPr>
                        <a:t>nepieciešams</a:t>
                      </a:r>
                      <a:endParaRPr lang="lv-LV" sz="18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3539910645"/>
                  </a:ext>
                </a:extLst>
              </a:tr>
              <a:tr h="537518">
                <a:tc>
                  <a:txBody>
                    <a:bodyPr/>
                    <a:lstStyle/>
                    <a:p>
                      <a:pPr>
                        <a:lnSpc>
                          <a:spcPct val="107000"/>
                        </a:lnSpc>
                        <a:spcAft>
                          <a:spcPts val="0"/>
                        </a:spcAft>
                      </a:pPr>
                      <a:r>
                        <a:rPr lang="lv-LV" sz="1400">
                          <a:effectLst/>
                        </a:rPr>
                        <a:t>4</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Elektroenerģijas ražošanas, pārvades un sadales būvju būvnoteikumi</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endParaRPr>
                    </a:p>
                  </a:txBody>
                  <a:tcPr marL="45023" marR="45023" marT="0" marB="0"/>
                </a:tc>
                <a:extLst>
                  <a:ext uri="{0D108BD9-81ED-4DB2-BD59-A6C34878D82A}">
                    <a16:rowId xmlns:a16="http://schemas.microsoft.com/office/drawing/2014/main" val="1520662866"/>
                  </a:ext>
                </a:extLst>
              </a:tr>
              <a:tr h="561951">
                <a:tc>
                  <a:txBody>
                    <a:bodyPr/>
                    <a:lstStyle/>
                    <a:p>
                      <a:pPr>
                        <a:lnSpc>
                          <a:spcPct val="107000"/>
                        </a:lnSpc>
                        <a:spcAft>
                          <a:spcPts val="0"/>
                        </a:spcAft>
                      </a:pPr>
                      <a:r>
                        <a:rPr lang="lv-LV" sz="1400">
                          <a:effectLst/>
                        </a:rPr>
                        <a:t>5</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Hidrotehnisko un meliorācijas būvju būvnoteikumi</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endParaRPr>
                    </a:p>
                  </a:txBody>
                  <a:tcPr marL="45023" marR="45023" marT="0" marB="0"/>
                </a:tc>
                <a:extLst>
                  <a:ext uri="{0D108BD9-81ED-4DB2-BD59-A6C34878D82A}">
                    <a16:rowId xmlns:a16="http://schemas.microsoft.com/office/drawing/2014/main" val="1084481192"/>
                  </a:ext>
                </a:extLst>
              </a:tr>
              <a:tr h="623941">
                <a:tc>
                  <a:txBody>
                    <a:bodyPr/>
                    <a:lstStyle/>
                    <a:p>
                      <a:pPr>
                        <a:lnSpc>
                          <a:spcPct val="107000"/>
                        </a:lnSpc>
                        <a:spcAft>
                          <a:spcPts val="0"/>
                        </a:spcAft>
                      </a:pPr>
                      <a:r>
                        <a:rPr lang="lv-LV" sz="1400" dirty="0">
                          <a:effectLst/>
                        </a:rPr>
                        <a:t>6</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Elektronisko sakaru tīklu ierīkošanas, būvniecības un uzraudzības kārtība</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583553410"/>
                  </a:ext>
                </a:extLst>
              </a:tr>
            </a:tbl>
          </a:graphicData>
        </a:graphic>
      </p:graphicFrame>
    </p:spTree>
    <p:extLst>
      <p:ext uri="{BB962C8B-B14F-4D97-AF65-F5344CB8AC3E}">
        <p14:creationId xmlns:p14="http://schemas.microsoft.com/office/powerpoint/2010/main" val="218495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E5773C3-FF5A-4007-B2EF-16D1808A604E}"/>
              </a:ext>
            </a:extLst>
          </p:cNvPr>
          <p:cNvSpPr>
            <a:spLocks noGrp="1"/>
          </p:cNvSpPr>
          <p:nvPr>
            <p:ph type="title"/>
          </p:nvPr>
        </p:nvSpPr>
        <p:spPr/>
        <p:txBody>
          <a:bodyPr/>
          <a:lstStyle/>
          <a:p>
            <a:pPr algn="ctr"/>
            <a:r>
              <a:rPr lang="en-US" dirty="0" err="1"/>
              <a:t>Kā</a:t>
            </a:r>
            <a:r>
              <a:rPr lang="en-US" dirty="0"/>
              <a:t> </a:t>
            </a:r>
            <a:r>
              <a:rPr lang="en-US" dirty="0" err="1"/>
              <a:t>pieprasīt</a:t>
            </a:r>
            <a:r>
              <a:rPr lang="en-US" dirty="0"/>
              <a:t> </a:t>
            </a:r>
            <a:r>
              <a:rPr lang="en-US" dirty="0" err="1"/>
              <a:t>atzinumu</a:t>
            </a:r>
            <a:r>
              <a:rPr lang="en-US" dirty="0"/>
              <a:t> par </a:t>
            </a:r>
            <a:r>
              <a:rPr lang="en-US" dirty="0" err="1"/>
              <a:t>būves</a:t>
            </a:r>
            <a:r>
              <a:rPr lang="en-US" dirty="0"/>
              <a:t> </a:t>
            </a:r>
            <a:r>
              <a:rPr lang="en-US" dirty="0" err="1"/>
              <a:t>gatavību</a:t>
            </a:r>
            <a:r>
              <a:rPr lang="en-US" dirty="0"/>
              <a:t> </a:t>
            </a:r>
            <a:r>
              <a:rPr lang="en-US" dirty="0" err="1"/>
              <a:t>ekspluatācijai</a:t>
            </a:r>
            <a:endParaRPr lang="lv-LV" dirty="0"/>
          </a:p>
        </p:txBody>
      </p:sp>
      <p:pic>
        <p:nvPicPr>
          <p:cNvPr id="10" name="Satura vietturis 9">
            <a:extLst>
              <a:ext uri="{FF2B5EF4-FFF2-40B4-BE49-F238E27FC236}">
                <a16:creationId xmlns:a16="http://schemas.microsoft.com/office/drawing/2014/main" id="{BF36AB31-B470-4C1A-8EE5-DC035893273A}"/>
              </a:ext>
            </a:extLst>
          </p:cNvPr>
          <p:cNvPicPr>
            <a:picLocks noGrp="1" noChangeAspect="1"/>
          </p:cNvPicPr>
          <p:nvPr>
            <p:ph idx="1"/>
          </p:nvPr>
        </p:nvPicPr>
        <p:blipFill>
          <a:blip r:embed="rId2"/>
          <a:stretch>
            <a:fillRect/>
          </a:stretch>
        </p:blipFill>
        <p:spPr>
          <a:xfrm>
            <a:off x="1325880" y="1825625"/>
            <a:ext cx="10027920" cy="4351338"/>
          </a:xfrm>
          <a:prstGeom prst="rect">
            <a:avLst/>
          </a:prstGeom>
        </p:spPr>
      </p:pic>
    </p:spTree>
    <p:extLst>
      <p:ext uri="{BB962C8B-B14F-4D97-AF65-F5344CB8AC3E}">
        <p14:creationId xmlns:p14="http://schemas.microsoft.com/office/powerpoint/2010/main" val="2049407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91B032D-FF5B-4780-9CB1-AD96A1F37F53}"/>
              </a:ext>
            </a:extLst>
          </p:cNvPr>
          <p:cNvSpPr>
            <a:spLocks noGrp="1"/>
          </p:cNvSpPr>
          <p:nvPr>
            <p:ph type="title"/>
          </p:nvPr>
        </p:nvSpPr>
        <p:spPr/>
        <p:txBody>
          <a:bodyPr/>
          <a:lstStyle/>
          <a:p>
            <a:pPr algn="ctr"/>
            <a:r>
              <a:rPr lang="en-US" dirty="0"/>
              <a:t>VUGD </a:t>
            </a:r>
            <a:r>
              <a:rPr lang="en-US" dirty="0" err="1"/>
              <a:t>atzinums</a:t>
            </a:r>
            <a:r>
              <a:rPr lang="en-US" dirty="0"/>
              <a:t> </a:t>
            </a:r>
            <a:r>
              <a:rPr lang="en-US" dirty="0" err="1"/>
              <a:t>speciālajos</a:t>
            </a:r>
            <a:r>
              <a:rPr lang="en-US" dirty="0"/>
              <a:t> </a:t>
            </a:r>
            <a:br>
              <a:rPr lang="en-US" dirty="0"/>
            </a:br>
            <a:r>
              <a:rPr lang="en-US" dirty="0" err="1"/>
              <a:t>būvnoteikumos</a:t>
            </a:r>
            <a:r>
              <a:rPr lang="en-US" dirty="0"/>
              <a:t> (2)</a:t>
            </a:r>
            <a:endParaRPr lang="lv-LV" dirty="0"/>
          </a:p>
        </p:txBody>
      </p:sp>
      <p:sp>
        <p:nvSpPr>
          <p:cNvPr id="3" name="Satura vietturis 2">
            <a:extLst>
              <a:ext uri="{FF2B5EF4-FFF2-40B4-BE49-F238E27FC236}">
                <a16:creationId xmlns:a16="http://schemas.microsoft.com/office/drawing/2014/main" id="{3217714A-7E6B-4C8D-B12C-E309C70B76C8}"/>
              </a:ext>
            </a:extLst>
          </p:cNvPr>
          <p:cNvSpPr>
            <a:spLocks noGrp="1"/>
          </p:cNvSpPr>
          <p:nvPr>
            <p:ph idx="1"/>
          </p:nvPr>
        </p:nvSpPr>
        <p:spPr/>
        <p:txBody>
          <a:bodyPr>
            <a:normAutofit fontScale="92500" lnSpcReduction="20000"/>
          </a:bodyPr>
          <a:lstStyle/>
          <a:p>
            <a:pPr marL="0" indent="0" algn="just">
              <a:buNone/>
            </a:pPr>
            <a:r>
              <a:rPr lang="en-US" dirty="0"/>
              <a:t>ĒBN </a:t>
            </a:r>
            <a:r>
              <a:rPr lang="lv-LV" dirty="0"/>
              <a:t>178.</a:t>
            </a:r>
            <a:r>
              <a:rPr lang="en-US" dirty="0"/>
              <a:t>p</a:t>
            </a:r>
            <a:r>
              <a:rPr lang="lv-LV" dirty="0"/>
              <a:t> Institūcija, kura pilda būvvaldes funkcijas, </a:t>
            </a:r>
            <a:r>
              <a:rPr lang="lv-LV" b="1" dirty="0"/>
              <a:t>nav tiesīgs </a:t>
            </a:r>
            <a:r>
              <a:rPr lang="lv-LV" dirty="0"/>
              <a:t>uzsākt ēkas vai tās daļas pieņemšanu ekspluatācijā, ja kāda no institūcijām </a:t>
            </a:r>
            <a:r>
              <a:rPr lang="lv-LV" b="1" dirty="0"/>
              <a:t>atzinumā sniegusi negatīvu atzinumu par ēkas nodošanu ekspluatācijā </a:t>
            </a:r>
            <a:r>
              <a:rPr lang="lv-LV" dirty="0"/>
              <a:t>vai būvniecības informācijas sistēmā nav pieejama attiecīgā informācija un dokumenti.</a:t>
            </a:r>
            <a:endParaRPr lang="en-US" dirty="0"/>
          </a:p>
          <a:p>
            <a:pPr marL="0" indent="0" algn="just">
              <a:buNone/>
            </a:pPr>
            <a:r>
              <a:rPr lang="en-US" dirty="0"/>
              <a:t>AIBN </a:t>
            </a:r>
            <a:r>
              <a:rPr lang="lv-LV" dirty="0"/>
              <a:t>169.</a:t>
            </a:r>
            <a:r>
              <a:rPr lang="en-US" dirty="0"/>
              <a:t>p</a:t>
            </a:r>
            <a:r>
              <a:rPr lang="lv-LV" dirty="0"/>
              <a:t> Institūcija, kura pilda būvvaldes funkcijas, </a:t>
            </a:r>
            <a:r>
              <a:rPr lang="lv-LV" b="1" dirty="0"/>
              <a:t>nav tiesīga </a:t>
            </a:r>
            <a:r>
              <a:rPr lang="lv-LV" dirty="0"/>
              <a:t>pieņemt inženierbūvi ekspluatācijā, ja kāda no šo noteikumu </a:t>
            </a:r>
            <a:r>
              <a:rPr lang="lv-LV" dirty="0">
                <a:hlinkClick r:id="rId2"/>
              </a:rPr>
              <a:t>161.</a:t>
            </a:r>
            <a:r>
              <a:rPr lang="lv-LV" dirty="0"/>
              <a:t> vai </a:t>
            </a:r>
            <a:r>
              <a:rPr lang="lv-LV" dirty="0">
                <a:hlinkClick r:id="rId3"/>
              </a:rPr>
              <a:t>162.</a:t>
            </a:r>
            <a:r>
              <a:rPr lang="lv-LV" dirty="0"/>
              <a:t> punktā minētajām institūcijām </a:t>
            </a:r>
            <a:r>
              <a:rPr lang="lv-LV" b="1" dirty="0"/>
              <a:t>nav sniegusi pozitīvu atzinumu </a:t>
            </a:r>
            <a:r>
              <a:rPr lang="lv-LV" dirty="0"/>
              <a:t>par inženierbūves gatavību nodošanai ekspluatācijā vai būvniecības informācijas sistēmā nav pieejama attiecīgā informācija un dokumenti.</a:t>
            </a:r>
            <a:endParaRPr lang="en-US" dirty="0"/>
          </a:p>
          <a:p>
            <a:pPr marL="0" indent="0" algn="just">
              <a:buNone/>
            </a:pPr>
            <a:r>
              <a:rPr lang="en-US" dirty="0"/>
              <a:t>ĒBN </a:t>
            </a:r>
            <a:r>
              <a:rPr lang="lv-LV" dirty="0"/>
              <a:t>183.</a:t>
            </a:r>
            <a:r>
              <a:rPr lang="en-US" dirty="0"/>
              <a:t>p</a:t>
            </a:r>
            <a:r>
              <a:rPr lang="lv-LV" dirty="0"/>
              <a:t> </a:t>
            </a:r>
            <a:r>
              <a:rPr lang="lv-LV" b="1" dirty="0"/>
              <a:t>Būves kārtu var pieņemt ekspluatācijā</a:t>
            </a:r>
            <a:r>
              <a:rPr lang="lv-LV" dirty="0"/>
              <a:t>, ja tās </a:t>
            </a:r>
            <a:r>
              <a:rPr lang="lv-LV" b="1" dirty="0"/>
              <a:t>būvdarbi ir </a:t>
            </a:r>
            <a:r>
              <a:rPr lang="lv-LV" dirty="0"/>
              <a:t>pilnīgi </a:t>
            </a:r>
            <a:r>
              <a:rPr lang="lv-LV" b="1" dirty="0"/>
              <a:t>pabeigti </a:t>
            </a:r>
            <a:r>
              <a:rPr lang="lv-LV" dirty="0"/>
              <a:t>un </a:t>
            </a:r>
            <a:r>
              <a:rPr lang="lv-LV" b="1" dirty="0"/>
              <a:t>ir veikti </a:t>
            </a:r>
            <a:r>
              <a:rPr lang="lv-LV" dirty="0"/>
              <a:t>visi attiecīgajai būves kārtai paredzētie </a:t>
            </a:r>
            <a:r>
              <a:rPr lang="lv-LV" b="1" dirty="0"/>
              <a:t>ugunsdrošības</a:t>
            </a:r>
            <a:r>
              <a:rPr lang="lv-LV" dirty="0"/>
              <a:t>, darba aizsardzības un vides aizsardzības </a:t>
            </a:r>
            <a:r>
              <a:rPr lang="lv-LV" b="1" dirty="0"/>
              <a:t>pasākumi, </a:t>
            </a:r>
            <a:r>
              <a:rPr lang="lv-LV" dirty="0"/>
              <a:t>kā arī izdarīts viss būvprojektā paredzētais, lai nodrošinātu vides pieejamību.</a:t>
            </a:r>
          </a:p>
        </p:txBody>
      </p:sp>
    </p:spTree>
    <p:extLst>
      <p:ext uri="{BB962C8B-B14F-4D97-AF65-F5344CB8AC3E}">
        <p14:creationId xmlns:p14="http://schemas.microsoft.com/office/powerpoint/2010/main" val="2629648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3517" y="1369154"/>
            <a:ext cx="3807187" cy="2228074"/>
          </a:xfrm>
        </p:spPr>
        <p:txBody>
          <a:bodyPr vert="horz" lIns="91440" tIns="45720" rIns="91440" bIns="45720" rtlCol="0" anchor="ctr">
            <a:normAutofit fontScale="90000"/>
          </a:bodyPr>
          <a:lstStyle/>
          <a:p>
            <a:pPr algn="ctr"/>
            <a:r>
              <a:rPr lang="en-US" sz="4900" dirty="0">
                <a:latin typeface="Times New Roman" panose="02020603050405020304" pitchFamily="18" charset="0"/>
                <a:cs typeface="Times New Roman" panose="02020603050405020304" pitchFamily="18" charset="0"/>
              </a:rPr>
              <a:t>Ugunsdrošības </a:t>
            </a:r>
            <a:r>
              <a:rPr lang="en-US" sz="4900" dirty="0" err="1">
                <a:latin typeface="Times New Roman" panose="02020603050405020304" pitchFamily="18" charset="0"/>
                <a:cs typeface="Times New Roman" panose="02020603050405020304" pitchFamily="18" charset="0"/>
              </a:rPr>
              <a:t>pasākumu</a:t>
            </a:r>
            <a:r>
              <a:rPr lang="en-US" sz="4900" dirty="0">
                <a:latin typeface="Times New Roman" panose="02020603050405020304" pitchFamily="18" charset="0"/>
                <a:cs typeface="Times New Roman" panose="02020603050405020304" pitchFamily="18" charset="0"/>
              </a:rPr>
              <a:t> </a:t>
            </a:r>
            <a:r>
              <a:rPr lang="en-US" sz="4900" dirty="0" err="1">
                <a:latin typeface="Times New Roman" panose="02020603050405020304" pitchFamily="18" charset="0"/>
                <a:cs typeface="Times New Roman" panose="02020603050405020304" pitchFamily="18" charset="0"/>
              </a:rPr>
              <a:t>pārskats</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ea typeface="+mj-ea"/>
              <a:cs typeface="Times New Roman" panose="02020603050405020304" pitchFamily="18" charset="0"/>
            </a:endParaRPr>
          </a:p>
        </p:txBody>
      </p:sp>
      <p:sp>
        <p:nvSpPr>
          <p:cNvPr id="4" name="Content Placeholder 3">
            <a:extLst>
              <a:ext uri="{FF2B5EF4-FFF2-40B4-BE49-F238E27FC236}">
                <a16:creationId xmlns:a16="http://schemas.microsoft.com/office/drawing/2014/main" id="{CDFFCC44-01E2-4E15-B28C-DEB6E1D5277F}"/>
              </a:ext>
            </a:extLst>
          </p:cNvPr>
          <p:cNvSpPr>
            <a:spLocks noGrp="1"/>
          </p:cNvSpPr>
          <p:nvPr>
            <p:ph idx="1"/>
          </p:nvPr>
        </p:nvSpPr>
        <p:spPr>
          <a:xfrm>
            <a:off x="629948" y="4216376"/>
            <a:ext cx="4299856" cy="1554125"/>
          </a:xfrm>
        </p:spPr>
        <p:txBody>
          <a:bodyPr vert="horz" lIns="91440" tIns="45720" rIns="91440" bIns="45720" rtlCol="0">
            <a:normAutofit/>
          </a:bodyPr>
          <a:lstStyle/>
          <a:p>
            <a:pPr algn="ctr"/>
            <a:r>
              <a:rPr lang="lv-LV" sz="3000" b="1" dirty="0">
                <a:latin typeface="Times New Roman" panose="02020603050405020304" pitchFamily="18" charset="0"/>
                <a:ea typeface="+mn-ea"/>
                <a:cs typeface="Times New Roman" panose="02020603050405020304" pitchFamily="18" charset="0"/>
              </a:rPr>
              <a:t>Valsts ugunsdzēsības un glābšanas dienests - Dzintars </a:t>
            </a:r>
            <a:r>
              <a:rPr lang="lv-LV" sz="3000" b="1" dirty="0" err="1">
                <a:latin typeface="Times New Roman" panose="02020603050405020304" pitchFamily="18" charset="0"/>
                <a:ea typeface="+mn-ea"/>
                <a:cs typeface="Times New Roman" panose="02020603050405020304" pitchFamily="18" charset="0"/>
              </a:rPr>
              <a:t>Lagzdiņš</a:t>
            </a:r>
            <a:endParaRPr lang="lv-LV" sz="3000" b="1" dirty="0">
              <a:latin typeface="Times New Roman" panose="02020603050405020304" pitchFamily="18" charset="0"/>
              <a:ea typeface="+mn-ea"/>
              <a:cs typeface="Times New Roman" panose="02020603050405020304" pitchFamily="18" charset="0"/>
            </a:endParaRPr>
          </a:p>
          <a:p>
            <a:pPr indent="-228600" algn="ctr">
              <a:buFont typeface="Arial" panose="020B0604020202020204" pitchFamily="34" charset="0"/>
              <a:buChar char="•"/>
            </a:pPr>
            <a:endParaRPr lang="en-US" sz="2000" b="1" dirty="0">
              <a:latin typeface="+mn-lt"/>
              <a:ea typeface="+mn-ea"/>
              <a:cs typeface="+mn-cs"/>
            </a:endParaRPr>
          </a:p>
        </p:txBody>
      </p:sp>
      <p:pic>
        <p:nvPicPr>
          <p:cNvPr id="3" name="Picture 2">
            <a:extLst>
              <a:ext uri="{FF2B5EF4-FFF2-40B4-BE49-F238E27FC236}">
                <a16:creationId xmlns:a16="http://schemas.microsoft.com/office/drawing/2014/main" id="{E76CDDAD-E32E-4FF7-A262-C2817D2CF1BA}"/>
              </a:ext>
            </a:extLst>
          </p:cNvPr>
          <p:cNvPicPr>
            <a:picLocks noChangeAspect="1"/>
          </p:cNvPicPr>
          <p:nvPr/>
        </p:nvPicPr>
        <p:blipFill rotWithShape="1">
          <a:blip r:embed="rId3"/>
          <a:srcRect l="9857" r="11396" b="-1"/>
          <a:stretch/>
        </p:blipFill>
        <p:spPr>
          <a:xfrm>
            <a:off x="5214221" y="10"/>
            <a:ext cx="6977778" cy="6663340"/>
          </a:xfrm>
          <a:prstGeom prst="rect">
            <a:avLst/>
          </a:prstGeom>
          <a:effectLst/>
        </p:spPr>
      </p:pic>
    </p:spTree>
    <p:extLst>
      <p:ext uri="{BB962C8B-B14F-4D97-AF65-F5344CB8AC3E}">
        <p14:creationId xmlns:p14="http://schemas.microsoft.com/office/powerpoint/2010/main" val="2076370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09B0D5A-6DB9-40D8-A600-82E32A91BAD9}"/>
              </a:ext>
            </a:extLst>
          </p:cNvPr>
          <p:cNvSpPr>
            <a:spLocks noGrp="1"/>
          </p:cNvSpPr>
          <p:nvPr>
            <p:ph type="title"/>
          </p:nvPr>
        </p:nvSpPr>
        <p:spPr/>
        <p:txBody>
          <a:bodyPr/>
          <a:lstStyle/>
          <a:p>
            <a:pPr algn="ctr"/>
            <a:r>
              <a:rPr lang="lv-LV" b="1" dirty="0"/>
              <a:t>Atbildība par ugunsdrošību objektā</a:t>
            </a:r>
            <a:endParaRPr lang="lv-LV" dirty="0"/>
          </a:p>
        </p:txBody>
      </p:sp>
      <p:sp>
        <p:nvSpPr>
          <p:cNvPr id="3" name="Satura vietturis 2">
            <a:extLst>
              <a:ext uri="{FF2B5EF4-FFF2-40B4-BE49-F238E27FC236}">
                <a16:creationId xmlns:a16="http://schemas.microsoft.com/office/drawing/2014/main" id="{0A4297E7-CCBE-45DF-9F2D-00DEEB149FD1}"/>
              </a:ext>
            </a:extLst>
          </p:cNvPr>
          <p:cNvSpPr>
            <a:spLocks noGrp="1"/>
          </p:cNvSpPr>
          <p:nvPr>
            <p:ph idx="1"/>
          </p:nvPr>
        </p:nvSpPr>
        <p:spPr/>
        <p:txBody>
          <a:bodyPr>
            <a:normAutofit fontScale="77500" lnSpcReduction="20000"/>
          </a:bodyPr>
          <a:lstStyle/>
          <a:p>
            <a:pPr marL="0" indent="0" algn="just">
              <a:buNone/>
            </a:pPr>
            <a:r>
              <a:rPr lang="lv-LV" b="1" dirty="0"/>
              <a:t>Ugunsdrošības un ugunsdzēsības likum</a:t>
            </a:r>
            <a:r>
              <a:rPr lang="en-US" b="1" dirty="0"/>
              <a:t>a </a:t>
            </a:r>
            <a:r>
              <a:rPr lang="lv-LV" b="1" dirty="0"/>
              <a:t>9.pants</a:t>
            </a:r>
          </a:p>
          <a:p>
            <a:pPr marL="0" indent="0" algn="just">
              <a:buNone/>
            </a:pPr>
            <a:r>
              <a:rPr lang="lv-LV" dirty="0"/>
              <a:t>(1) </a:t>
            </a:r>
            <a:r>
              <a:rPr lang="lv-LV" b="1" dirty="0">
                <a:hlinkClick r:id="rId2">
                  <a:extLst>
                    <a:ext uri="{A12FA001-AC4F-418D-AE19-62706E023703}">
                      <ahyp:hlinkClr xmlns:ahyp="http://schemas.microsoft.com/office/drawing/2018/hyperlinkcolor" val="tx"/>
                    </a:ext>
                  </a:extLst>
                </a:hlinkClick>
              </a:rPr>
              <a:t>Par ugunsdrošību</a:t>
            </a:r>
            <a:r>
              <a:rPr lang="lv-LV" b="1" dirty="0"/>
              <a:t> </a:t>
            </a:r>
            <a:r>
              <a:rPr lang="lv-LV" dirty="0"/>
              <a:t>objektā </a:t>
            </a:r>
            <a:r>
              <a:rPr lang="lv-LV" b="1" dirty="0"/>
              <a:t>ir atbildīgs</a:t>
            </a:r>
            <a:r>
              <a:rPr lang="lv-LV" dirty="0"/>
              <a:t> ēkas, būves, to daļu vai zemesgabala </a:t>
            </a:r>
            <a:r>
              <a:rPr lang="lv-LV" b="1" dirty="0"/>
              <a:t>īpašnieks</a:t>
            </a:r>
            <a:r>
              <a:rPr lang="lv-LV" dirty="0"/>
              <a:t> (valdītājs) vai </a:t>
            </a:r>
            <a:r>
              <a:rPr lang="lv-LV" b="1" dirty="0"/>
              <a:t>pārvaldnieks</a:t>
            </a:r>
            <a:r>
              <a:rPr lang="lv-LV" dirty="0"/>
              <a:t>, ja tas paredzēts pārvaldīšanas līgumā, bet iznomātā (izīrētā) vai lietošanā nodotā ēkā, būvē, to daļās vai zemesgabalā </a:t>
            </a:r>
            <a:r>
              <a:rPr lang="lv-LV" dirty="0">
                <a:hlinkClick r:id="rId2">
                  <a:extLst>
                    <a:ext uri="{A12FA001-AC4F-418D-AE19-62706E023703}">
                      <ahyp:hlinkClr xmlns:ahyp="http://schemas.microsoft.com/office/drawing/2018/hyperlinkcolor" val="tx"/>
                    </a:ext>
                  </a:extLst>
                </a:hlinkClick>
              </a:rPr>
              <a:t>par ugunsdrošību</a:t>
            </a:r>
            <a:r>
              <a:rPr lang="lv-LV" dirty="0"/>
              <a:t> ir atbildīgs </a:t>
            </a:r>
            <a:r>
              <a:rPr lang="lv-LV" b="1" dirty="0"/>
              <a:t>nomnieks (īrnieks) </a:t>
            </a:r>
            <a:r>
              <a:rPr lang="lv-LV" dirty="0"/>
              <a:t>vai cits </a:t>
            </a:r>
            <a:r>
              <a:rPr lang="lv-LV" b="1" dirty="0"/>
              <a:t>lietotājs, ja tas paredzēts līgumā</a:t>
            </a:r>
            <a:r>
              <a:rPr lang="lv-LV" dirty="0"/>
              <a:t>.</a:t>
            </a:r>
          </a:p>
          <a:p>
            <a:pPr marL="0" indent="0" algn="just">
              <a:buNone/>
            </a:pPr>
            <a:r>
              <a:rPr lang="lv-LV" dirty="0"/>
              <a:t>(2) </a:t>
            </a:r>
            <a:r>
              <a:rPr lang="lv-LV" b="1" dirty="0"/>
              <a:t>Vairākām personām iznomātā vai lietošanā nodotā ēkā</a:t>
            </a:r>
            <a:r>
              <a:rPr lang="lv-LV" dirty="0"/>
              <a:t>, būvē, to daļās vai zemesgabalā par koplietošanas ugunsdrošības inženiertehnisko sistēmu un aprīkojuma ekspluatāciju atbilstoši ražotāja tehnisko noteikumu un ugunsdrošību regulējošu normatīvo aktu prasībām ir atbildīgs ēkas, būves, to daļu vai zemesgabala </a:t>
            </a:r>
            <a:r>
              <a:rPr lang="lv-LV" b="1" dirty="0"/>
              <a:t>īpašnieks</a:t>
            </a:r>
            <a:r>
              <a:rPr lang="lv-LV" dirty="0"/>
              <a:t> (valdītājs) vai </a:t>
            </a:r>
            <a:r>
              <a:rPr lang="lv-LV" b="1" dirty="0"/>
              <a:t>pārvaldnieks</a:t>
            </a:r>
            <a:r>
              <a:rPr lang="lv-LV" dirty="0"/>
              <a:t>, ja tas paredzēts pārvaldīšanas līgumā.</a:t>
            </a:r>
            <a:endParaRPr lang="en-US" dirty="0"/>
          </a:p>
          <a:p>
            <a:pPr algn="just"/>
            <a:r>
              <a:rPr lang="lv-LV" dirty="0"/>
              <a:t>Ugunsdrošības noteikumu 2.1.</a:t>
            </a:r>
            <a:r>
              <a:rPr lang="en-US" dirty="0"/>
              <a:t>p.</a:t>
            </a:r>
            <a:r>
              <a:rPr lang="lv-LV" dirty="0"/>
              <a:t> </a:t>
            </a:r>
            <a:r>
              <a:rPr lang="lv-LV" b="1" dirty="0"/>
              <a:t>atbildīgā persona </a:t>
            </a:r>
            <a:r>
              <a:rPr lang="lv-LV" dirty="0"/>
              <a:t>– </a:t>
            </a:r>
            <a:r>
              <a:rPr lang="lv-LV" dirty="0">
                <a:hlinkClick r:id="rId3">
                  <a:extLst>
                    <a:ext uri="{A12FA001-AC4F-418D-AE19-62706E023703}">
                      <ahyp:hlinkClr xmlns:ahyp="http://schemas.microsoft.com/office/drawing/2018/hyperlinkcolor" val="tx"/>
                    </a:ext>
                  </a:extLst>
                </a:hlinkClick>
              </a:rPr>
              <a:t>Ugunsdrošības un ugunsdzēsības likuma</a:t>
            </a:r>
            <a:r>
              <a:rPr lang="lv-LV" dirty="0"/>
              <a:t> </a:t>
            </a:r>
            <a:r>
              <a:rPr lang="lv-LV" dirty="0">
                <a:hlinkClick r:id="rId4">
                  <a:extLst>
                    <a:ext uri="{A12FA001-AC4F-418D-AE19-62706E023703}">
                      <ahyp:hlinkClr xmlns:ahyp="http://schemas.microsoft.com/office/drawing/2018/hyperlinkcolor" val="tx"/>
                    </a:ext>
                  </a:extLst>
                </a:hlinkClick>
              </a:rPr>
              <a:t>9. pantā</a:t>
            </a:r>
            <a:r>
              <a:rPr lang="lv-LV" dirty="0"/>
              <a:t> noteiktais tiesību subjekts;</a:t>
            </a:r>
            <a:endParaRPr lang="en-US" dirty="0"/>
          </a:p>
          <a:p>
            <a:pPr algn="just"/>
            <a:r>
              <a:rPr lang="lv-LV" dirty="0"/>
              <a:t>Ugunsdrošības noteikumu 41.</a:t>
            </a:r>
            <a:r>
              <a:rPr lang="en-US" dirty="0"/>
              <a:t>p.</a:t>
            </a:r>
            <a:r>
              <a:rPr lang="lv-LV" dirty="0"/>
              <a:t> Par </a:t>
            </a:r>
            <a:r>
              <a:rPr lang="lv-LV" b="1" dirty="0"/>
              <a:t>ugunsdrošības prasību ievērošanu būvobjektā </a:t>
            </a:r>
            <a:r>
              <a:rPr lang="lv-LV" dirty="0"/>
              <a:t>un būvdarbu izpildes gaitā </a:t>
            </a:r>
            <a:r>
              <a:rPr lang="lv-LV" b="1" dirty="0"/>
              <a:t>atbild būvdarbu veicējs</a:t>
            </a:r>
            <a:r>
              <a:rPr lang="lv-LV" dirty="0"/>
              <a:t>. Būvdarbu veicēja pienākums ir ievērot šajos noteikumos minētās prasības</a:t>
            </a:r>
            <a:endParaRPr lang="lv-LV" i="1" dirty="0"/>
          </a:p>
          <a:p>
            <a:pPr marL="0" indent="0">
              <a:buNone/>
            </a:pPr>
            <a:endParaRPr lang="lv-LV" dirty="0"/>
          </a:p>
        </p:txBody>
      </p:sp>
    </p:spTree>
    <p:extLst>
      <p:ext uri="{BB962C8B-B14F-4D97-AF65-F5344CB8AC3E}">
        <p14:creationId xmlns:p14="http://schemas.microsoft.com/office/powerpoint/2010/main" val="3983234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651407F-20E2-4C0E-9594-117821A193B4}"/>
              </a:ext>
            </a:extLst>
          </p:cNvPr>
          <p:cNvSpPr>
            <a:spLocks noGrp="1"/>
          </p:cNvSpPr>
          <p:nvPr>
            <p:ph type="title"/>
          </p:nvPr>
        </p:nvSpPr>
        <p:spPr/>
        <p:txBody>
          <a:bodyPr/>
          <a:lstStyle/>
          <a:p>
            <a:pPr algn="ctr"/>
            <a:r>
              <a:rPr lang="lv-LV" dirty="0"/>
              <a:t>Vispārīgās ugunsdrošības prasības</a:t>
            </a:r>
            <a:br>
              <a:rPr lang="lv-LV" dirty="0"/>
            </a:br>
            <a:endParaRPr lang="lv-LV" dirty="0"/>
          </a:p>
        </p:txBody>
      </p:sp>
      <p:sp>
        <p:nvSpPr>
          <p:cNvPr id="6" name="Satura vietturis 5">
            <a:extLst>
              <a:ext uri="{FF2B5EF4-FFF2-40B4-BE49-F238E27FC236}">
                <a16:creationId xmlns:a16="http://schemas.microsoft.com/office/drawing/2014/main" id="{008308EC-E3CB-4E61-B16F-D6435AC0F5B9}"/>
              </a:ext>
            </a:extLst>
          </p:cNvPr>
          <p:cNvSpPr>
            <a:spLocks noGrp="1"/>
          </p:cNvSpPr>
          <p:nvPr>
            <p:ph idx="1"/>
          </p:nvPr>
        </p:nvSpPr>
        <p:spPr/>
        <p:txBody>
          <a:bodyPr>
            <a:normAutofit fontScale="92500" lnSpcReduction="10000"/>
          </a:bodyPr>
          <a:lstStyle/>
          <a:p>
            <a:pPr marL="0" indent="0" algn="just">
              <a:buNone/>
            </a:pPr>
            <a:r>
              <a:rPr lang="lv-LV" dirty="0"/>
              <a:t>8. </a:t>
            </a:r>
            <a:r>
              <a:rPr lang="lv-LV" b="1" dirty="0"/>
              <a:t>Atbildīgā persona nodrošina </a:t>
            </a:r>
            <a:r>
              <a:rPr lang="lv-LV" dirty="0"/>
              <a:t>objektu un teritoriju ar tādiem konstruktīvajiem elementiem, inženiertīkliem, elektroinstalāciju, ugunsdrošībai nozīmīgām inženiertehniskām sistēmām un ierīcēm, kas atbilst normatīvajos aktos par būvniecību noteiktajām </a:t>
            </a:r>
            <a:r>
              <a:rPr lang="lv-LV" b="1" dirty="0"/>
              <a:t>ugunsdrošības prasībām</a:t>
            </a:r>
            <a:r>
              <a:rPr lang="lv-LV" dirty="0"/>
              <a:t>.</a:t>
            </a:r>
          </a:p>
          <a:p>
            <a:pPr marL="0" indent="0" algn="just">
              <a:buNone/>
            </a:pPr>
            <a:r>
              <a:rPr lang="lv-LV" dirty="0"/>
              <a:t>9. </a:t>
            </a:r>
            <a:r>
              <a:rPr lang="lv-LV" b="1" dirty="0"/>
              <a:t>Objektu un teritoriju ekspluatē </a:t>
            </a:r>
            <a:r>
              <a:rPr lang="lv-LV" dirty="0"/>
              <a:t>atbilstoši noteiktajam </a:t>
            </a:r>
            <a:r>
              <a:rPr lang="lv-LV" b="1" dirty="0"/>
              <a:t>lietošanas veidam</a:t>
            </a:r>
            <a:r>
              <a:rPr lang="lv-LV" dirty="0"/>
              <a:t>, saskaņā ar būvprojektā (paskaidrojuma rakstā un apliecinājuma kartē) paredzētajiem un būvniecības gaitā pieņemtajiem ugunsdrošības risinājumiem un </a:t>
            </a:r>
            <a:r>
              <a:rPr lang="lv-LV" b="1" dirty="0"/>
              <a:t>noteikto </a:t>
            </a:r>
            <a:r>
              <a:rPr lang="lv-LV" b="1" dirty="0" err="1"/>
              <a:t>ugunsslodzi</a:t>
            </a:r>
            <a:r>
              <a:rPr lang="lv-LV" b="1" dirty="0"/>
              <a:t> </a:t>
            </a:r>
            <a:r>
              <a:rPr lang="lv-LV" dirty="0"/>
              <a:t>un ievērojot normatīvo aktu prasības </a:t>
            </a:r>
            <a:r>
              <a:rPr lang="lv-LV" b="1" dirty="0"/>
              <a:t>ugunsdrošības jomā</a:t>
            </a:r>
            <a:r>
              <a:rPr lang="lv-LV" dirty="0"/>
              <a:t>.</a:t>
            </a:r>
            <a:endParaRPr lang="en-US" dirty="0"/>
          </a:p>
          <a:p>
            <a:pPr marL="0" indent="0" algn="just">
              <a:buNone/>
            </a:pPr>
            <a:r>
              <a:rPr lang="lv-LV" dirty="0"/>
              <a:t>20. </a:t>
            </a:r>
            <a:r>
              <a:rPr lang="lv-LV" b="1" dirty="0"/>
              <a:t>Durvis</a:t>
            </a:r>
            <a:r>
              <a:rPr lang="lv-LV" dirty="0"/>
              <a:t>, </a:t>
            </a:r>
            <a:r>
              <a:rPr lang="lv-LV" b="1" dirty="0"/>
              <a:t>aizkari</a:t>
            </a:r>
            <a:r>
              <a:rPr lang="lv-LV" dirty="0"/>
              <a:t> un </a:t>
            </a:r>
            <a:r>
              <a:rPr lang="lv-LV" b="1" dirty="0"/>
              <a:t>vārti</a:t>
            </a:r>
            <a:r>
              <a:rPr lang="lv-LV" dirty="0"/>
              <a:t> ugunsdrošā konstrukcijā </a:t>
            </a:r>
            <a:r>
              <a:rPr lang="lv-LV" b="1" dirty="0"/>
              <a:t>ir pastāvīgi aizvērtā stāvoklī</a:t>
            </a:r>
            <a:r>
              <a:rPr lang="lv-LV" dirty="0"/>
              <a:t>, ja to aizvēršanu nenodrošina automātiskā ugunsgrēka atklāšanas un trauksmes signalizācijas sistēma vai automātiskā ugunsdzēsības sistēma.</a:t>
            </a:r>
          </a:p>
          <a:p>
            <a:pPr marL="0" indent="0">
              <a:buNone/>
            </a:pPr>
            <a:endParaRPr lang="lv-LV" dirty="0"/>
          </a:p>
        </p:txBody>
      </p:sp>
    </p:spTree>
    <p:extLst>
      <p:ext uri="{BB962C8B-B14F-4D97-AF65-F5344CB8AC3E}">
        <p14:creationId xmlns:p14="http://schemas.microsoft.com/office/powerpoint/2010/main" val="3847033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46C0AB-8335-40E1-9D95-EF91AB1A5D92}"/>
              </a:ext>
            </a:extLst>
          </p:cNvPr>
          <p:cNvSpPr>
            <a:spLocks noGrp="1"/>
          </p:cNvSpPr>
          <p:nvPr>
            <p:ph type="title"/>
          </p:nvPr>
        </p:nvSpPr>
        <p:spPr/>
        <p:txBody>
          <a:bodyPr/>
          <a:lstStyle/>
          <a:p>
            <a:pPr algn="ctr"/>
            <a:r>
              <a:rPr lang="lv-LV" dirty="0"/>
              <a:t>Vispārīgās ugunsdrošības prasības</a:t>
            </a:r>
          </a:p>
        </p:txBody>
      </p:sp>
      <p:sp>
        <p:nvSpPr>
          <p:cNvPr id="3" name="Satura vietturis 2">
            <a:extLst>
              <a:ext uri="{FF2B5EF4-FFF2-40B4-BE49-F238E27FC236}">
                <a16:creationId xmlns:a16="http://schemas.microsoft.com/office/drawing/2014/main" id="{7560FB34-B646-482D-8782-215778615908}"/>
              </a:ext>
            </a:extLst>
          </p:cNvPr>
          <p:cNvSpPr>
            <a:spLocks noGrp="1"/>
          </p:cNvSpPr>
          <p:nvPr>
            <p:ph idx="1"/>
          </p:nvPr>
        </p:nvSpPr>
        <p:spPr/>
        <p:txBody>
          <a:bodyPr>
            <a:normAutofit fontScale="92500" lnSpcReduction="20000"/>
          </a:bodyPr>
          <a:lstStyle/>
          <a:p>
            <a:pPr marL="0" indent="0" algn="just">
              <a:buNone/>
            </a:pPr>
            <a:r>
              <a:rPr lang="lv-LV" dirty="0"/>
              <a:t>22. </a:t>
            </a:r>
            <a:r>
              <a:rPr lang="lv-LV" b="1" dirty="0"/>
              <a:t>Objekta dūmu aizsardzība</a:t>
            </a:r>
            <a:r>
              <a:rPr lang="lv-LV" dirty="0"/>
              <a:t> atbilst būvniecības ieceres dokumentācijā paredzētajiem ugunsdrošības risinājumiem.</a:t>
            </a:r>
            <a:r>
              <a:rPr lang="en-US" dirty="0"/>
              <a:t> </a:t>
            </a:r>
            <a:r>
              <a:rPr lang="lv-LV" i="1" dirty="0"/>
              <a:t>(MK </a:t>
            </a:r>
            <a:r>
              <a:rPr lang="lv-LV" i="1" dirty="0">
                <a:hlinkClick r:id="rId2"/>
              </a:rPr>
              <a:t>15.09.2020.</a:t>
            </a:r>
            <a:r>
              <a:rPr lang="lv-LV" i="1" dirty="0"/>
              <a:t> noteikumu Nr. 585 redakcijā)</a:t>
            </a:r>
            <a:r>
              <a:rPr lang="en-US" i="1" dirty="0"/>
              <a:t>.</a:t>
            </a:r>
          </a:p>
          <a:p>
            <a:pPr marL="0" indent="0" algn="just">
              <a:buNone/>
            </a:pPr>
            <a:endParaRPr lang="en-US" i="1" dirty="0"/>
          </a:p>
          <a:p>
            <a:pPr marL="0" indent="0" algn="just">
              <a:buNone/>
            </a:pPr>
            <a:r>
              <a:rPr lang="lv-LV" dirty="0"/>
              <a:t>54. </a:t>
            </a:r>
            <a:r>
              <a:rPr lang="lv-LV" b="1" dirty="0"/>
              <a:t>Elektroinstalācija</a:t>
            </a:r>
            <a:r>
              <a:rPr lang="lv-LV" dirty="0"/>
              <a:t> (tai skaitā zemējuma un </a:t>
            </a:r>
            <a:r>
              <a:rPr lang="lv-LV" dirty="0" err="1"/>
              <a:t>zibensaizsardzības</a:t>
            </a:r>
            <a:r>
              <a:rPr lang="lv-LV" dirty="0"/>
              <a:t> ierīce) atbilst būvniecības ieceres dokumentācijas risinājumam, to uztur darba kārtībā un ekspluatē atbilstoši elektroinstalācijas ierīkošanu regulējošo normatīvo aktu un ražotāja noteiktajām ugunsdrošības prasībām.</a:t>
            </a:r>
            <a:endParaRPr lang="en-US" dirty="0"/>
          </a:p>
          <a:p>
            <a:pPr marL="0" indent="0" algn="just">
              <a:buNone/>
            </a:pPr>
            <a:endParaRPr lang="en-US" dirty="0"/>
          </a:p>
          <a:p>
            <a:pPr marL="0" indent="0" algn="just">
              <a:buNone/>
            </a:pPr>
            <a:r>
              <a:rPr lang="lv-LV" dirty="0"/>
              <a:t>60. </a:t>
            </a:r>
            <a:r>
              <a:rPr lang="lv-LV" b="1" dirty="0"/>
              <a:t>Elektroinstalāciju, kas netiek ekspluatēta </a:t>
            </a:r>
            <a:r>
              <a:rPr lang="lv-LV" dirty="0"/>
              <a:t>(nav pieslēgta pastāvīgam elektroenerģijas spriegumam), </a:t>
            </a:r>
            <a:r>
              <a:rPr lang="lv-LV" b="1" dirty="0"/>
              <a:t>demontē</a:t>
            </a:r>
            <a:r>
              <a:rPr lang="lv-LV" dirty="0"/>
              <a:t> būvniecību regulējošos normatīvajos aktos noteiktajā kārtībā. Šā punkta prasības neattiecas uz elektroinstalāciju tehnoloģiskajā iekārtā.</a:t>
            </a:r>
            <a:endParaRPr lang="lv-LV" i="1" dirty="0"/>
          </a:p>
          <a:p>
            <a:endParaRPr lang="lv-LV" dirty="0"/>
          </a:p>
        </p:txBody>
      </p:sp>
    </p:spTree>
    <p:extLst>
      <p:ext uri="{BB962C8B-B14F-4D97-AF65-F5344CB8AC3E}">
        <p14:creationId xmlns:p14="http://schemas.microsoft.com/office/powerpoint/2010/main" val="3740929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AF60F6-46D6-4606-AD9C-B27356F3A3F5}"/>
              </a:ext>
            </a:extLst>
          </p:cNvPr>
          <p:cNvSpPr>
            <a:spLocks noGrp="1"/>
          </p:cNvSpPr>
          <p:nvPr>
            <p:ph type="title"/>
          </p:nvPr>
        </p:nvSpPr>
        <p:spPr/>
        <p:txBody>
          <a:bodyPr/>
          <a:lstStyle/>
          <a:p>
            <a:pPr algn="ctr"/>
            <a:r>
              <a:rPr lang="en-US" b="1" dirty="0"/>
              <a:t>               </a:t>
            </a:r>
            <a:r>
              <a:rPr lang="lv-LV" b="1" dirty="0"/>
              <a:t>Vispārīgās ugunsdrošības prasības</a:t>
            </a:r>
            <a:endParaRPr lang="lv-LV" dirty="0"/>
          </a:p>
        </p:txBody>
      </p:sp>
      <p:sp>
        <p:nvSpPr>
          <p:cNvPr id="3" name="Satura vietturis 2">
            <a:extLst>
              <a:ext uri="{FF2B5EF4-FFF2-40B4-BE49-F238E27FC236}">
                <a16:creationId xmlns:a16="http://schemas.microsoft.com/office/drawing/2014/main" id="{424E9EA2-42E3-47AF-8969-731D5FE100CB}"/>
              </a:ext>
            </a:extLst>
          </p:cNvPr>
          <p:cNvSpPr>
            <a:spLocks noGrp="1"/>
          </p:cNvSpPr>
          <p:nvPr>
            <p:ph idx="1"/>
          </p:nvPr>
        </p:nvSpPr>
        <p:spPr>
          <a:xfrm>
            <a:off x="838200" y="1825625"/>
            <a:ext cx="10515600" cy="4667250"/>
          </a:xfrm>
        </p:spPr>
        <p:txBody>
          <a:bodyPr/>
          <a:lstStyle/>
          <a:p>
            <a:pPr marL="0" indent="0">
              <a:buNone/>
            </a:pPr>
            <a:r>
              <a:rPr lang="lv-LV" dirty="0"/>
              <a:t>12. Ugunsdrošās konstrukcijas neblīvo vietu aizdara </a:t>
            </a:r>
            <a:r>
              <a:rPr lang="lv-LV" b="1" dirty="0"/>
              <a:t>ar blīvējošiem, dūmus necaurlaidīgiem materiāliem</a:t>
            </a:r>
            <a:r>
              <a:rPr lang="lv-LV" dirty="0"/>
              <a:t>, kuriem ir atbilstoša normatīvajos aktos par būvniecību noteiktā ugunsizturības robeža.</a:t>
            </a:r>
          </a:p>
        </p:txBody>
      </p:sp>
      <p:pic>
        <p:nvPicPr>
          <p:cNvPr id="4" name="Attēls 3">
            <a:extLst>
              <a:ext uri="{FF2B5EF4-FFF2-40B4-BE49-F238E27FC236}">
                <a16:creationId xmlns:a16="http://schemas.microsoft.com/office/drawing/2014/main" id="{0DE5D156-3FFC-4DA2-B402-7AE4598050BC}"/>
              </a:ext>
            </a:extLst>
          </p:cNvPr>
          <p:cNvPicPr>
            <a:picLocks noChangeAspect="1"/>
          </p:cNvPicPr>
          <p:nvPr/>
        </p:nvPicPr>
        <p:blipFill>
          <a:blip r:embed="rId2"/>
          <a:stretch>
            <a:fillRect/>
          </a:stretch>
        </p:blipFill>
        <p:spPr>
          <a:xfrm>
            <a:off x="838199" y="3286125"/>
            <a:ext cx="4241185" cy="3206750"/>
          </a:xfrm>
          <a:prstGeom prst="rect">
            <a:avLst/>
          </a:prstGeom>
        </p:spPr>
      </p:pic>
      <p:pic>
        <p:nvPicPr>
          <p:cNvPr id="5" name="Attēls 4">
            <a:extLst>
              <a:ext uri="{FF2B5EF4-FFF2-40B4-BE49-F238E27FC236}">
                <a16:creationId xmlns:a16="http://schemas.microsoft.com/office/drawing/2014/main" id="{E30A35F5-CF3E-49C1-BC3A-8572CA4EEF9C}"/>
              </a:ext>
            </a:extLst>
          </p:cNvPr>
          <p:cNvPicPr>
            <a:picLocks noChangeAspect="1"/>
          </p:cNvPicPr>
          <p:nvPr/>
        </p:nvPicPr>
        <p:blipFill>
          <a:blip r:embed="rId3"/>
          <a:stretch>
            <a:fillRect/>
          </a:stretch>
        </p:blipFill>
        <p:spPr>
          <a:xfrm>
            <a:off x="6399363" y="3308790"/>
            <a:ext cx="4241185" cy="3184085"/>
          </a:xfrm>
          <a:prstGeom prst="rect">
            <a:avLst/>
          </a:prstGeom>
        </p:spPr>
      </p:pic>
    </p:spTree>
    <p:extLst>
      <p:ext uri="{BB962C8B-B14F-4D97-AF65-F5344CB8AC3E}">
        <p14:creationId xmlns:p14="http://schemas.microsoft.com/office/powerpoint/2010/main" val="372883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A35F5C2-5120-45DF-BFBC-5D3179E82D0B}"/>
              </a:ext>
            </a:extLst>
          </p:cNvPr>
          <p:cNvSpPr>
            <a:spLocks noGrp="1"/>
          </p:cNvSpPr>
          <p:nvPr>
            <p:ph type="title"/>
          </p:nvPr>
        </p:nvSpPr>
        <p:spPr>
          <a:xfrm>
            <a:off x="3779177" y="200738"/>
            <a:ext cx="4633645" cy="1325563"/>
          </a:xfrm>
        </p:spPr>
        <p:txBody>
          <a:bodyPr/>
          <a:lstStyle/>
          <a:p>
            <a:pPr algn="ctr"/>
            <a:r>
              <a:rPr lang="en-US" b="1" dirty="0" err="1">
                <a:latin typeface="Times New Roman" panose="02020603050405020304" pitchFamily="18" charset="0"/>
                <a:cs typeface="Times New Roman" panose="02020603050405020304" pitchFamily="18" charset="0"/>
              </a:rPr>
              <a:t>Skurste</a:t>
            </a:r>
            <a:r>
              <a:rPr lang="lv-LV" b="1" dirty="0">
                <a:latin typeface="Times New Roman" panose="02020603050405020304" pitchFamily="18" charset="0"/>
                <a:cs typeface="Times New Roman" panose="02020603050405020304" pitchFamily="18" charset="0"/>
              </a:rPr>
              <a:t>ņ</a:t>
            </a:r>
            <a:r>
              <a:rPr lang="en-US" b="1" dirty="0" err="1">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 </a:t>
            </a:r>
            <a:endParaRPr lang="lv-LV" b="1"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9600BEEE-9A71-4D63-B6B4-60094685CEFF}"/>
              </a:ext>
            </a:extLst>
          </p:cNvPr>
          <p:cNvSpPr>
            <a:spLocks noGrp="1"/>
          </p:cNvSpPr>
          <p:nvPr>
            <p:ph idx="1"/>
          </p:nvPr>
        </p:nvSpPr>
        <p:spPr>
          <a:xfrm>
            <a:off x="838200" y="1847850"/>
            <a:ext cx="8169876" cy="4351338"/>
          </a:xfrm>
        </p:spPr>
        <p:txBody>
          <a:bodyPr>
            <a:normAutofit fontScale="70000" lnSpcReduction="20000"/>
          </a:bodyPr>
          <a:lstStyle/>
          <a:p>
            <a:pPr marL="0" indent="0" algn="just">
              <a:buNone/>
            </a:pPr>
            <a:r>
              <a:rPr lang="lv-LV" dirty="0"/>
              <a:t>63.</a:t>
            </a:r>
            <a:r>
              <a:rPr lang="en-US" dirty="0"/>
              <a:t>p.</a:t>
            </a:r>
            <a:r>
              <a:rPr lang="lv-LV" dirty="0"/>
              <a:t> Dūmeju, dūmeni, </a:t>
            </a:r>
            <a:r>
              <a:rPr lang="lv-LV" dirty="0" err="1"/>
              <a:t>dūmkanālu</a:t>
            </a:r>
            <a:r>
              <a:rPr lang="lv-LV" dirty="0"/>
              <a:t>, </a:t>
            </a:r>
            <a:r>
              <a:rPr lang="lv-LV" dirty="0" err="1"/>
              <a:t>dūmrovi</a:t>
            </a:r>
            <a:r>
              <a:rPr lang="lv-LV" dirty="0"/>
              <a:t>, ierīci </a:t>
            </a:r>
            <a:r>
              <a:rPr lang="lv-LV" dirty="0" err="1"/>
              <a:t>dūmgāzu</a:t>
            </a:r>
            <a:r>
              <a:rPr lang="lv-LV" dirty="0"/>
              <a:t> novadīšanai (turpmāk – dūmvads), apkures iekārtu un ierīci, ventilācijas sistēmu un ierīci izbūvē atbilstoši apkures ierīču būvniecību regulējošo normatīvo aktu prasībām, </a:t>
            </a:r>
            <a:r>
              <a:rPr lang="lv-LV" b="1" dirty="0"/>
              <a:t>uztur darba kārtībā un ekspluatē saskaņā ar ražotāja prasībām</a:t>
            </a:r>
            <a:r>
              <a:rPr lang="lv-LV" dirty="0"/>
              <a:t>.</a:t>
            </a:r>
            <a:endParaRPr lang="en-US" dirty="0"/>
          </a:p>
          <a:p>
            <a:pPr algn="just"/>
            <a:r>
              <a:rPr lang="lv-LV" dirty="0"/>
              <a:t>64.</a:t>
            </a:r>
            <a:r>
              <a:rPr lang="en-US" dirty="0"/>
              <a:t>p.</a:t>
            </a:r>
            <a:r>
              <a:rPr lang="lv-LV" dirty="0"/>
              <a:t> </a:t>
            </a:r>
            <a:r>
              <a:rPr lang="lv-LV" b="1" dirty="0"/>
              <a:t>Attālums no dūmvada iekšējās virsmas līdz </a:t>
            </a:r>
            <a:r>
              <a:rPr lang="lv-LV" b="1" dirty="0" err="1"/>
              <a:t>degtspējīgai</a:t>
            </a:r>
            <a:r>
              <a:rPr lang="lv-LV" b="1" dirty="0"/>
              <a:t> konstrukcijai ir vismaz</a:t>
            </a:r>
            <a:r>
              <a:rPr lang="lv-LV" dirty="0"/>
              <a:t>:</a:t>
            </a:r>
          </a:p>
          <a:p>
            <a:pPr algn="just"/>
            <a:r>
              <a:rPr lang="lv-LV" dirty="0"/>
              <a:t>64.1.</a:t>
            </a:r>
            <a:r>
              <a:rPr lang="en-US" dirty="0"/>
              <a:t>p.</a:t>
            </a:r>
            <a:r>
              <a:rPr lang="lv-LV" dirty="0"/>
              <a:t> 380 mm, ja dūmvadam pievienotās apkures ierīces darbības laiks ir līdz trim stundām;</a:t>
            </a:r>
          </a:p>
          <a:p>
            <a:pPr algn="just"/>
            <a:r>
              <a:rPr lang="lv-LV" dirty="0"/>
              <a:t>64.2.</a:t>
            </a:r>
            <a:r>
              <a:rPr lang="en-US" dirty="0"/>
              <a:t>p.</a:t>
            </a:r>
            <a:r>
              <a:rPr lang="lv-LV" dirty="0"/>
              <a:t> 510 mm, ja apkures ierīces darbības laiks ir ilgāks par trim stundām.</a:t>
            </a:r>
          </a:p>
          <a:p>
            <a:pPr algn="just"/>
            <a:r>
              <a:rPr lang="lv-LV" dirty="0"/>
              <a:t>65.</a:t>
            </a:r>
            <a:r>
              <a:rPr lang="en-US" dirty="0"/>
              <a:t>p.</a:t>
            </a:r>
            <a:r>
              <a:rPr lang="lv-LV" dirty="0"/>
              <a:t> </a:t>
            </a:r>
            <a:r>
              <a:rPr lang="lv-LV" b="1" dirty="0"/>
              <a:t>Attālums no dūmvada iekšējās virsmas līdz grūti </a:t>
            </a:r>
            <a:r>
              <a:rPr lang="lv-LV" b="1" dirty="0" err="1"/>
              <a:t>degtspējīgai</a:t>
            </a:r>
            <a:r>
              <a:rPr lang="lv-LV" b="1" dirty="0"/>
              <a:t> konstrukcijai ir vismaz</a:t>
            </a:r>
            <a:r>
              <a:rPr lang="lv-LV" dirty="0"/>
              <a:t>:</a:t>
            </a:r>
          </a:p>
          <a:p>
            <a:pPr algn="just"/>
            <a:r>
              <a:rPr lang="lv-LV" dirty="0"/>
              <a:t>65.1.</a:t>
            </a:r>
            <a:r>
              <a:rPr lang="en-US" dirty="0"/>
              <a:t>p.</a:t>
            </a:r>
            <a:r>
              <a:rPr lang="lv-LV" dirty="0"/>
              <a:t> 250 mm, ja apkures ierīces darbības laiks ir līdz trim stundām;</a:t>
            </a:r>
          </a:p>
          <a:p>
            <a:pPr algn="just"/>
            <a:r>
              <a:rPr lang="lv-LV" dirty="0"/>
              <a:t>65.2.</a:t>
            </a:r>
            <a:r>
              <a:rPr lang="en-US" dirty="0"/>
              <a:t>p.</a:t>
            </a:r>
            <a:r>
              <a:rPr lang="lv-LV" dirty="0"/>
              <a:t> 380 mm, ja apkures ierīces darbības laiks ir ilgāks par trim stundām.</a:t>
            </a:r>
          </a:p>
          <a:p>
            <a:pPr marL="0" indent="0">
              <a:buNone/>
            </a:pPr>
            <a:endParaRPr lang="lv-LV" dirty="0"/>
          </a:p>
        </p:txBody>
      </p:sp>
      <p:pic>
        <p:nvPicPr>
          <p:cNvPr id="5" name="Attēls 4">
            <a:extLst>
              <a:ext uri="{FF2B5EF4-FFF2-40B4-BE49-F238E27FC236}">
                <a16:creationId xmlns:a16="http://schemas.microsoft.com/office/drawing/2014/main" id="{980A6E86-9E90-43F4-A279-8D661156C1EE}"/>
              </a:ext>
            </a:extLst>
          </p:cNvPr>
          <p:cNvPicPr>
            <a:picLocks noChangeAspect="1"/>
          </p:cNvPicPr>
          <p:nvPr/>
        </p:nvPicPr>
        <p:blipFill>
          <a:blip r:embed="rId2"/>
          <a:stretch>
            <a:fillRect/>
          </a:stretch>
        </p:blipFill>
        <p:spPr>
          <a:xfrm>
            <a:off x="9008076" y="693738"/>
            <a:ext cx="3057525" cy="5505450"/>
          </a:xfrm>
          <a:prstGeom prst="rect">
            <a:avLst/>
          </a:prstGeom>
        </p:spPr>
      </p:pic>
    </p:spTree>
    <p:extLst>
      <p:ext uri="{BB962C8B-B14F-4D97-AF65-F5344CB8AC3E}">
        <p14:creationId xmlns:p14="http://schemas.microsoft.com/office/powerpoint/2010/main" val="800845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503369-5CCC-49A5-A9C9-DD9F975DE295}"/>
              </a:ext>
            </a:extLst>
          </p:cNvPr>
          <p:cNvSpPr>
            <a:spLocks noGrp="1"/>
          </p:cNvSpPr>
          <p:nvPr>
            <p:ph type="title"/>
          </p:nvPr>
        </p:nvSpPr>
        <p:spPr>
          <a:xfrm>
            <a:off x="3154166" y="92467"/>
            <a:ext cx="8784404" cy="1533762"/>
          </a:xfrm>
        </p:spPr>
        <p:txBody>
          <a:bodyPr>
            <a:noAutofit/>
          </a:bodyPr>
          <a:lstStyle/>
          <a:p>
            <a:pPr algn="ctr"/>
            <a:r>
              <a:rPr lang="en-US" b="1" dirty="0" err="1">
                <a:latin typeface="Times New Roman" panose="02020603050405020304" pitchFamily="18" charset="0"/>
                <a:cs typeface="Times New Roman" panose="02020603050405020304" pitchFamily="18" charset="0"/>
              </a:rPr>
              <a:t>Komisijas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darba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laikā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ir</a:t>
            </a:r>
            <a:r>
              <a:rPr lang="en-US"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nodrošin</a:t>
            </a:r>
            <a:r>
              <a:rPr lang="en-US" b="1" dirty="0" err="1">
                <a:latin typeface="Times New Roman" panose="02020603050405020304" pitchFamily="18" charset="0"/>
                <a:cs typeface="Times New Roman" panose="02020603050405020304" pitchFamily="18" charset="0"/>
              </a:rPr>
              <a:t>āta</a:t>
            </a:r>
            <a:r>
              <a:rPr lang="lv-LV"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brīv</a:t>
            </a:r>
            <a:r>
              <a:rPr lang="en-US" b="1" dirty="0">
                <a:latin typeface="Times New Roman" panose="02020603050405020304" pitchFamily="18" charset="0"/>
                <a:cs typeface="Times New Roman" panose="02020603050405020304" pitchFamily="18" charset="0"/>
              </a:rPr>
              <a:t>a</a:t>
            </a:r>
            <a:r>
              <a:rPr lang="lv-LV"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piekļ</a:t>
            </a:r>
            <a:r>
              <a:rPr lang="en-US" b="1" dirty="0" err="1">
                <a:latin typeface="Times New Roman" panose="02020603050405020304" pitchFamily="18" charset="0"/>
                <a:cs typeface="Times New Roman" panose="02020603050405020304" pitchFamily="18" charset="0"/>
              </a:rPr>
              <a:t>uve</a:t>
            </a:r>
            <a:endParaRPr lang="lv-LV" b="1"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80897B54-340B-477D-94E0-93EA5CAE7088}"/>
              </a:ext>
            </a:extLst>
          </p:cNvPr>
          <p:cNvSpPr>
            <a:spLocks noGrp="1"/>
          </p:cNvSpPr>
          <p:nvPr>
            <p:ph idx="1"/>
          </p:nvPr>
        </p:nvSpPr>
        <p:spPr>
          <a:xfrm>
            <a:off x="838200" y="1825625"/>
            <a:ext cx="7367649" cy="4351338"/>
          </a:xfrm>
        </p:spPr>
        <p:txBody>
          <a:bodyPr>
            <a:normAutofit fontScale="92500" lnSpcReduction="20000"/>
          </a:bodyPr>
          <a:lstStyle/>
          <a:p>
            <a:pPr marL="0" indent="0" algn="just">
              <a:buNone/>
            </a:pPr>
            <a:r>
              <a:rPr lang="lv-LV" dirty="0"/>
              <a:t>97. Objekta </a:t>
            </a:r>
            <a:r>
              <a:rPr lang="lv-LV" b="1" dirty="0"/>
              <a:t>atbildīgā persona nodrošina brīvu piekļūšanu</a:t>
            </a:r>
            <a:r>
              <a:rPr lang="lv-LV" dirty="0"/>
              <a:t> ugunsdrošajiem </a:t>
            </a:r>
            <a:r>
              <a:rPr lang="lv-LV" b="1" dirty="0"/>
              <a:t>vārstiem</a:t>
            </a:r>
            <a:r>
              <a:rPr lang="lv-LV" dirty="0"/>
              <a:t>, pretvārstiem un citiem ventilācijas sistēmas </a:t>
            </a:r>
            <a:r>
              <a:rPr lang="lv-LV" b="1" dirty="0"/>
              <a:t>elementiem</a:t>
            </a:r>
            <a:r>
              <a:rPr lang="lv-LV" dirty="0"/>
              <a:t>, kuriem jāveic pārbaude vai tehniskā apkope.</a:t>
            </a:r>
            <a:endParaRPr lang="en-US" dirty="0"/>
          </a:p>
          <a:p>
            <a:pPr marL="0" indent="0" algn="just">
              <a:buNone/>
            </a:pPr>
            <a:r>
              <a:rPr lang="lv-LV" dirty="0"/>
              <a:t>100. </a:t>
            </a:r>
            <a:r>
              <a:rPr lang="lv-LV" b="1" dirty="0"/>
              <a:t>Ugunsdzēsības ūdensapgādes sistēma </a:t>
            </a:r>
            <a:r>
              <a:rPr lang="lv-LV" dirty="0"/>
              <a:t>atbilst būvniecības ieceres dokumentācijas risinājumiem un ugunsdzēsības ūdensapgādes būvniecību regulējošo normatīvo aktu prasībām. To uztur darba kārtībā un </a:t>
            </a:r>
            <a:r>
              <a:rPr lang="lv-LV" b="1" dirty="0"/>
              <a:t>nodrošina brīvu piekļūšanu</a:t>
            </a:r>
            <a:r>
              <a:rPr lang="lv-LV" dirty="0"/>
              <a:t> tai.</a:t>
            </a:r>
            <a:endParaRPr lang="en-US" dirty="0"/>
          </a:p>
          <a:p>
            <a:pPr marL="0" indent="0" algn="just">
              <a:buNone/>
            </a:pPr>
            <a:r>
              <a:rPr lang="lv-LV" dirty="0"/>
              <a:t>137. Objekta </a:t>
            </a:r>
            <a:r>
              <a:rPr lang="lv-LV" b="1" dirty="0"/>
              <a:t>atbildīgā persona nodrošina </a:t>
            </a:r>
            <a:r>
              <a:rPr lang="lv-LV" dirty="0"/>
              <a:t>brīvu </a:t>
            </a:r>
            <a:r>
              <a:rPr lang="lv-LV" b="1" dirty="0"/>
              <a:t>piekļūšanu</a:t>
            </a:r>
            <a:r>
              <a:rPr lang="lv-LV" dirty="0"/>
              <a:t> ugunsaizsardzības sistēmu ierīcēm</a:t>
            </a:r>
            <a:r>
              <a:rPr lang="lv-LV" b="1" dirty="0"/>
              <a:t>, lai varētu veikt to pārbaudi</a:t>
            </a:r>
            <a:r>
              <a:rPr lang="lv-LV" dirty="0"/>
              <a:t>, tehnisko apkopi un remontu.</a:t>
            </a:r>
          </a:p>
        </p:txBody>
      </p:sp>
      <p:pic>
        <p:nvPicPr>
          <p:cNvPr id="5" name="Attēls 4">
            <a:extLst>
              <a:ext uri="{FF2B5EF4-FFF2-40B4-BE49-F238E27FC236}">
                <a16:creationId xmlns:a16="http://schemas.microsoft.com/office/drawing/2014/main" id="{6C3DF09C-C188-4776-9B73-E254AD9B6524}"/>
              </a:ext>
            </a:extLst>
          </p:cNvPr>
          <p:cNvPicPr>
            <a:picLocks noChangeAspect="1"/>
          </p:cNvPicPr>
          <p:nvPr/>
        </p:nvPicPr>
        <p:blipFill>
          <a:blip r:embed="rId2"/>
          <a:stretch>
            <a:fillRect/>
          </a:stretch>
        </p:blipFill>
        <p:spPr>
          <a:xfrm>
            <a:off x="8437815" y="1626229"/>
            <a:ext cx="3148657" cy="2375065"/>
          </a:xfrm>
          <a:prstGeom prst="rect">
            <a:avLst/>
          </a:prstGeom>
        </p:spPr>
      </p:pic>
      <p:pic>
        <p:nvPicPr>
          <p:cNvPr id="6" name="Attēls 5">
            <a:extLst>
              <a:ext uri="{FF2B5EF4-FFF2-40B4-BE49-F238E27FC236}">
                <a16:creationId xmlns:a16="http://schemas.microsoft.com/office/drawing/2014/main" id="{012ABCE8-D2DB-4AC3-B1E3-C53DAA412C29}"/>
              </a:ext>
            </a:extLst>
          </p:cNvPr>
          <p:cNvPicPr>
            <a:picLocks noChangeAspect="1"/>
          </p:cNvPicPr>
          <p:nvPr/>
        </p:nvPicPr>
        <p:blipFill>
          <a:blip r:embed="rId3"/>
          <a:stretch>
            <a:fillRect/>
          </a:stretch>
        </p:blipFill>
        <p:spPr>
          <a:xfrm>
            <a:off x="8437815" y="4132613"/>
            <a:ext cx="3148657" cy="2360930"/>
          </a:xfrm>
          <a:prstGeom prst="rect">
            <a:avLst/>
          </a:prstGeom>
        </p:spPr>
      </p:pic>
    </p:spTree>
    <p:extLst>
      <p:ext uri="{BB962C8B-B14F-4D97-AF65-F5344CB8AC3E}">
        <p14:creationId xmlns:p14="http://schemas.microsoft.com/office/powerpoint/2010/main" val="1594970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59B7F26-EA65-4EFD-A87C-1FC25A5FDDCA}"/>
              </a:ext>
            </a:extLst>
          </p:cNvPr>
          <p:cNvSpPr>
            <a:spLocks noGrp="1"/>
          </p:cNvSpPr>
          <p:nvPr>
            <p:ph type="title"/>
          </p:nvPr>
        </p:nvSpPr>
        <p:spPr/>
        <p:txBody>
          <a:bodyPr/>
          <a:lstStyle/>
          <a:p>
            <a:pPr algn="ctr"/>
            <a:r>
              <a:rPr lang="lv-LV" b="1" dirty="0"/>
              <a:t> Inženiertīklu ugunsdrošības prasība</a:t>
            </a:r>
            <a:r>
              <a:rPr lang="en-US" b="1" dirty="0"/>
              <a:t>s</a:t>
            </a:r>
            <a:endParaRPr lang="lv-LV" dirty="0"/>
          </a:p>
        </p:txBody>
      </p:sp>
      <p:sp>
        <p:nvSpPr>
          <p:cNvPr id="3" name="Satura vietturis 2">
            <a:extLst>
              <a:ext uri="{FF2B5EF4-FFF2-40B4-BE49-F238E27FC236}">
                <a16:creationId xmlns:a16="http://schemas.microsoft.com/office/drawing/2014/main" id="{CC1E3C1C-4AE1-4862-99BB-D3ED383232D7}"/>
              </a:ext>
            </a:extLst>
          </p:cNvPr>
          <p:cNvSpPr>
            <a:spLocks noGrp="1"/>
          </p:cNvSpPr>
          <p:nvPr>
            <p:ph idx="1"/>
          </p:nvPr>
        </p:nvSpPr>
        <p:spPr/>
        <p:txBody>
          <a:bodyPr>
            <a:normAutofit fontScale="70000" lnSpcReduction="20000"/>
          </a:bodyPr>
          <a:lstStyle/>
          <a:p>
            <a:pPr marL="0" indent="0" algn="just">
              <a:buNone/>
            </a:pPr>
            <a:r>
              <a:rPr lang="lv-LV" dirty="0"/>
              <a:t>101. Ārējo un iekšējo </a:t>
            </a:r>
            <a:r>
              <a:rPr lang="lv-LV" b="1" dirty="0"/>
              <a:t>ugunsdzēsības ūdensapgādes sistēmu </a:t>
            </a:r>
            <a:r>
              <a:rPr lang="lv-LV" dirty="0"/>
              <a:t>pirms ekspluatācijas uzsākšanas (vai tās montāžas kārtas, kā arī pēc veiktajām izmaiņām) </a:t>
            </a:r>
            <a:r>
              <a:rPr lang="lv-LV" b="1" dirty="0"/>
              <a:t>pieņem ar pieņemšanas aktu </a:t>
            </a:r>
            <a:r>
              <a:rPr lang="lv-LV" dirty="0"/>
              <a:t>atbilstoši būvniecību regulējošo normatīvo aktu prasībām.</a:t>
            </a:r>
            <a:endParaRPr lang="en-US" dirty="0"/>
          </a:p>
          <a:p>
            <a:pPr marL="0" indent="0" algn="just">
              <a:buNone/>
            </a:pPr>
            <a:r>
              <a:rPr lang="lv-LV" dirty="0"/>
              <a:t>122. </a:t>
            </a:r>
            <a:r>
              <a:rPr lang="lv-LV" b="1" dirty="0"/>
              <a:t>Ugunsaizsardzības sistēmu </a:t>
            </a:r>
            <a:r>
              <a:rPr lang="lv-LV" dirty="0"/>
              <a:t>pirms ekspluatācijas uzsākšanas (vai to montāžas kārtas, arī pēc veiktajām izmaiņām) </a:t>
            </a:r>
            <a:r>
              <a:rPr lang="lv-LV" b="1" dirty="0"/>
              <a:t>pieņem ar aktu </a:t>
            </a:r>
            <a:r>
              <a:rPr lang="lv-LV" dirty="0"/>
              <a:t>atbilstoši būvniecību regulējošo normatīvo aktu prasībām</a:t>
            </a:r>
            <a:endParaRPr lang="en-US" dirty="0"/>
          </a:p>
          <a:p>
            <a:pPr marL="0" indent="0" algn="just">
              <a:buNone/>
            </a:pPr>
            <a:r>
              <a:rPr lang="lv-LV" dirty="0"/>
              <a:t>125. </a:t>
            </a:r>
            <a:r>
              <a:rPr lang="lv-LV" b="1" dirty="0"/>
              <a:t>Objektā</a:t>
            </a:r>
            <a:r>
              <a:rPr lang="lv-LV" dirty="0"/>
              <a:t>, kurā atrodas ugunsaizsardzības sistēma, </a:t>
            </a:r>
            <a:r>
              <a:rPr lang="lv-LV" b="1" dirty="0"/>
              <a:t>uzglabā ugunsaizsardzības sistēmas būvniecības ieceres dokumentāciju</a:t>
            </a:r>
            <a:r>
              <a:rPr lang="lv-LV" dirty="0"/>
              <a:t> vai tās apliecinātu </a:t>
            </a:r>
            <a:r>
              <a:rPr lang="lv-LV" b="1" dirty="0"/>
              <a:t>kopiju</a:t>
            </a:r>
            <a:r>
              <a:rPr lang="lv-LV" dirty="0"/>
              <a:t>, izņemot gadījumu, ja būvniecības ieceres dokumentācija ir pieejama Būvniecības informācijas sistēmā (BIS). Telpā pie uztveršanas, kontroles un indikācijas iekārtas (turpmāk – panelis) uzglabā:</a:t>
            </a:r>
          </a:p>
          <a:p>
            <a:pPr marL="0" indent="0" algn="just">
              <a:buNone/>
            </a:pPr>
            <a:r>
              <a:rPr lang="lv-LV" dirty="0"/>
              <a:t>125.1. </a:t>
            </a:r>
            <a:r>
              <a:rPr lang="lv-LV" b="1" dirty="0"/>
              <a:t>instrukciju</a:t>
            </a:r>
            <a:r>
              <a:rPr lang="lv-LV" dirty="0"/>
              <a:t>, kurā norādīta šo noteikumu </a:t>
            </a:r>
            <a:r>
              <a:rPr lang="lv-LV" dirty="0">
                <a:hlinkClick r:id="rId2"/>
              </a:rPr>
              <a:t>127.</a:t>
            </a:r>
            <a:r>
              <a:rPr lang="lv-LV" dirty="0"/>
              <a:t> punktā, 180.4. un 180.7. apakšpunktā minētā informācija;</a:t>
            </a:r>
          </a:p>
          <a:p>
            <a:pPr marL="0" indent="0" algn="just">
              <a:buNone/>
            </a:pPr>
            <a:r>
              <a:rPr lang="lv-LV" dirty="0"/>
              <a:t>125.2. ugunsaizsardzības sistēmas </a:t>
            </a:r>
            <a:r>
              <a:rPr lang="lv-LV" b="1" dirty="0"/>
              <a:t>aizsargājamo telpu (zonu) sarakstu vai grafisku </a:t>
            </a:r>
            <a:r>
              <a:rPr lang="lv-LV" dirty="0"/>
              <a:t>aizsargājamo telpu (zonu) un sistēmas tīklu </a:t>
            </a:r>
            <a:r>
              <a:rPr lang="lv-LV" b="1" dirty="0"/>
              <a:t>attēlojumu</a:t>
            </a:r>
            <a:r>
              <a:rPr lang="lv-LV" dirty="0"/>
              <a:t> telpās (var būt elektroniski, ja tas redzams datora monitorā, iedarbojoties ugunsaizsardzības sistēmai);</a:t>
            </a:r>
          </a:p>
          <a:p>
            <a:pPr marL="0" indent="0" algn="just">
              <a:buNone/>
            </a:pPr>
            <a:r>
              <a:rPr lang="lv-LV" dirty="0"/>
              <a:t>125.3. ugunsaizsardzības sistēmas iedarbošanās gadījumu un </a:t>
            </a:r>
            <a:r>
              <a:rPr lang="lv-LV" b="1" dirty="0"/>
              <a:t>bojājumu uzskaites žurnālu </a:t>
            </a:r>
            <a:r>
              <a:rPr lang="lv-LV" dirty="0"/>
              <a:t>(</a:t>
            </a:r>
            <a:r>
              <a:rPr lang="lv-LV" dirty="0">
                <a:hlinkClick r:id="rId3"/>
              </a:rPr>
              <a:t>9. pielikums</a:t>
            </a:r>
            <a:r>
              <a:rPr lang="lv-LV" dirty="0"/>
              <a:t>).</a:t>
            </a:r>
            <a:r>
              <a:rPr lang="en-US" dirty="0"/>
              <a:t> </a:t>
            </a:r>
            <a:r>
              <a:rPr lang="lv-LV" i="1" dirty="0"/>
              <a:t>(MK </a:t>
            </a:r>
            <a:r>
              <a:rPr lang="lv-LV" i="1" dirty="0">
                <a:hlinkClick r:id="rId4"/>
              </a:rPr>
              <a:t>15.09.2020.</a:t>
            </a:r>
            <a:r>
              <a:rPr lang="lv-LV" i="1" dirty="0"/>
              <a:t> noteikumu Nr. 585 redakcijā)</a:t>
            </a:r>
          </a:p>
          <a:p>
            <a:pPr marL="0" indent="0">
              <a:buNone/>
            </a:pPr>
            <a:endParaRPr lang="en-US" dirty="0"/>
          </a:p>
          <a:p>
            <a:pPr marL="0" indent="0">
              <a:buNone/>
            </a:pPr>
            <a:endParaRPr lang="lv-LV" dirty="0"/>
          </a:p>
        </p:txBody>
      </p:sp>
    </p:spTree>
    <p:extLst>
      <p:ext uri="{BB962C8B-B14F-4D97-AF65-F5344CB8AC3E}">
        <p14:creationId xmlns:p14="http://schemas.microsoft.com/office/powerpoint/2010/main" val="3634940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A6D976-38E6-4F8B-B64A-695E9DE7650E}"/>
              </a:ext>
            </a:extLst>
          </p:cNvPr>
          <p:cNvSpPr>
            <a:spLocks noGrp="1"/>
          </p:cNvSpPr>
          <p:nvPr>
            <p:ph type="title"/>
          </p:nvPr>
        </p:nvSpPr>
        <p:spPr/>
        <p:txBody>
          <a:bodyPr/>
          <a:lstStyle/>
          <a:p>
            <a:pPr algn="ctr"/>
            <a:r>
              <a:rPr lang="lv-LV" b="1" dirty="0"/>
              <a:t>Evakuācija</a:t>
            </a:r>
          </a:p>
        </p:txBody>
      </p:sp>
      <p:sp>
        <p:nvSpPr>
          <p:cNvPr id="3" name="Satura vietturis 2">
            <a:extLst>
              <a:ext uri="{FF2B5EF4-FFF2-40B4-BE49-F238E27FC236}">
                <a16:creationId xmlns:a16="http://schemas.microsoft.com/office/drawing/2014/main" id="{0E5FD445-748E-488F-B8AE-F4CC3D75A8A2}"/>
              </a:ext>
            </a:extLst>
          </p:cNvPr>
          <p:cNvSpPr>
            <a:spLocks noGrp="1"/>
          </p:cNvSpPr>
          <p:nvPr>
            <p:ph idx="1"/>
          </p:nvPr>
        </p:nvSpPr>
        <p:spPr/>
        <p:txBody>
          <a:bodyPr/>
          <a:lstStyle/>
          <a:p>
            <a:pPr marL="0" indent="0" algn="just">
              <a:buNone/>
            </a:pPr>
            <a:r>
              <a:rPr lang="lv-LV" dirty="0"/>
              <a:t>229. Saimnieciskās darbības objektā, kurā vienlaikus var uzturēties vairāk </a:t>
            </a:r>
            <a:r>
              <a:rPr lang="lv-LV" b="1" dirty="0"/>
              <a:t>par 50 cilvēkiem</a:t>
            </a:r>
            <a:r>
              <a:rPr lang="lv-LV" dirty="0"/>
              <a:t>, izstrādā un </a:t>
            </a:r>
            <a:r>
              <a:rPr lang="lv-LV" b="1" dirty="0"/>
              <a:t>izvieto evakuācijas plānu</a:t>
            </a:r>
            <a:r>
              <a:rPr lang="lv-LV" dirty="0"/>
              <a:t>.</a:t>
            </a:r>
            <a:endParaRPr lang="en-US" dirty="0"/>
          </a:p>
          <a:p>
            <a:pPr marL="0" indent="0" algn="just">
              <a:buNone/>
            </a:pPr>
            <a:r>
              <a:rPr lang="lv-LV" dirty="0"/>
              <a:t>236. </a:t>
            </a:r>
            <a:r>
              <a:rPr lang="lv-LV" b="1" dirty="0"/>
              <a:t>Evakuācijas plānus izvieto evakuācijas ceļos</a:t>
            </a:r>
            <a:r>
              <a:rPr lang="lv-LV" dirty="0"/>
              <a:t>, gaiteņos, starp izejām uz kāpņu telpu vai izejām no objekta. Attālums starp evakuācijas plāniem nedrīkst pārsniegt 40 m.</a:t>
            </a:r>
            <a:endParaRPr lang="en-US" dirty="0"/>
          </a:p>
          <a:p>
            <a:pPr marL="0" indent="0" algn="just">
              <a:buNone/>
            </a:pPr>
            <a:r>
              <a:rPr lang="lv-LV" dirty="0"/>
              <a:t>243. </a:t>
            </a:r>
            <a:r>
              <a:rPr lang="lv-LV" b="1" dirty="0"/>
              <a:t>Durvis</a:t>
            </a:r>
            <a:r>
              <a:rPr lang="lv-LV" dirty="0"/>
              <a:t> evakuācijas ceļos </a:t>
            </a:r>
            <a:r>
              <a:rPr lang="lv-LV" b="1" dirty="0"/>
              <a:t>ir viegli atveramas </a:t>
            </a:r>
            <a:r>
              <a:rPr lang="lv-LV" dirty="0"/>
              <a:t>no telpas iekšpuses bez aizkavējuma un šķēršļiem. Par aizkavējumu tiek uzskatīts jebkurš šķērslis, kas liedz atvērt durvis </a:t>
            </a:r>
            <a:r>
              <a:rPr lang="lv-LV" b="1" dirty="0"/>
              <a:t>trīs sekunžu laikā</a:t>
            </a:r>
            <a:r>
              <a:rPr lang="lv-LV" dirty="0"/>
              <a:t>.</a:t>
            </a:r>
          </a:p>
        </p:txBody>
      </p:sp>
    </p:spTree>
    <p:extLst>
      <p:ext uri="{BB962C8B-B14F-4D97-AF65-F5344CB8AC3E}">
        <p14:creationId xmlns:p14="http://schemas.microsoft.com/office/powerpoint/2010/main" val="955371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5A99E92-2F22-4200-8450-F383B21B4CE4}"/>
              </a:ext>
            </a:extLst>
          </p:cNvPr>
          <p:cNvSpPr>
            <a:spLocks noGrp="1"/>
          </p:cNvSpPr>
          <p:nvPr>
            <p:ph type="title"/>
          </p:nvPr>
        </p:nvSpPr>
        <p:spPr/>
        <p:txBody>
          <a:bodyPr/>
          <a:lstStyle/>
          <a:p>
            <a:pPr algn="ctr"/>
            <a:r>
              <a:rPr lang="lv-LV" dirty="0"/>
              <a:t>246. Evakuācijas ceļos aizliegts:</a:t>
            </a:r>
          </a:p>
        </p:txBody>
      </p:sp>
      <p:sp>
        <p:nvSpPr>
          <p:cNvPr id="3" name="Satura vietturis 2">
            <a:extLst>
              <a:ext uri="{FF2B5EF4-FFF2-40B4-BE49-F238E27FC236}">
                <a16:creationId xmlns:a16="http://schemas.microsoft.com/office/drawing/2014/main" id="{16D0280A-F103-461B-8EDD-B077DC27067F}"/>
              </a:ext>
            </a:extLst>
          </p:cNvPr>
          <p:cNvSpPr>
            <a:spLocks noGrp="1"/>
          </p:cNvSpPr>
          <p:nvPr>
            <p:ph sz="half" idx="1"/>
          </p:nvPr>
        </p:nvSpPr>
        <p:spPr>
          <a:xfrm>
            <a:off x="838200" y="1825625"/>
            <a:ext cx="5181600" cy="2804741"/>
          </a:xfrm>
        </p:spPr>
        <p:txBody>
          <a:bodyPr>
            <a:normAutofit fontScale="40000" lnSpcReduction="20000"/>
          </a:bodyPr>
          <a:lstStyle/>
          <a:p>
            <a:pPr marL="0" lvl="0" indent="0" algn="just">
              <a:buNone/>
            </a:pPr>
            <a:r>
              <a:rPr lang="lv-LV" sz="2900" dirty="0">
                <a:solidFill>
                  <a:prstClr val="black"/>
                </a:solidFill>
              </a:rPr>
              <a:t>246.1. iebūvēt turniketus, bīdāmās, paceļamās durvis vai virpuļdurvis, ja tās nav aprīkotas ar ierīcēm manuālai atvēršanai vai ierīcēm, kas nodrošina automātisku atvēršanu un nobloķēšanu atvērtā stāvoklī ugunsgrēka gadījumā (izņemot objektu, kurā var atrasties līdz 10 cilvēkiem);</a:t>
            </a:r>
          </a:p>
          <a:p>
            <a:pPr marL="0" lvl="0" indent="0" algn="just">
              <a:buNone/>
            </a:pPr>
            <a:r>
              <a:rPr lang="lv-LV" sz="2900" dirty="0">
                <a:solidFill>
                  <a:prstClr val="black"/>
                </a:solidFill>
              </a:rPr>
              <a:t>246.2. iestiklot atklātās zonas uz </a:t>
            </a:r>
            <a:r>
              <a:rPr lang="lv-LV" sz="2900" dirty="0" err="1">
                <a:solidFill>
                  <a:prstClr val="black"/>
                </a:solidFill>
              </a:rPr>
              <a:t>dūmaizsargātu</a:t>
            </a:r>
            <a:r>
              <a:rPr lang="lv-LV" sz="2900" dirty="0">
                <a:solidFill>
                  <a:prstClr val="black"/>
                </a:solidFill>
              </a:rPr>
              <a:t> kāpņu telpu;</a:t>
            </a:r>
          </a:p>
          <a:p>
            <a:pPr marL="0" lvl="0" indent="0" algn="just">
              <a:buNone/>
            </a:pPr>
            <a:r>
              <a:rPr lang="lv-LV" sz="2900" dirty="0">
                <a:solidFill>
                  <a:prstClr val="black"/>
                </a:solidFill>
              </a:rPr>
              <a:t>246.3. </a:t>
            </a:r>
            <a:r>
              <a:rPr lang="lv-LV" sz="2900" b="1" dirty="0">
                <a:solidFill>
                  <a:prstClr val="black"/>
                </a:solidFill>
              </a:rPr>
              <a:t>cilvēku evakuācijai paredzētās durvis aprīkot</a:t>
            </a:r>
            <a:r>
              <a:rPr lang="lv-LV" sz="2900" dirty="0">
                <a:solidFill>
                  <a:prstClr val="black"/>
                </a:solidFill>
              </a:rPr>
              <a:t> ar aizdariem, aizbīdņiem, slēdzenēm un citām ierīcēm, kas liedz atvērt durvis trīs sekunžu laikā vai citādi ierobežo to atvēršanu no iekšpuses;</a:t>
            </a:r>
          </a:p>
          <a:p>
            <a:pPr marL="0" lvl="0" indent="0" algn="just">
              <a:buNone/>
            </a:pPr>
            <a:r>
              <a:rPr lang="lv-LV" sz="2900" dirty="0">
                <a:solidFill>
                  <a:prstClr val="black"/>
                </a:solidFill>
              </a:rPr>
              <a:t>246.4. kāpņu telpās ierīkot telpas, kas paredzētas citam lietošanas mērķim (veidam), izvietot cauruļvadus, kas paredzēti sašķidrinātai gāzei vai </a:t>
            </a:r>
            <a:r>
              <a:rPr lang="lv-LV" sz="2900" dirty="0" err="1">
                <a:solidFill>
                  <a:prstClr val="black"/>
                </a:solidFill>
              </a:rPr>
              <a:t>degtspējīgiem</a:t>
            </a:r>
            <a:r>
              <a:rPr lang="lv-LV" sz="2900" dirty="0">
                <a:solidFill>
                  <a:prstClr val="black"/>
                </a:solidFill>
              </a:rPr>
              <a:t> šķidrumiem, ventilācijas vadus, iebūvētus skapjus, atklāti izvietotus elektroapgādes kabeļus vai vadus spriegumam virs 230 V, izejas no kravas liftiem vai pacēlājiem, kā arī izvietot iekārtas un būvkonstrukcijas, kuras ir izvirzītas ārpus sienu plaknēm līdz 2,2 m augstumam no pakāpieniem vai kāpņu laukumiem;</a:t>
            </a:r>
            <a:endParaRPr lang="en-US" sz="2900" dirty="0">
              <a:solidFill>
                <a:prstClr val="black"/>
              </a:solidFill>
            </a:endParaRPr>
          </a:p>
          <a:p>
            <a:pPr marL="0" lvl="0" indent="0">
              <a:buNone/>
            </a:pPr>
            <a:endParaRPr lang="lv-LV" sz="1500" dirty="0">
              <a:solidFill>
                <a:prstClr val="black"/>
              </a:solidFill>
            </a:endParaRPr>
          </a:p>
          <a:p>
            <a:pPr marL="0" indent="0">
              <a:buNone/>
            </a:pPr>
            <a:endParaRPr lang="lv-LV" dirty="0"/>
          </a:p>
        </p:txBody>
      </p:sp>
      <p:sp>
        <p:nvSpPr>
          <p:cNvPr id="4" name="Satura vietturis 3">
            <a:extLst>
              <a:ext uri="{FF2B5EF4-FFF2-40B4-BE49-F238E27FC236}">
                <a16:creationId xmlns:a16="http://schemas.microsoft.com/office/drawing/2014/main" id="{5980310A-90FD-4EA1-BE8B-94F3ABC0536B}"/>
              </a:ext>
            </a:extLst>
          </p:cNvPr>
          <p:cNvSpPr>
            <a:spLocks noGrp="1"/>
          </p:cNvSpPr>
          <p:nvPr>
            <p:ph sz="half" idx="2"/>
          </p:nvPr>
        </p:nvSpPr>
        <p:spPr>
          <a:xfrm>
            <a:off x="6172200" y="1825625"/>
            <a:ext cx="5181600" cy="2804741"/>
          </a:xfrm>
        </p:spPr>
        <p:txBody>
          <a:bodyPr>
            <a:normAutofit fontScale="40000" lnSpcReduction="20000"/>
          </a:bodyPr>
          <a:lstStyle/>
          <a:p>
            <a:pPr algn="just"/>
            <a:r>
              <a:rPr lang="lv-LV" sz="2900" dirty="0"/>
              <a:t>246.5. </a:t>
            </a:r>
            <a:r>
              <a:rPr lang="lv-LV" sz="2900" b="1" dirty="0"/>
              <a:t>evakuācijai paredzētās durvis</a:t>
            </a:r>
            <a:r>
              <a:rPr lang="lv-LV" sz="2900" dirty="0"/>
              <a:t>, kā arī pārejas uz būves daļām un izeju uz ārējām evakuācijas kāpnēm </a:t>
            </a:r>
            <a:r>
              <a:rPr lang="lv-LV" sz="2900" b="1" dirty="0"/>
              <a:t>aizkraut ar mēbelēm, iekārtām un priekšmetiem</a:t>
            </a:r>
            <a:r>
              <a:rPr lang="lv-LV" sz="2900" dirty="0"/>
              <a:t>;</a:t>
            </a:r>
          </a:p>
          <a:p>
            <a:pPr algn="just"/>
            <a:r>
              <a:rPr lang="lv-LV" sz="2900" dirty="0"/>
              <a:t>246.6. </a:t>
            </a:r>
            <a:r>
              <a:rPr lang="lv-LV" sz="2900" b="1" dirty="0"/>
              <a:t>pārbūvēt evakuācijas ceļus </a:t>
            </a:r>
            <a:r>
              <a:rPr lang="lv-LV" sz="2900" dirty="0"/>
              <a:t>vai mainīt durvju vēršanās virzienu, neievērojot būvnormatīvos noteiktās prasības;</a:t>
            </a:r>
          </a:p>
          <a:p>
            <a:pPr algn="just"/>
            <a:r>
              <a:rPr lang="lv-LV" sz="2900" dirty="0"/>
              <a:t>246.7. </a:t>
            </a:r>
            <a:r>
              <a:rPr lang="lv-LV" sz="2900" b="1" dirty="0"/>
              <a:t>izvietot dekorācijas, apdares materiālus </a:t>
            </a:r>
            <a:r>
              <a:rPr lang="lv-LV" sz="2900" dirty="0"/>
              <a:t>(spoguļus vai citus gaismu atstarojošus pārklājumus) vai apgaismes iekārtas, kas var maldināt cilvēkus evakuācijas laikā. Šā punkta prasības attiecas arī uz cilvēku evakuācijai paredzētajām durvīm;</a:t>
            </a:r>
          </a:p>
          <a:p>
            <a:pPr algn="just"/>
            <a:r>
              <a:rPr lang="lv-LV" sz="2900" dirty="0"/>
              <a:t>246.8. </a:t>
            </a:r>
            <a:r>
              <a:rPr lang="lv-LV" sz="2900" b="1" dirty="0"/>
              <a:t>novietot priekšmetus, mēbeles, iekārtas </a:t>
            </a:r>
            <a:r>
              <a:rPr lang="lv-LV" sz="2900" dirty="0"/>
              <a:t>un citus materiālus kāpņu telpās, kā arī tieši </a:t>
            </a:r>
            <a:r>
              <a:rPr lang="lv-LV" sz="2900" b="1" dirty="0"/>
              <a:t>zem atklātām kāpnēm, kāpņu </a:t>
            </a:r>
            <a:r>
              <a:rPr lang="lv-LV" sz="2900" b="1" dirty="0" err="1"/>
              <a:t>laidiem</a:t>
            </a:r>
            <a:r>
              <a:rPr lang="lv-LV" sz="2900" b="1" dirty="0"/>
              <a:t> un laukumiem</a:t>
            </a:r>
            <a:r>
              <a:rPr lang="lv-LV" sz="2900" dirty="0"/>
              <a:t>;</a:t>
            </a:r>
          </a:p>
          <a:p>
            <a:pPr algn="just"/>
            <a:r>
              <a:rPr lang="lv-LV" sz="2900" dirty="0"/>
              <a:t>246.9. </a:t>
            </a:r>
            <a:r>
              <a:rPr lang="lv-LV" sz="2900" b="1" dirty="0"/>
              <a:t>izvietot uz grīdas segumu </a:t>
            </a:r>
            <a:r>
              <a:rPr lang="lv-LV" sz="2900" dirty="0"/>
              <a:t>(pārklājumu) un dekorācijas, </a:t>
            </a:r>
            <a:r>
              <a:rPr lang="lv-LV" sz="2900" b="1" dirty="0"/>
              <a:t>kas traucē vai apgrūtina cilvēku evakuāciju</a:t>
            </a:r>
            <a:r>
              <a:rPr lang="lv-LV" sz="2900" dirty="0"/>
              <a:t>;</a:t>
            </a:r>
          </a:p>
          <a:p>
            <a:pPr algn="just"/>
            <a:r>
              <a:rPr lang="lv-LV" sz="2900" dirty="0"/>
              <a:t>246.10. </a:t>
            </a:r>
            <a:r>
              <a:rPr lang="lv-LV" sz="2900" b="1" dirty="0"/>
              <a:t>izvietot dekorācijas un apdares materiālus</a:t>
            </a:r>
            <a:r>
              <a:rPr lang="lv-LV" sz="2900" dirty="0"/>
              <a:t>, kas var veicināt ugunsgrēka izplatīšanos.</a:t>
            </a:r>
          </a:p>
          <a:p>
            <a:pPr marL="0" indent="0">
              <a:buNone/>
            </a:pPr>
            <a:endParaRPr lang="lv-LV" dirty="0"/>
          </a:p>
        </p:txBody>
      </p:sp>
      <p:pic>
        <p:nvPicPr>
          <p:cNvPr id="5" name="Attēls 4">
            <a:extLst>
              <a:ext uri="{FF2B5EF4-FFF2-40B4-BE49-F238E27FC236}">
                <a16:creationId xmlns:a16="http://schemas.microsoft.com/office/drawing/2014/main" id="{ECB8202E-DDA4-4D51-BFD6-6A4958583907}"/>
              </a:ext>
            </a:extLst>
          </p:cNvPr>
          <p:cNvPicPr>
            <a:picLocks noChangeAspect="1"/>
          </p:cNvPicPr>
          <p:nvPr/>
        </p:nvPicPr>
        <p:blipFill>
          <a:blip r:embed="rId2"/>
          <a:stretch>
            <a:fillRect/>
          </a:stretch>
        </p:blipFill>
        <p:spPr>
          <a:xfrm>
            <a:off x="838200" y="4671729"/>
            <a:ext cx="2799945" cy="1609164"/>
          </a:xfrm>
          <a:prstGeom prst="rect">
            <a:avLst/>
          </a:prstGeom>
        </p:spPr>
      </p:pic>
      <p:pic>
        <p:nvPicPr>
          <p:cNvPr id="6" name="Attēls 5">
            <a:extLst>
              <a:ext uri="{FF2B5EF4-FFF2-40B4-BE49-F238E27FC236}">
                <a16:creationId xmlns:a16="http://schemas.microsoft.com/office/drawing/2014/main" id="{C93AA0EA-399C-4373-9F66-7CA861A8CAB4}"/>
              </a:ext>
            </a:extLst>
          </p:cNvPr>
          <p:cNvPicPr>
            <a:picLocks noChangeAspect="1"/>
          </p:cNvPicPr>
          <p:nvPr/>
        </p:nvPicPr>
        <p:blipFill>
          <a:blip r:embed="rId3"/>
          <a:stretch>
            <a:fillRect/>
          </a:stretch>
        </p:blipFill>
        <p:spPr>
          <a:xfrm>
            <a:off x="3715966" y="4671729"/>
            <a:ext cx="2574278" cy="1609164"/>
          </a:xfrm>
          <a:prstGeom prst="rect">
            <a:avLst/>
          </a:prstGeom>
        </p:spPr>
      </p:pic>
      <p:pic>
        <p:nvPicPr>
          <p:cNvPr id="7" name="Attēls 6">
            <a:extLst>
              <a:ext uri="{FF2B5EF4-FFF2-40B4-BE49-F238E27FC236}">
                <a16:creationId xmlns:a16="http://schemas.microsoft.com/office/drawing/2014/main" id="{6AF372A2-1F7A-4DF0-9198-6670F647F5AD}"/>
              </a:ext>
            </a:extLst>
          </p:cNvPr>
          <p:cNvPicPr>
            <a:picLocks noChangeAspect="1"/>
          </p:cNvPicPr>
          <p:nvPr/>
        </p:nvPicPr>
        <p:blipFill>
          <a:blip r:embed="rId4"/>
          <a:stretch>
            <a:fillRect/>
          </a:stretch>
        </p:blipFill>
        <p:spPr>
          <a:xfrm>
            <a:off x="6368065" y="4671729"/>
            <a:ext cx="2433007" cy="1609164"/>
          </a:xfrm>
          <a:prstGeom prst="rect">
            <a:avLst/>
          </a:prstGeom>
        </p:spPr>
      </p:pic>
      <p:pic>
        <p:nvPicPr>
          <p:cNvPr id="8" name="Attēls 7">
            <a:extLst>
              <a:ext uri="{FF2B5EF4-FFF2-40B4-BE49-F238E27FC236}">
                <a16:creationId xmlns:a16="http://schemas.microsoft.com/office/drawing/2014/main" id="{9527B6F7-3530-42AB-A7FF-443C7A6CB676}"/>
              </a:ext>
            </a:extLst>
          </p:cNvPr>
          <p:cNvPicPr>
            <a:picLocks noChangeAspect="1"/>
          </p:cNvPicPr>
          <p:nvPr/>
        </p:nvPicPr>
        <p:blipFill>
          <a:blip r:embed="rId5"/>
          <a:stretch>
            <a:fillRect/>
          </a:stretch>
        </p:blipFill>
        <p:spPr>
          <a:xfrm>
            <a:off x="8920793" y="4671729"/>
            <a:ext cx="2433007" cy="1609164"/>
          </a:xfrm>
          <a:prstGeom prst="rect">
            <a:avLst/>
          </a:prstGeom>
        </p:spPr>
      </p:pic>
    </p:spTree>
    <p:extLst>
      <p:ext uri="{BB962C8B-B14F-4D97-AF65-F5344CB8AC3E}">
        <p14:creationId xmlns:p14="http://schemas.microsoft.com/office/powerpoint/2010/main" val="2457694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119654-90F0-4E8B-BDD4-3DC5DA9368A2}"/>
              </a:ext>
            </a:extLst>
          </p:cNvPr>
          <p:cNvSpPr>
            <a:spLocks noGrp="1"/>
          </p:cNvSpPr>
          <p:nvPr>
            <p:ph type="title"/>
          </p:nvPr>
        </p:nvSpPr>
        <p:spPr>
          <a:xfrm>
            <a:off x="2321960" y="180368"/>
            <a:ext cx="9452224" cy="1001338"/>
          </a:xfrm>
        </p:spPr>
        <p:txBody>
          <a:bodyPr>
            <a:normAutofit/>
          </a:bodyPr>
          <a:lstStyle/>
          <a:p>
            <a:pPr algn="ctr"/>
            <a:r>
              <a:rPr lang="lv-LV" sz="3200" b="1" dirty="0">
                <a:latin typeface="Times New Roman" panose="02020603050405020304" pitchFamily="18" charset="0"/>
                <a:cs typeface="Times New Roman" panose="02020603050405020304" pitchFamily="18" charset="0"/>
              </a:rPr>
              <a:t>Noteikumi par Latvijas būvnormatīvu LBN 201-15 </a:t>
            </a:r>
            <a:br>
              <a:rPr lang="en-US" sz="3200" b="1" dirty="0">
                <a:latin typeface="Times New Roman" panose="02020603050405020304" pitchFamily="18" charset="0"/>
                <a:cs typeface="Times New Roman" panose="02020603050405020304" pitchFamily="18" charset="0"/>
              </a:rPr>
            </a:br>
            <a:r>
              <a:rPr lang="lv-LV" sz="3200" b="1" dirty="0">
                <a:latin typeface="Times New Roman" panose="02020603050405020304" pitchFamily="18" charset="0"/>
                <a:cs typeface="Times New Roman" panose="02020603050405020304" pitchFamily="18" charset="0"/>
              </a:rPr>
              <a:t>"Būvju ugunsdrošība“</a:t>
            </a:r>
            <a:r>
              <a:rPr lang="en-US" sz="3200" b="1" dirty="0">
                <a:latin typeface="Times New Roman" panose="02020603050405020304" pitchFamily="18" charset="0"/>
                <a:cs typeface="Times New Roman" panose="02020603050405020304" pitchFamily="18" charset="0"/>
              </a:rPr>
              <a:t> (1)</a:t>
            </a:r>
            <a:endParaRPr lang="lv-LV" sz="3200" b="1"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6DAAC840-6EC2-40E1-AC04-DB232E223F63}"/>
              </a:ext>
            </a:extLst>
          </p:cNvPr>
          <p:cNvSpPr>
            <a:spLocks noGrp="1"/>
          </p:cNvSpPr>
          <p:nvPr>
            <p:ph idx="1"/>
          </p:nvPr>
        </p:nvSpPr>
        <p:spPr/>
        <p:txBody>
          <a:bodyPr>
            <a:normAutofit fontScale="55000" lnSpcReduction="20000"/>
          </a:bodyPr>
          <a:lstStyle/>
          <a:p>
            <a:pPr marL="0" indent="0">
              <a:buNone/>
            </a:pPr>
            <a:r>
              <a:rPr lang="lv-LV" dirty="0"/>
              <a:t>9.</a:t>
            </a:r>
            <a:r>
              <a:rPr lang="en-US" dirty="0"/>
              <a:t>p.</a:t>
            </a:r>
            <a:r>
              <a:rPr lang="lv-LV" dirty="0"/>
              <a:t> </a:t>
            </a:r>
            <a:r>
              <a:rPr lang="lv-LV" b="1" dirty="0"/>
              <a:t>Būvju konstrukciju ugunsizturību nosaka </a:t>
            </a:r>
            <a:r>
              <a:rPr lang="lv-LV" dirty="0"/>
              <a:t>atbilstoši </a:t>
            </a:r>
            <a:r>
              <a:rPr lang="lv-LV" b="1" dirty="0"/>
              <a:t>būvkonstrukciju nestspējas (simbols R), viengabalainības (simbols E) </a:t>
            </a:r>
            <a:r>
              <a:rPr lang="lv-LV" dirty="0"/>
              <a:t>un </a:t>
            </a:r>
            <a:r>
              <a:rPr lang="lv-LV" b="1" dirty="0" err="1"/>
              <a:t>termoizolētības</a:t>
            </a:r>
            <a:r>
              <a:rPr lang="lv-LV" b="1" dirty="0"/>
              <a:t> (simbols I) </a:t>
            </a:r>
            <a:r>
              <a:rPr lang="lv-LV" dirty="0"/>
              <a:t>īpašību noturībai ugunsgrēka laikā. Būvkonstrukciju ugunsizturību nosaka testējot, aprēķinot vai arī apvienojot testēšanu ar aprēķiniem</a:t>
            </a:r>
            <a:r>
              <a:rPr lang="en-US" dirty="0"/>
              <a:t>.</a:t>
            </a:r>
          </a:p>
          <a:p>
            <a:pPr marL="0" indent="0">
              <a:buNone/>
            </a:pPr>
            <a:r>
              <a:rPr lang="lv-LV" dirty="0"/>
              <a:t>12.</a:t>
            </a:r>
            <a:r>
              <a:rPr lang="en-US" dirty="0"/>
              <a:t>p.</a:t>
            </a:r>
            <a:r>
              <a:rPr lang="lv-LV" dirty="0"/>
              <a:t> </a:t>
            </a:r>
            <a:r>
              <a:rPr lang="lv-LV" b="1" dirty="0"/>
              <a:t>Ugunsizturību izsaka minūtēs</a:t>
            </a:r>
            <a:r>
              <a:rPr lang="lv-LV" dirty="0"/>
              <a:t>. Ir šādi normatīvie ugunsizturības laiki: 15, 30, 45, 60, 90, 120, 180 un 240 minūtes.</a:t>
            </a:r>
            <a:endParaRPr lang="en-US" dirty="0"/>
          </a:p>
          <a:p>
            <a:pPr marL="0" indent="0">
              <a:buNone/>
            </a:pPr>
            <a:r>
              <a:rPr lang="lv-LV" dirty="0"/>
              <a:t>18.</a:t>
            </a:r>
            <a:r>
              <a:rPr lang="en-US" dirty="0"/>
              <a:t>p.</a:t>
            </a:r>
            <a:r>
              <a:rPr lang="lv-LV" dirty="0"/>
              <a:t> Būvizstrādājumiem un konstrukciju elementiem (izņemot grīdas un jumta segumus, cauruļvadu siltumizolācijas izstrādājumus) ir šādas </a:t>
            </a:r>
            <a:r>
              <a:rPr lang="lv-LV" dirty="0" err="1"/>
              <a:t>ugunsreakcijas</a:t>
            </a:r>
            <a:r>
              <a:rPr lang="lv-LV" dirty="0"/>
              <a:t> klases:</a:t>
            </a:r>
          </a:p>
          <a:p>
            <a:pPr marL="0" indent="0">
              <a:buNone/>
            </a:pPr>
            <a:r>
              <a:rPr lang="lv-LV" dirty="0"/>
              <a:t>18.1.</a:t>
            </a:r>
            <a:r>
              <a:rPr lang="en-US" dirty="0"/>
              <a:t>p.</a:t>
            </a:r>
            <a:r>
              <a:rPr lang="lv-LV" dirty="0"/>
              <a:t> A1 – būvizstrādājums nereaģē uz uguns iedarbību, šīs klases būvizstrādājumi neveicina ugunsgrēka attīstību vispārējas uzliesmošanas gadījumā;</a:t>
            </a:r>
          </a:p>
          <a:p>
            <a:pPr marL="0" indent="0">
              <a:buNone/>
            </a:pPr>
            <a:r>
              <a:rPr lang="lv-LV" dirty="0"/>
              <a:t>18.2.</a:t>
            </a:r>
            <a:r>
              <a:rPr lang="en-US" dirty="0"/>
              <a:t>p.</a:t>
            </a:r>
            <a:r>
              <a:rPr lang="lv-LV" dirty="0"/>
              <a:t> A2 – būvizstrādājums, kas pakļauts uguns iedarbībai, nelielā daudzumā izdala dūmus, vispārējas uzliesmošanas gadījumā nerada uguns slodzi un neveicina ugunsgrēka attīstību;</a:t>
            </a:r>
          </a:p>
          <a:p>
            <a:pPr marL="0" indent="0">
              <a:buNone/>
            </a:pPr>
            <a:r>
              <a:rPr lang="lv-LV" dirty="0"/>
              <a:t>18.3.</a:t>
            </a:r>
            <a:r>
              <a:rPr lang="en-US" dirty="0"/>
              <a:t>p.</a:t>
            </a:r>
            <a:r>
              <a:rPr lang="lv-LV" dirty="0"/>
              <a:t> B – būvizstrādājums nerada vispārējas uzliesmošanas situācijas, bet tas var uzturēt degšanu attīstīta ugunsgrēka gadījumā;</a:t>
            </a:r>
          </a:p>
          <a:p>
            <a:pPr marL="0" indent="0">
              <a:buNone/>
            </a:pPr>
            <a:r>
              <a:rPr lang="lv-LV" dirty="0"/>
              <a:t>18.4.</a:t>
            </a:r>
            <a:r>
              <a:rPr lang="en-US" dirty="0"/>
              <a:t>p.</a:t>
            </a:r>
            <a:r>
              <a:rPr lang="lv-LV" dirty="0"/>
              <a:t> C – būvizstrādājums var radīt vispārējas uzliesmošanas situāciju, bet ne ugunsgrēka attīstības sākumā;</a:t>
            </a:r>
          </a:p>
          <a:p>
            <a:pPr marL="0" indent="0">
              <a:buNone/>
            </a:pPr>
            <a:r>
              <a:rPr lang="lv-LV" dirty="0"/>
              <a:t>18.5.</a:t>
            </a:r>
            <a:r>
              <a:rPr lang="en-US" dirty="0"/>
              <a:t>p.</a:t>
            </a:r>
            <a:r>
              <a:rPr lang="lv-LV" dirty="0"/>
              <a:t> D – būvizstrādājums uguns iedarbības dēļ var radīt vispārējas uzliesmošanas situāciju un aktīvi iesaistās degšanas procesā, kad tiek pakļauts uguns iedarbībai;</a:t>
            </a:r>
          </a:p>
          <a:p>
            <a:pPr marL="0" indent="0">
              <a:buNone/>
            </a:pPr>
            <a:r>
              <a:rPr lang="lv-LV" dirty="0"/>
              <a:t>18.6.</a:t>
            </a:r>
            <a:r>
              <a:rPr lang="en-US" dirty="0"/>
              <a:t>p.</a:t>
            </a:r>
            <a:r>
              <a:rPr lang="lv-LV" dirty="0"/>
              <a:t> E – būvizstrādājums degšanas laikā jau pirmajās divās minūtēs var radīt vispārējas uzliesmošanas situāciju;</a:t>
            </a:r>
          </a:p>
          <a:p>
            <a:pPr marL="0" indent="0">
              <a:buNone/>
            </a:pPr>
            <a:r>
              <a:rPr lang="lv-LV" dirty="0"/>
              <a:t>18.7.</a:t>
            </a:r>
            <a:r>
              <a:rPr lang="en-US" dirty="0"/>
              <a:t>p.</a:t>
            </a:r>
            <a:r>
              <a:rPr lang="lv-LV" dirty="0"/>
              <a:t> F – b </a:t>
            </a:r>
            <a:r>
              <a:rPr lang="lv-LV" dirty="0" err="1"/>
              <a:t>ūvizstrādājuma</a:t>
            </a:r>
            <a:r>
              <a:rPr lang="lv-LV" dirty="0"/>
              <a:t> ugunsizturības robeža un </a:t>
            </a:r>
            <a:r>
              <a:rPr lang="lv-LV" dirty="0" err="1"/>
              <a:t>ugunsreakcijas</a:t>
            </a:r>
            <a:r>
              <a:rPr lang="lv-LV" dirty="0"/>
              <a:t> klase nav noteikta, un tas var strauji degt un ātri radīt vispārēju uzliesmošanu.</a:t>
            </a:r>
            <a:endParaRPr lang="en-US" dirty="0"/>
          </a:p>
          <a:p>
            <a:pPr marL="0" indent="0">
              <a:buNone/>
            </a:pPr>
            <a:endParaRPr lang="lv-LV" dirty="0"/>
          </a:p>
        </p:txBody>
      </p:sp>
    </p:spTree>
    <p:extLst>
      <p:ext uri="{BB962C8B-B14F-4D97-AF65-F5344CB8AC3E}">
        <p14:creationId xmlns:p14="http://schemas.microsoft.com/office/powerpoint/2010/main" val="202919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742" y="2643683"/>
            <a:ext cx="11223172" cy="2371350"/>
          </a:xfrm>
        </p:spPr>
        <p:txBody>
          <a:bodyPr>
            <a:normAutofit fontScale="90000"/>
          </a:bodyPr>
          <a:lstStyle/>
          <a:p>
            <a:r>
              <a:rPr lang="lv-LV" b="1" dirty="0">
                <a:latin typeface="Times New Roman" panose="02020603050405020304" pitchFamily="18" charset="0"/>
                <a:ea typeface="Calibri" panose="020F0502020204030204" pitchFamily="34" charset="0"/>
              </a:rPr>
              <a:t>Darbu veikšanas projektā iekļaujamie ugunsdrošības pasākumi </a:t>
            </a:r>
            <a:r>
              <a:rPr lang="lv-LV" b="1" dirty="0"/>
              <a:t> </a:t>
            </a:r>
            <a:br>
              <a:rPr lang="lv-LV" sz="4400" b="1" dirty="0"/>
            </a:br>
            <a:endParaRPr lang="lv-LV" sz="4400" b="1" dirty="0"/>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5</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būvinspektors </a:t>
            </a:r>
          </a:p>
          <a:p>
            <a:pPr algn="ctr"/>
            <a:r>
              <a:rPr lang="lv-LV" sz="2400" b="1" dirty="0">
                <a:latin typeface="Times New Roman" panose="02020603050405020304" pitchFamily="18" charset="0"/>
                <a:cs typeface="Times New Roman" panose="02020603050405020304" pitchFamily="18" charset="0"/>
              </a:rPr>
              <a:t>Sandris Celmiņš</a:t>
            </a:r>
          </a:p>
        </p:txBody>
      </p:sp>
    </p:spTree>
    <p:extLst>
      <p:ext uri="{BB962C8B-B14F-4D97-AF65-F5344CB8AC3E}">
        <p14:creationId xmlns:p14="http://schemas.microsoft.com/office/powerpoint/2010/main" val="1909949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0654447-3A24-414B-97AA-BEB5E3C5A9B6}"/>
              </a:ext>
            </a:extLst>
          </p:cNvPr>
          <p:cNvSpPr>
            <a:spLocks noGrp="1"/>
          </p:cNvSpPr>
          <p:nvPr>
            <p:ph type="title"/>
          </p:nvPr>
        </p:nvSpPr>
        <p:spPr>
          <a:xfrm>
            <a:off x="1833935" y="87900"/>
            <a:ext cx="10325529" cy="1186273"/>
          </a:xfrm>
        </p:spPr>
        <p:txBody>
          <a:bodyPr>
            <a:normAutofit/>
          </a:bodyPr>
          <a:lstStyle/>
          <a:p>
            <a:pPr algn="ctr"/>
            <a:r>
              <a:rPr lang="lv-LV" sz="3200" b="1" dirty="0">
                <a:latin typeface="Times New Roman" panose="02020603050405020304" pitchFamily="18" charset="0"/>
                <a:cs typeface="Times New Roman" panose="02020603050405020304" pitchFamily="18" charset="0"/>
              </a:rPr>
              <a:t>Noteikumi par Latvijas būvnormatīvu LBN 201-15 </a:t>
            </a:r>
            <a:br>
              <a:rPr lang="lv-LV" sz="3200" b="1" dirty="0">
                <a:latin typeface="Times New Roman" panose="02020603050405020304" pitchFamily="18" charset="0"/>
                <a:cs typeface="Times New Roman" panose="02020603050405020304" pitchFamily="18" charset="0"/>
              </a:rPr>
            </a:br>
            <a:r>
              <a:rPr lang="lv-LV" sz="3200" b="1" dirty="0">
                <a:latin typeface="Times New Roman" panose="02020603050405020304" pitchFamily="18" charset="0"/>
                <a:cs typeface="Times New Roman" panose="02020603050405020304" pitchFamily="18" charset="0"/>
              </a:rPr>
              <a:t>"Būvju ugunsdrošība“</a:t>
            </a:r>
            <a:r>
              <a:rPr lang="en-US" sz="3200" b="1" dirty="0">
                <a:latin typeface="Times New Roman" panose="02020603050405020304" pitchFamily="18" charset="0"/>
                <a:cs typeface="Times New Roman" panose="02020603050405020304" pitchFamily="18" charset="0"/>
              </a:rPr>
              <a:t> (2)</a:t>
            </a:r>
            <a:endParaRPr lang="lv-LV" sz="3200" b="1"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C71DFEE2-F911-41F1-AB26-7EA93085BFBF}"/>
              </a:ext>
            </a:extLst>
          </p:cNvPr>
          <p:cNvSpPr>
            <a:spLocks noGrp="1"/>
          </p:cNvSpPr>
          <p:nvPr>
            <p:ph idx="1"/>
          </p:nvPr>
        </p:nvSpPr>
        <p:spPr/>
        <p:txBody>
          <a:bodyPr>
            <a:normAutofit fontScale="62500" lnSpcReduction="20000"/>
          </a:bodyPr>
          <a:lstStyle/>
          <a:p>
            <a:pPr marL="0" indent="0">
              <a:buNone/>
            </a:pPr>
            <a:r>
              <a:rPr lang="lv-LV" dirty="0"/>
              <a:t>19.</a:t>
            </a:r>
            <a:r>
              <a:rPr lang="en-US" dirty="0"/>
              <a:t>p</a:t>
            </a:r>
            <a:r>
              <a:rPr lang="lv-LV" dirty="0"/>
              <a:t> Būvizstrādājumu un konstrukciju elementu dūmu un degošo pilienu izdalīšanās intensitāti apzīmē ar šādiem simboliem:</a:t>
            </a:r>
          </a:p>
          <a:p>
            <a:pPr marL="0" indent="0">
              <a:buNone/>
            </a:pPr>
            <a:r>
              <a:rPr lang="lv-LV" dirty="0"/>
              <a:t>19.1.</a:t>
            </a:r>
            <a:r>
              <a:rPr lang="en-US" dirty="0"/>
              <a:t>p</a:t>
            </a:r>
            <a:r>
              <a:rPr lang="lv-LV" dirty="0"/>
              <a:t> s1 – būvizstrādājuma </a:t>
            </a:r>
            <a:r>
              <a:rPr lang="lv-LV" dirty="0" err="1"/>
              <a:t>ugunsreakcijas</a:t>
            </a:r>
            <a:r>
              <a:rPr lang="lv-LV" dirty="0"/>
              <a:t> laikā dūmu veidošanās ir ļoti neliela;</a:t>
            </a:r>
          </a:p>
          <a:p>
            <a:pPr marL="0" indent="0">
              <a:buNone/>
            </a:pPr>
            <a:r>
              <a:rPr lang="lv-LV" dirty="0"/>
              <a:t>19.2.</a:t>
            </a:r>
            <a:r>
              <a:rPr lang="en-US" dirty="0"/>
              <a:t>p</a:t>
            </a:r>
            <a:r>
              <a:rPr lang="lv-LV" dirty="0"/>
              <a:t> s2 – dūmu izdalīšanās no būvizstrādājuma ir būtiska, dūmu pieauguma apmēra indekss atbilst testēšanas standartā noteiktajiem lielumiem;</a:t>
            </a:r>
          </a:p>
          <a:p>
            <a:pPr marL="0" indent="0">
              <a:buNone/>
            </a:pPr>
            <a:r>
              <a:rPr lang="lv-LV" dirty="0"/>
              <a:t>19.3.</a:t>
            </a:r>
            <a:r>
              <a:rPr lang="en-US" dirty="0"/>
              <a:t>p</a:t>
            </a:r>
            <a:r>
              <a:rPr lang="lv-LV" dirty="0"/>
              <a:t> s3 – testēšanā iegūtie parametri ir lielāki par klasifikācijas standartā s2 intensitātei noteiktajiem parametriem (praktiski dūmu izdalīšanās apmērs nav ierobežots);</a:t>
            </a:r>
          </a:p>
          <a:p>
            <a:pPr marL="0" indent="0">
              <a:buNone/>
            </a:pPr>
            <a:r>
              <a:rPr lang="lv-LV" dirty="0"/>
              <a:t>19.4.</a:t>
            </a:r>
            <a:r>
              <a:rPr lang="en-US" dirty="0"/>
              <a:t>p.</a:t>
            </a:r>
            <a:r>
              <a:rPr lang="lv-LV" dirty="0"/>
              <a:t> d0 – būvizstrādājums degšanas laikā neizdala degošu pilienu daļiņas;</a:t>
            </a:r>
          </a:p>
          <a:p>
            <a:pPr marL="0" indent="0">
              <a:buNone/>
            </a:pPr>
            <a:r>
              <a:rPr lang="lv-LV" dirty="0"/>
              <a:t>19.5.</a:t>
            </a:r>
            <a:r>
              <a:rPr lang="en-US" dirty="0"/>
              <a:t>p</a:t>
            </a:r>
            <a:r>
              <a:rPr lang="lv-LV" dirty="0"/>
              <a:t> d1 – būvizstrādājuma degšanas laikā novērojama degošu pilienu klātbūtne, bet to degšanas laiks nav lielāks par testēšanas standartā noteikto un tie ātri nodziest;</a:t>
            </a:r>
          </a:p>
          <a:p>
            <a:pPr marL="0" indent="0">
              <a:buNone/>
            </a:pPr>
            <a:r>
              <a:rPr lang="lv-LV" dirty="0"/>
              <a:t>19.6.</a:t>
            </a:r>
            <a:r>
              <a:rPr lang="en-US" dirty="0"/>
              <a:t>p.</a:t>
            </a:r>
            <a:r>
              <a:rPr lang="lv-LV" dirty="0"/>
              <a:t> d2 – būvizstrādājuma izdalīto degošo pilienu daļiņu degšanas ilgums ir lielāks par testēšanas standartā d1 intensitātei noteikto.</a:t>
            </a:r>
            <a:endParaRPr lang="en-US" dirty="0"/>
          </a:p>
          <a:p>
            <a:pPr marL="0" indent="0">
              <a:buNone/>
            </a:pPr>
            <a:r>
              <a:rPr lang="lv-LV" dirty="0"/>
              <a:t>51.</a:t>
            </a:r>
            <a:r>
              <a:rPr lang="en-US" dirty="0"/>
              <a:t>p.</a:t>
            </a:r>
            <a:r>
              <a:rPr lang="lv-LV" dirty="0"/>
              <a:t> </a:t>
            </a:r>
            <a:r>
              <a:rPr lang="lv-LV" b="1" dirty="0"/>
              <a:t>Ugunsdrošās sienās</a:t>
            </a:r>
            <a:r>
              <a:rPr lang="lv-LV" dirty="0"/>
              <a:t> un ugunsdrošās konstrukcijās esošo ailu (logu, durvju vai lūku) aizpildījumu </a:t>
            </a:r>
            <a:r>
              <a:rPr lang="lv-LV" b="1" dirty="0"/>
              <a:t>minimālā ugunsizturība</a:t>
            </a:r>
            <a:r>
              <a:rPr lang="lv-LV" dirty="0"/>
              <a:t> norādīta šā būvnormatīva </a:t>
            </a:r>
            <a:r>
              <a:rPr lang="lv-LV" dirty="0">
                <a:hlinkClick r:id="rId2">
                  <a:extLst>
                    <a:ext uri="{A12FA001-AC4F-418D-AE19-62706E023703}">
                      <ahyp:hlinkClr xmlns:ahyp="http://schemas.microsoft.com/office/drawing/2018/hyperlinkcolor" val="tx"/>
                    </a:ext>
                  </a:extLst>
                </a:hlinkClick>
              </a:rPr>
              <a:t>pielikuma</a:t>
            </a:r>
            <a:r>
              <a:rPr lang="lv-LV" dirty="0"/>
              <a:t> 1. tabulā.</a:t>
            </a:r>
            <a:endParaRPr lang="en-US" dirty="0"/>
          </a:p>
          <a:p>
            <a:pPr marL="0" indent="0">
              <a:buNone/>
            </a:pPr>
            <a:r>
              <a:rPr lang="lv-LV" dirty="0"/>
              <a:t>53.</a:t>
            </a:r>
            <a:r>
              <a:rPr lang="en-US" dirty="0"/>
              <a:t>p.</a:t>
            </a:r>
            <a:r>
              <a:rPr lang="lv-LV" dirty="0"/>
              <a:t> </a:t>
            </a:r>
            <a:r>
              <a:rPr lang="lv-LV" b="1" dirty="0"/>
              <a:t>Ugunsdrošo konstrukciju šķērsojošos inženiertīklus izbūvē </a:t>
            </a:r>
            <a:r>
              <a:rPr lang="lv-LV" dirty="0"/>
              <a:t>tā, lai </a:t>
            </a:r>
            <a:r>
              <a:rPr lang="lv-LV" b="1" dirty="0"/>
              <a:t>nesamazinātu</a:t>
            </a:r>
            <a:r>
              <a:rPr lang="lv-LV" dirty="0"/>
              <a:t> ugunsdrošo konstrukciju ugunsizturību un </a:t>
            </a:r>
            <a:r>
              <a:rPr lang="lv-LV" b="1" dirty="0"/>
              <a:t>nepieļautu</a:t>
            </a:r>
            <a:r>
              <a:rPr lang="lv-LV" dirty="0"/>
              <a:t> dūmu, gāzes un uguns izplatību.</a:t>
            </a:r>
            <a:endParaRPr lang="en-US" dirty="0"/>
          </a:p>
          <a:p>
            <a:endParaRPr lang="lv-LV" dirty="0"/>
          </a:p>
          <a:p>
            <a:pPr marL="0" indent="0">
              <a:buNone/>
            </a:pPr>
            <a:endParaRPr lang="lv-LV" dirty="0"/>
          </a:p>
        </p:txBody>
      </p:sp>
    </p:spTree>
    <p:extLst>
      <p:ext uri="{BB962C8B-B14F-4D97-AF65-F5344CB8AC3E}">
        <p14:creationId xmlns:p14="http://schemas.microsoft.com/office/powerpoint/2010/main" val="1385404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E6D19DB-1285-4E03-901B-84A481E53538}"/>
              </a:ext>
            </a:extLst>
          </p:cNvPr>
          <p:cNvSpPr>
            <a:spLocks noGrp="1"/>
          </p:cNvSpPr>
          <p:nvPr>
            <p:ph type="title"/>
          </p:nvPr>
        </p:nvSpPr>
        <p:spPr>
          <a:xfrm>
            <a:off x="2332232" y="200738"/>
            <a:ext cx="9544693" cy="1093805"/>
          </a:xfrm>
        </p:spPr>
        <p:txBody>
          <a:bodyPr>
            <a:normAutofit/>
          </a:bodyPr>
          <a:lstStyle/>
          <a:p>
            <a:pPr algn="ctr"/>
            <a:r>
              <a:rPr lang="lv-LV" sz="3200" b="1" dirty="0">
                <a:latin typeface="Times New Roman" panose="02020603050405020304" pitchFamily="18" charset="0"/>
                <a:cs typeface="Times New Roman" panose="02020603050405020304" pitchFamily="18" charset="0"/>
              </a:rPr>
              <a:t>Noteikumi par Latvijas būvnormatīvu LBN 201-15 </a:t>
            </a:r>
            <a:br>
              <a:rPr lang="lv-LV" sz="3200" b="1" dirty="0">
                <a:latin typeface="Times New Roman" panose="02020603050405020304" pitchFamily="18" charset="0"/>
                <a:cs typeface="Times New Roman" panose="02020603050405020304" pitchFamily="18" charset="0"/>
              </a:rPr>
            </a:br>
            <a:r>
              <a:rPr lang="lv-LV" sz="3200" b="1" dirty="0">
                <a:latin typeface="Times New Roman" panose="02020603050405020304" pitchFamily="18" charset="0"/>
                <a:cs typeface="Times New Roman" panose="02020603050405020304" pitchFamily="18" charset="0"/>
              </a:rPr>
              <a:t>"Būvju ugunsdrošība“</a:t>
            </a:r>
            <a:r>
              <a:rPr lang="en-US" sz="3200" b="1" dirty="0">
                <a:latin typeface="Times New Roman" panose="02020603050405020304" pitchFamily="18" charset="0"/>
                <a:cs typeface="Times New Roman" panose="02020603050405020304" pitchFamily="18" charset="0"/>
              </a:rPr>
              <a:t> 1.tabula</a:t>
            </a:r>
            <a:endParaRPr lang="lv-LV" sz="3200" b="1" dirty="0">
              <a:latin typeface="Times New Roman" panose="02020603050405020304" pitchFamily="18" charset="0"/>
              <a:cs typeface="Times New Roman" panose="02020603050405020304" pitchFamily="18" charset="0"/>
            </a:endParaRPr>
          </a:p>
        </p:txBody>
      </p:sp>
      <p:pic>
        <p:nvPicPr>
          <p:cNvPr id="4" name="Satura vietturis 3">
            <a:extLst>
              <a:ext uri="{FF2B5EF4-FFF2-40B4-BE49-F238E27FC236}">
                <a16:creationId xmlns:a16="http://schemas.microsoft.com/office/drawing/2014/main" id="{43B56602-86FA-4519-980E-F8AAA57E48F0}"/>
              </a:ext>
            </a:extLst>
          </p:cNvPr>
          <p:cNvPicPr>
            <a:picLocks noGrp="1" noChangeAspect="1"/>
          </p:cNvPicPr>
          <p:nvPr>
            <p:ph idx="1"/>
          </p:nvPr>
        </p:nvPicPr>
        <p:blipFill>
          <a:blip r:embed="rId2"/>
          <a:stretch>
            <a:fillRect/>
          </a:stretch>
        </p:blipFill>
        <p:spPr>
          <a:xfrm>
            <a:off x="1809107" y="1602769"/>
            <a:ext cx="10332522" cy="5054493"/>
          </a:xfrm>
          <a:prstGeom prst="rect">
            <a:avLst/>
          </a:prstGeom>
        </p:spPr>
      </p:pic>
    </p:spTree>
    <p:extLst>
      <p:ext uri="{BB962C8B-B14F-4D97-AF65-F5344CB8AC3E}">
        <p14:creationId xmlns:p14="http://schemas.microsoft.com/office/powerpoint/2010/main" val="1146800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853618" y="105021"/>
            <a:ext cx="4699708" cy="208599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dirty="0" err="1">
                <a:latin typeface="Times New Roman" panose="02020603050405020304" pitchFamily="18" charset="0"/>
                <a:ea typeface="+mj-ea"/>
                <a:cs typeface="Times New Roman" panose="02020603050405020304" pitchFamily="18" charset="0"/>
              </a:rPr>
              <a:t>Praktiskie</a:t>
            </a:r>
            <a:r>
              <a:rPr lang="en-US" sz="7200" b="1" dirty="0">
                <a:latin typeface="Times New Roman" panose="02020603050405020304" pitchFamily="18" charset="0"/>
                <a:ea typeface="+mj-ea"/>
                <a:cs typeface="Times New Roman" panose="02020603050405020304" pitchFamily="18" charset="0"/>
              </a:rPr>
              <a:t> </a:t>
            </a:r>
            <a:r>
              <a:rPr lang="en-US" sz="7200" b="1" dirty="0" err="1">
                <a:latin typeface="Times New Roman" panose="02020603050405020304" pitchFamily="18" charset="0"/>
                <a:ea typeface="+mj-ea"/>
                <a:cs typeface="Times New Roman" panose="02020603050405020304" pitchFamily="18" charset="0"/>
              </a:rPr>
              <a:t>uzdevumi</a:t>
            </a:r>
            <a:endParaRPr lang="en-US" sz="7200" b="1" dirty="0">
              <a:latin typeface="Times New Roman" panose="02020603050405020304" pitchFamily="18" charset="0"/>
              <a:ea typeface="+mj-ea"/>
              <a:cs typeface="Times New Roman" panose="02020603050405020304" pitchFamily="18" charset="0"/>
            </a:endParaRPr>
          </a:p>
        </p:txBody>
      </p:sp>
      <p:sp>
        <p:nvSpPr>
          <p:cNvPr id="47"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Shape 50">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 name="Picture 19">
            <a:extLst>
              <a:ext uri="{FF2B5EF4-FFF2-40B4-BE49-F238E27FC236}">
                <a16:creationId xmlns:a16="http://schemas.microsoft.com/office/drawing/2014/main" id="{8E36A026-A30B-4286-847D-F788799D777E}"/>
              </a:ext>
            </a:extLst>
          </p:cNvPr>
          <p:cNvPicPr>
            <a:picLocks noChangeAspect="1"/>
          </p:cNvPicPr>
          <p:nvPr/>
        </p:nvPicPr>
        <p:blipFill rotWithShape="1">
          <a:blip r:embed="rId3"/>
          <a:srcRect t="7910" r="1"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69433" y="705402"/>
            <a:ext cx="7084893"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altLang="lv-LV"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874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845219" y="220394"/>
            <a:ext cx="4977976" cy="821698"/>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sz="4400" dirty="0">
                <a:solidFill>
                  <a:srgbClr val="000000"/>
                </a:solidFill>
                <a:latin typeface="Times New Roman" panose="02020603050405020304" pitchFamily="18" charset="0"/>
                <a:ea typeface="+mj-ea"/>
                <a:cs typeface="Times New Roman" panose="02020603050405020304" pitchFamily="18" charset="0"/>
              </a:rPr>
              <a:t>Nr.1</a:t>
            </a:r>
            <a:endParaRPr lang="en-US" altLang="lv-LV" sz="4400" dirty="0">
              <a:solidFill>
                <a:srgbClr val="000000"/>
              </a:solidFill>
              <a:latin typeface="Times New Roman" panose="02020603050405020304" pitchFamily="18" charset="0"/>
              <a:ea typeface="+mj-ea"/>
              <a:cs typeface="Times New Roman" panose="02020603050405020304" pitchFamily="18" charset="0"/>
            </a:endParaRP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F7E8A30-EA16-4A66-A3A8-19733FF2D7C6}"/>
              </a:ext>
            </a:extLst>
          </p:cNvPr>
          <p:cNvPicPr>
            <a:picLocks noChangeAspect="1"/>
          </p:cNvPicPr>
          <p:nvPr/>
        </p:nvPicPr>
        <p:blipFill rotWithShape="1">
          <a:blip r:embed="rId4">
            <a:alphaModFix/>
          </a:blip>
          <a:srcRect r="6457"/>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355771" y="1143000"/>
            <a:ext cx="6467423" cy="5584371"/>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Pabeigti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trešās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grupas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daudzdzīvokļu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dzīvojamās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ēkas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jaunbūves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būvdarbi</a:t>
            </a:r>
            <a:r>
              <a:rPr lang="en-US" sz="2800" dirty="0">
                <a:solidFill>
                  <a:srgbClr val="000000"/>
                </a:solidFill>
                <a:latin typeface="Times New Roman" panose="02020603050405020304" pitchFamily="18" charset="0"/>
                <a:cs typeface="Times New Roman" panose="02020603050405020304" pitchFamily="18" charset="0"/>
              </a:rPr>
              <a:t>, bet </a:t>
            </a:r>
            <a:r>
              <a:rPr lang="en-US" sz="2800" dirty="0" err="1">
                <a:solidFill>
                  <a:srgbClr val="000000"/>
                </a:solidFill>
                <a:latin typeface="Times New Roman" panose="02020603050405020304" pitchFamily="18" charset="0"/>
                <a:cs typeface="Times New Roman" panose="02020603050405020304" pitchFamily="18" charset="0"/>
              </a:rPr>
              <a:t>telpās</a:t>
            </a:r>
            <a:r>
              <a:rPr lang="en-US" sz="2800" dirty="0">
                <a:solidFill>
                  <a:srgbClr val="000000"/>
                </a:solidFill>
                <a:latin typeface="Times New Roman" panose="02020603050405020304" pitchFamily="18" charset="0"/>
                <a:cs typeface="Times New Roman" panose="02020603050405020304" pitchFamily="18" charset="0"/>
              </a:rPr>
              <a:t> nav </a:t>
            </a:r>
            <a:r>
              <a:rPr lang="en-US" sz="2800" dirty="0" err="1">
                <a:solidFill>
                  <a:srgbClr val="000000"/>
                </a:solidFill>
                <a:latin typeface="Times New Roman" panose="02020603050405020304" pitchFamily="18" charset="0"/>
                <a:cs typeface="Times New Roman" panose="02020603050405020304" pitchFamily="18" charset="0"/>
              </a:rPr>
              <a:t>veikta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iekšējā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apdare</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Kurām</a:t>
            </a:r>
            <a:r>
              <a:rPr lang="en-US" sz="2800" dirty="0">
                <a:solidFill>
                  <a:srgbClr val="000000"/>
                </a:solidFill>
                <a:latin typeface="Times New Roman" panose="02020603050405020304" pitchFamily="18" charset="0"/>
                <a:cs typeface="Times New Roman" panose="02020603050405020304" pitchFamily="18" charset="0"/>
              </a:rPr>
              <a:t> no </a:t>
            </a:r>
            <a:r>
              <a:rPr lang="en-US" sz="2800" dirty="0" err="1">
                <a:solidFill>
                  <a:srgbClr val="000000"/>
                </a:solidFill>
                <a:latin typeface="Times New Roman" panose="02020603050405020304" pitchFamily="18" charset="0"/>
                <a:cs typeface="Times New Roman" panose="02020603050405020304" pitchFamily="18" charset="0"/>
              </a:rPr>
              <a:t>telpām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jāveic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iekšējā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apdare</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būvniecības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ierosinātājs</a:t>
            </a:r>
            <a:r>
              <a:rPr lang="en-US" sz="2800" dirty="0">
                <a:solidFill>
                  <a:srgbClr val="000000"/>
                </a:solidFill>
                <a:latin typeface="Times New Roman" panose="02020603050405020304" pitchFamily="18" charset="0"/>
                <a:cs typeface="Times New Roman" panose="02020603050405020304" pitchFamily="18" charset="0"/>
              </a:rPr>
              <a:t> var </a:t>
            </a:r>
            <a:r>
              <a:rPr lang="en-US" sz="2800" dirty="0" err="1">
                <a:solidFill>
                  <a:srgbClr val="000000"/>
                </a:solidFill>
                <a:latin typeface="Times New Roman" panose="02020603050405020304" pitchFamily="18" charset="0"/>
                <a:cs typeface="Times New Roman" panose="02020603050405020304" pitchFamily="18" charset="0"/>
              </a:rPr>
              <a:t>nodot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ekspluatācijā</a:t>
            </a:r>
            <a:r>
              <a:rPr lang="en-US" sz="2800"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err="1">
                <a:solidFill>
                  <a:srgbClr val="000000"/>
                </a:solidFill>
                <a:latin typeface="Times New Roman" panose="02020603050405020304" pitchFamily="18" charset="0"/>
                <a:cs typeface="Times New Roman" panose="02020603050405020304" pitchFamily="18" charset="0"/>
              </a:rPr>
              <a:t>evakuācijas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ceļos</a:t>
            </a:r>
            <a:r>
              <a:rPr lang="en-US" sz="2800"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err="1">
                <a:solidFill>
                  <a:srgbClr val="000000"/>
                </a:solidFill>
                <a:latin typeface="Times New Roman" panose="02020603050405020304" pitchFamily="18" charset="0"/>
                <a:cs typeface="Times New Roman" panose="02020603050405020304" pitchFamily="18" charset="0"/>
              </a:rPr>
              <a:t>dzīvokļu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sanitārajos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mezglos</a:t>
            </a:r>
            <a:r>
              <a:rPr lang="en-US" sz="2800"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err="1">
                <a:solidFill>
                  <a:srgbClr val="000000"/>
                </a:solidFill>
                <a:latin typeface="Times New Roman" panose="02020603050405020304" pitchFamily="18" charset="0"/>
                <a:cs typeface="Times New Roman" panose="02020603050405020304" pitchFamily="18" charset="0"/>
              </a:rPr>
              <a:t>dzīvokļu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virtuvēs</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sanitārajos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mezglos</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546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304255" y="141195"/>
            <a:ext cx="6706145"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Nr.1  </a:t>
            </a:r>
          </a:p>
        </p:txBody>
      </p:sp>
      <p:sp>
        <p:nvSpPr>
          <p:cNvPr id="3" name="Rectangle 2"/>
          <p:cNvSpPr/>
          <p:nvPr/>
        </p:nvSpPr>
        <p:spPr>
          <a:xfrm>
            <a:off x="185057" y="1284514"/>
            <a:ext cx="5910943" cy="5203371"/>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variants – </a:t>
            </a:r>
            <a:r>
              <a:rPr lang="en-US" sz="2800" b="1" dirty="0" err="1">
                <a:solidFill>
                  <a:srgbClr val="000000"/>
                </a:solidFill>
                <a:latin typeface="Times New Roman" panose="02020603050405020304" pitchFamily="18" charset="0"/>
                <a:cs typeface="Times New Roman" panose="02020603050405020304" pitchFamily="18" charset="0"/>
              </a:rPr>
              <a:t>evakuācijas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ceļos</a:t>
            </a:r>
            <a:r>
              <a:rPr lang="en-US" sz="2800" b="1"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Ēku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daļu</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ja </a:t>
            </a:r>
            <a:r>
              <a:rPr lang="en-US" sz="2800" b="1" dirty="0" err="1">
                <a:solidFill>
                  <a:srgbClr val="000000"/>
                </a:solidFill>
                <a:latin typeface="Times New Roman" panose="02020603050405020304" pitchFamily="18" charset="0"/>
                <a:cs typeface="Times New Roman" panose="02020603050405020304" pitchFamily="18" charset="0"/>
              </a:rPr>
              <a:t>ēka</a:t>
            </a:r>
            <a:r>
              <a:rPr lang="en-US" sz="2800" b="1" dirty="0">
                <a:solidFill>
                  <a:srgbClr val="000000"/>
                </a:solidFill>
                <a:latin typeface="Times New Roman" panose="02020603050405020304" pitchFamily="18" charset="0"/>
                <a:cs typeface="Times New Roman" panose="02020603050405020304" pitchFamily="18" charset="0"/>
              </a:rPr>
              <a:t> nav valsts </a:t>
            </a:r>
            <a:r>
              <a:rPr lang="en-US" sz="2800" b="1" dirty="0" err="1">
                <a:solidFill>
                  <a:srgbClr val="000000"/>
                </a:solidFill>
                <a:latin typeface="Times New Roman" panose="02020603050405020304" pitchFamily="18" charset="0"/>
                <a:cs typeface="Times New Roman" panose="02020603050405020304" pitchFamily="18" charset="0"/>
              </a:rPr>
              <a:t>aizsargājamais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kultūras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piemineklis</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un tai </a:t>
            </a:r>
            <a:r>
              <a:rPr lang="en-US" sz="2800" b="1" dirty="0">
                <a:solidFill>
                  <a:srgbClr val="000000"/>
                </a:solidFill>
                <a:latin typeface="Times New Roman" panose="02020603050405020304" pitchFamily="18" charset="0"/>
                <a:cs typeface="Times New Roman" panose="02020603050405020304" pitchFamily="18" charset="0"/>
              </a:rPr>
              <a:t>nav</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normatīvajos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aktos</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izvirzītas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obligātās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higiēnas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prasības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būvniecības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ierosinātājs</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var </a:t>
            </a:r>
            <a:r>
              <a:rPr lang="en-US" sz="2800" b="1" dirty="0" err="1">
                <a:solidFill>
                  <a:srgbClr val="000000"/>
                </a:solidFill>
                <a:latin typeface="Times New Roman" panose="02020603050405020304" pitchFamily="18" charset="0"/>
                <a:cs typeface="Times New Roman" panose="02020603050405020304" pitchFamily="18" charset="0"/>
              </a:rPr>
              <a:t>nodot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ekspluatācijā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arī</a:t>
            </a:r>
            <a:r>
              <a:rPr lang="en-US" sz="2800" dirty="0">
                <a:solidFill>
                  <a:srgbClr val="000000"/>
                </a:solidFill>
                <a:latin typeface="Times New Roman" panose="02020603050405020304" pitchFamily="18" charset="0"/>
                <a:cs typeface="Times New Roman" panose="02020603050405020304" pitchFamily="18" charset="0"/>
              </a:rPr>
              <a:t> tad, </a:t>
            </a:r>
            <a:r>
              <a:rPr lang="en-US" sz="2800" b="1" dirty="0">
                <a:solidFill>
                  <a:srgbClr val="000000"/>
                </a:solidFill>
                <a:latin typeface="Times New Roman" panose="02020603050405020304" pitchFamily="18" charset="0"/>
                <a:cs typeface="Times New Roman" panose="02020603050405020304" pitchFamily="18" charset="0"/>
              </a:rPr>
              <a:t>ja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sanitārtehniskās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telpas</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virtuve</a:t>
            </a:r>
            <a:r>
              <a:rPr lang="en-US" sz="2800" dirty="0">
                <a:solidFill>
                  <a:srgbClr val="000000"/>
                </a:solidFill>
                <a:latin typeface="Times New Roman" panose="02020603050405020304" pitchFamily="18" charset="0"/>
                <a:cs typeface="Times New Roman" panose="02020603050405020304" pitchFamily="18" charset="0"/>
              </a:rPr>
              <a:t> nav </a:t>
            </a:r>
            <a:r>
              <a:rPr lang="en-US" sz="2800" dirty="0" err="1">
                <a:solidFill>
                  <a:srgbClr val="000000"/>
                </a:solidFill>
                <a:latin typeface="Times New Roman" panose="02020603050405020304" pitchFamily="18" charset="0"/>
                <a:cs typeface="Times New Roman" panose="02020603050405020304" pitchFamily="18" charset="0"/>
              </a:rPr>
              <a:t>aprīkotas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attiecīgajām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iekārtām</a:t>
            </a:r>
            <a:r>
              <a:rPr lang="en-US" sz="2800" dirty="0">
                <a:solidFill>
                  <a:srgbClr val="000000"/>
                </a:solidFill>
                <a:latin typeface="Times New Roman" panose="02020603050405020304" pitchFamily="18" charset="0"/>
                <a:cs typeface="Times New Roman" panose="02020603050405020304" pitchFamily="18" charset="0"/>
              </a:rPr>
              <a:t> un </a:t>
            </a:r>
            <a:r>
              <a:rPr lang="en-US" sz="2800" b="1" dirty="0" err="1">
                <a:solidFill>
                  <a:srgbClr val="000000"/>
                </a:solidFill>
                <a:latin typeface="Times New Roman" panose="02020603050405020304" pitchFamily="18" charset="0"/>
                <a:cs typeface="Times New Roman" panose="02020603050405020304" pitchFamily="18" charset="0"/>
              </a:rPr>
              <a:t>telpās</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b="1" dirty="0" err="1">
                <a:solidFill>
                  <a:srgbClr val="000000"/>
                </a:solidFill>
                <a:latin typeface="Times New Roman" panose="02020603050405020304" pitchFamily="18" charset="0"/>
                <a:cs typeface="Times New Roman" panose="02020603050405020304" pitchFamily="18" charset="0"/>
              </a:rPr>
              <a:t>izņemot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evakuācijas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ceļu</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nav </a:t>
            </a:r>
            <a:r>
              <a:rPr lang="en-US" sz="2800" b="1" dirty="0" err="1">
                <a:solidFill>
                  <a:srgbClr val="000000"/>
                </a:solidFill>
                <a:latin typeface="Times New Roman" panose="02020603050405020304" pitchFamily="18" charset="0"/>
                <a:cs typeface="Times New Roman" panose="02020603050405020304" pitchFamily="18" charset="0"/>
              </a:rPr>
              <a:t>veikta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iekšējā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apdare</a:t>
            </a:r>
            <a:r>
              <a:rPr lang="en-US" sz="2800"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(ĒBN 164.punkts)</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90AFBC2-4FD3-4005-882F-66D62E45FAD3}"/>
              </a:ext>
            </a:extLst>
          </p:cNvPr>
          <p:cNvPicPr>
            <a:picLocks noChangeAspect="1"/>
          </p:cNvPicPr>
          <p:nvPr/>
        </p:nvPicPr>
        <p:blipFill rotWithShape="1">
          <a:blip r:embed="rId4"/>
          <a:srcRect l="77" r="9168"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110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888762" y="180205"/>
            <a:ext cx="4977976" cy="1454051"/>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Nr.2</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C04A0EB-9960-4EB2-97B6-9FE87C46976F}"/>
              </a:ext>
            </a:extLst>
          </p:cNvPr>
          <p:cNvPicPr>
            <a:picLocks noChangeAspect="1"/>
          </p:cNvPicPr>
          <p:nvPr/>
        </p:nvPicPr>
        <p:blipFill rotWithShape="1">
          <a:blip r:embed="rId4">
            <a:alphaModFix/>
          </a:blip>
          <a:srcRect l="477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725886" y="1208314"/>
            <a:ext cx="5979563" cy="5159829"/>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Kādos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gadījumos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evakuācijas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ceļos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ugunsdrošo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durvju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sliekšņiem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nepieciešams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izbūvēt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slīpni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pandusu</a:t>
            </a:r>
            <a:r>
              <a:rPr lang="en-US" sz="2800" dirty="0">
                <a:solidFill>
                  <a:srgbClr val="000000"/>
                </a:solidFill>
                <a:latin typeface="Times New Roman" panose="02020603050405020304" pitchFamily="18" charset="0"/>
                <a:cs typeface="Times New Roman" panose="02020603050405020304" pitchFamily="18" charset="0"/>
              </a:rPr>
              <a:t>), ja </a:t>
            </a:r>
            <a:r>
              <a:rPr lang="en-US" sz="2800" dirty="0" err="1">
                <a:solidFill>
                  <a:srgbClr val="000000"/>
                </a:solidFill>
                <a:latin typeface="Times New Roman" panose="02020603050405020304" pitchFamily="18" charset="0"/>
                <a:cs typeface="Times New Roman" panose="02020603050405020304" pitchFamily="18" charset="0"/>
              </a:rPr>
              <a:t>ugunsdrošo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durvju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slieksnis</a:t>
            </a:r>
            <a:r>
              <a:rPr lang="en-US" sz="2800"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err="1">
                <a:solidFill>
                  <a:srgbClr val="000000"/>
                </a:solidFill>
                <a:latin typeface="Times New Roman" panose="02020603050405020304" pitchFamily="18" charset="0"/>
                <a:cs typeface="Times New Roman" panose="02020603050405020304" pitchFamily="18" charset="0"/>
              </a:rPr>
              <a:t>pārsniedz</a:t>
            </a:r>
            <a:r>
              <a:rPr lang="en-US" sz="2800" dirty="0">
                <a:solidFill>
                  <a:srgbClr val="000000"/>
                </a:solidFill>
                <a:latin typeface="Times New Roman" panose="02020603050405020304" pitchFamily="18" charset="0"/>
                <a:cs typeface="Times New Roman" panose="02020603050405020304" pitchFamily="18" charset="0"/>
              </a:rPr>
              <a:t> 25 mm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err="1">
                <a:solidFill>
                  <a:srgbClr val="000000"/>
                </a:solidFill>
                <a:latin typeface="Times New Roman" panose="02020603050405020304" pitchFamily="18" charset="0"/>
                <a:cs typeface="Times New Roman" panose="02020603050405020304" pitchFamily="18" charset="0"/>
              </a:rPr>
              <a:t>pārsniedz</a:t>
            </a:r>
            <a:r>
              <a:rPr lang="en-US" sz="2800" dirty="0">
                <a:solidFill>
                  <a:srgbClr val="000000"/>
                </a:solidFill>
                <a:latin typeface="Times New Roman" panose="02020603050405020304" pitchFamily="18" charset="0"/>
                <a:cs typeface="Times New Roman" panose="02020603050405020304" pitchFamily="18" charset="0"/>
              </a:rPr>
              <a:t> 20 mm</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err="1">
                <a:solidFill>
                  <a:srgbClr val="000000"/>
                </a:solidFill>
                <a:latin typeface="Times New Roman" panose="02020603050405020304" pitchFamily="18" charset="0"/>
                <a:cs typeface="Times New Roman" panose="02020603050405020304" pitchFamily="18" charset="0"/>
              </a:rPr>
              <a:t>pārsniedz</a:t>
            </a:r>
            <a:r>
              <a:rPr lang="en-US" sz="2800" dirty="0">
                <a:solidFill>
                  <a:srgbClr val="000000"/>
                </a:solidFill>
                <a:latin typeface="Times New Roman" panose="02020603050405020304" pitchFamily="18" charset="0"/>
                <a:cs typeface="Times New Roman" panose="02020603050405020304" pitchFamily="18" charset="0"/>
              </a:rPr>
              <a:t> 15 mm</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827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317802" y="55073"/>
            <a:ext cx="6575516"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Nr.2 </a:t>
            </a:r>
          </a:p>
        </p:txBody>
      </p:sp>
      <p:sp>
        <p:nvSpPr>
          <p:cNvPr id="3" name="Rectangle 2"/>
          <p:cNvSpPr/>
          <p:nvPr/>
        </p:nvSpPr>
        <p:spPr>
          <a:xfrm>
            <a:off x="184935" y="1746607"/>
            <a:ext cx="5911065" cy="4551450"/>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variants - </a:t>
            </a:r>
            <a:r>
              <a:rPr lang="en-US" sz="2800" b="1" dirty="0" err="1">
                <a:solidFill>
                  <a:srgbClr val="000000"/>
                </a:solidFill>
                <a:latin typeface="Times New Roman" panose="02020603050405020304" pitchFamily="18" charset="0"/>
                <a:cs typeface="Times New Roman" panose="02020603050405020304" pitchFamily="18" charset="0"/>
              </a:rPr>
              <a:t>pārsniedz</a:t>
            </a:r>
            <a:r>
              <a:rPr lang="en-US" sz="2800" b="1" dirty="0">
                <a:solidFill>
                  <a:srgbClr val="000000"/>
                </a:solidFill>
                <a:latin typeface="Times New Roman" panose="02020603050405020304" pitchFamily="18" charset="0"/>
                <a:cs typeface="Times New Roman" panose="02020603050405020304" pitchFamily="18" charset="0"/>
              </a:rPr>
              <a:t> 25 mm</a:t>
            </a:r>
          </a:p>
          <a:p>
            <a:pPr algn="just">
              <a:lnSpc>
                <a:spcPct val="90000"/>
              </a:lnSpc>
              <a:spcAft>
                <a:spcPts val="600"/>
              </a:spcAft>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dirty="0">
                <a:solidFill>
                  <a:srgbClr val="000000"/>
                </a:solidFill>
                <a:latin typeface="Times New Roman" panose="02020603050405020304" pitchFamily="18" charset="0"/>
                <a:cs typeface="Times New Roman" panose="02020603050405020304" pitchFamily="18" charset="0"/>
              </a:rPr>
              <a:t>Ja </a:t>
            </a:r>
            <a:r>
              <a:rPr lang="en-US" sz="2800" dirty="0" err="1">
                <a:solidFill>
                  <a:srgbClr val="000000"/>
                </a:solidFill>
                <a:latin typeface="Times New Roman" panose="02020603050405020304" pitchFamily="18" charset="0"/>
                <a:cs typeface="Times New Roman" panose="02020603050405020304" pitchFamily="18" charset="0"/>
              </a:rPr>
              <a:t>evakuācijas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ceļos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grīdas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līmeņu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starpība</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pārsniedz</a:t>
            </a:r>
            <a:r>
              <a:rPr lang="en-US" sz="2800" dirty="0">
                <a:solidFill>
                  <a:srgbClr val="000000"/>
                </a:solidFill>
                <a:latin typeface="Times New Roman" panose="02020603050405020304" pitchFamily="18" charset="0"/>
                <a:cs typeface="Times New Roman" panose="02020603050405020304" pitchFamily="18" charset="0"/>
              </a:rPr>
              <a:t> 20 mm, bet </a:t>
            </a:r>
            <a:r>
              <a:rPr lang="en-US" sz="2800" b="1" dirty="0" err="1">
                <a:solidFill>
                  <a:srgbClr val="000000"/>
                </a:solidFill>
                <a:latin typeface="Times New Roman" panose="02020603050405020304" pitchFamily="18" charset="0"/>
                <a:cs typeface="Times New Roman" panose="02020603050405020304" pitchFamily="18" charset="0"/>
              </a:rPr>
              <a:t>ugunsdrošo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durvju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sliekšņiem</a:t>
            </a:r>
            <a:r>
              <a:rPr lang="en-US" sz="2800" b="1" dirty="0">
                <a:solidFill>
                  <a:srgbClr val="000000"/>
                </a:solidFill>
                <a:latin typeface="Times New Roman" panose="02020603050405020304" pitchFamily="18" charset="0"/>
                <a:cs typeface="Times New Roman" panose="02020603050405020304" pitchFamily="18" charset="0"/>
              </a:rPr>
              <a:t> – 25 mm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grīdas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līmeņa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izmaiņas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vietās</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izbūvē</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slīpni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pandusu</a:t>
            </a:r>
            <a:r>
              <a:rPr lang="en-US" sz="2800" b="1"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kura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slīpums</a:t>
            </a:r>
            <a:r>
              <a:rPr lang="en-US" sz="2800" dirty="0">
                <a:solidFill>
                  <a:srgbClr val="000000"/>
                </a:solidFill>
                <a:latin typeface="Times New Roman" panose="02020603050405020304" pitchFamily="18" charset="0"/>
                <a:cs typeface="Times New Roman" panose="02020603050405020304" pitchFamily="18" charset="0"/>
              </a:rPr>
              <a:t> nav </a:t>
            </a:r>
            <a:r>
              <a:rPr lang="en-US" sz="2800" dirty="0" err="1">
                <a:solidFill>
                  <a:srgbClr val="000000"/>
                </a:solidFill>
                <a:latin typeface="Times New Roman" panose="02020603050405020304" pitchFamily="18" charset="0"/>
                <a:cs typeface="Times New Roman" panose="02020603050405020304" pitchFamily="18" charset="0"/>
              </a:rPr>
              <a:t>lielāks</a:t>
            </a:r>
            <a:r>
              <a:rPr lang="en-US" sz="2800" dirty="0">
                <a:solidFill>
                  <a:srgbClr val="000000"/>
                </a:solidFill>
                <a:latin typeface="Times New Roman" panose="02020603050405020304" pitchFamily="18" charset="0"/>
                <a:cs typeface="Times New Roman" panose="02020603050405020304" pitchFamily="18" charset="0"/>
              </a:rPr>
              <a:t> par 1:12,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vismaz</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trīs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pakāpienus</a:t>
            </a:r>
            <a:r>
              <a:rPr lang="en-US" sz="2800" dirty="0">
                <a:solidFill>
                  <a:srgbClr val="000000"/>
                </a:solidFill>
                <a:latin typeface="Times New Roman" panose="02020603050405020304" pitchFamily="18" charset="0"/>
                <a:cs typeface="Times New Roman" panose="02020603050405020304" pitchFamily="18" charset="0"/>
              </a:rPr>
              <a:t>, kuru </a:t>
            </a:r>
            <a:r>
              <a:rPr lang="en-US" sz="2800" dirty="0" err="1">
                <a:solidFill>
                  <a:srgbClr val="000000"/>
                </a:solidFill>
                <a:latin typeface="Times New Roman" panose="02020603050405020304" pitchFamily="18" charset="0"/>
                <a:cs typeface="Times New Roman" panose="02020603050405020304" pitchFamily="18" charset="0"/>
              </a:rPr>
              <a:t>ģeometrija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atbilst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attiecīgās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projektēšanu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reglamentējošo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būvnormatīvu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prasībām</a:t>
            </a:r>
            <a:r>
              <a:rPr lang="en-US" sz="2800" dirty="0">
                <a:solidFill>
                  <a:srgbClr val="000000"/>
                </a:solidFill>
                <a:latin typeface="Times New Roman" panose="02020603050405020304" pitchFamily="18" charset="0"/>
                <a:cs typeface="Times New Roman" panose="02020603050405020304" pitchFamily="18" charset="0"/>
              </a:rPr>
              <a:t> </a:t>
            </a:r>
            <a:r>
              <a:rPr lang="en-US" sz="1900" dirty="0">
                <a:solidFill>
                  <a:srgbClr val="000000"/>
                </a:solidFill>
                <a:latin typeface="Times New Roman" panose="02020603050405020304" pitchFamily="18" charset="0"/>
                <a:cs typeface="Times New Roman" panose="02020603050405020304" pitchFamily="18" charset="0"/>
              </a:rPr>
              <a:t>(LBN 201-15 "</a:t>
            </a:r>
            <a:r>
              <a:rPr lang="en-US" sz="1900" dirty="0" err="1">
                <a:solidFill>
                  <a:srgbClr val="000000"/>
                </a:solidFill>
                <a:latin typeface="Times New Roman" panose="02020603050405020304" pitchFamily="18" charset="0"/>
                <a:cs typeface="Times New Roman" panose="02020603050405020304" pitchFamily="18" charset="0"/>
              </a:rPr>
              <a:t>Būvju</a:t>
            </a:r>
            <a:r>
              <a:rPr lang="en-US" sz="1900" dirty="0">
                <a:solidFill>
                  <a:srgbClr val="000000"/>
                </a:solidFill>
                <a:latin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cs typeface="Times New Roman" panose="02020603050405020304" pitchFamily="18" charset="0"/>
              </a:rPr>
              <a:t>ugunsdrošība</a:t>
            </a:r>
            <a:r>
              <a:rPr lang="en-US" sz="1900" dirty="0">
                <a:solidFill>
                  <a:srgbClr val="000000"/>
                </a:solidFill>
                <a:latin typeface="Times New Roman" panose="02020603050405020304" pitchFamily="18" charset="0"/>
                <a:cs typeface="Times New Roman" panose="02020603050405020304" pitchFamily="18" charset="0"/>
              </a:rPr>
              <a:t>" 99.punkts)</a:t>
            </a:r>
          </a:p>
          <a:p>
            <a:pPr indent="-228600">
              <a:lnSpc>
                <a:spcPct val="90000"/>
              </a:lnSpc>
              <a:spcAft>
                <a:spcPts val="600"/>
              </a:spcAft>
              <a:buFont typeface="Arial" panose="020B0604020202020204" pitchFamily="34" charset="0"/>
              <a:buChar char="•"/>
            </a:pPr>
            <a:endParaRPr lang="en-US" sz="19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2ECD679-C42F-40B8-918E-9B0B02E28975}"/>
              </a:ext>
            </a:extLst>
          </p:cNvPr>
          <p:cNvPicPr>
            <a:picLocks noChangeAspect="1"/>
          </p:cNvPicPr>
          <p:nvPr/>
        </p:nvPicPr>
        <p:blipFill rotWithShape="1">
          <a:blip r:embed="rId4"/>
          <a:srcRect l="9242" r="3"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929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943191" y="227180"/>
            <a:ext cx="4977976" cy="1201092"/>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Nr.3</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865E3B28-AB16-461F-AC0D-3EA0FBD2EE0C}"/>
              </a:ext>
            </a:extLst>
          </p:cNvPr>
          <p:cNvPicPr>
            <a:picLocks noChangeAspect="1"/>
          </p:cNvPicPr>
          <p:nvPr/>
        </p:nvPicPr>
        <p:blipFill rotWithShape="1">
          <a:blip r:embed="rId4">
            <a:alphaModFix/>
          </a:blip>
          <a:srcRect l="4072" r="-1"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445303" y="1428272"/>
            <a:ext cx="6565187" cy="4632699"/>
          </a:xfrm>
          <a:prstGeom prst="rect">
            <a:avLst/>
          </a:prstGeom>
        </p:spPr>
        <p:txBody>
          <a:bodyPr vert="horz" lIns="91440" tIns="45720" rIns="91440" bIns="45720" rtlCol="0" anchor="ctr">
            <a:noAutofit/>
          </a:bodyPr>
          <a:lstStyle/>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Jautājums</a:t>
            </a:r>
            <a:r>
              <a:rPr lang="en-US" sz="28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2800" dirty="0" err="1">
                <a:solidFill>
                  <a:srgbClr val="000000"/>
                </a:solidFill>
                <a:latin typeface="Times New Roman" panose="02020603050405020304" pitchFamily="18" charset="0"/>
                <a:cs typeface="Times New Roman" panose="02020603050405020304" pitchFamily="18" charset="0"/>
              </a:rPr>
              <a:t>Būvlaukumā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ir</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ierīkota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pagaidu</a:t>
            </a:r>
            <a:r>
              <a:rPr lang="en-US" sz="2800" dirty="0">
                <a:solidFill>
                  <a:srgbClr val="000000"/>
                </a:solidFill>
                <a:latin typeface="Times New Roman" panose="02020603050405020304" pitchFamily="18" charset="0"/>
                <a:cs typeface="Times New Roman" panose="02020603050405020304" pitchFamily="18" charset="0"/>
              </a:rPr>
              <a:t> būve, </a:t>
            </a:r>
            <a:r>
              <a:rPr lang="en-US" sz="2800" dirty="0" err="1">
                <a:solidFill>
                  <a:srgbClr val="000000"/>
                </a:solidFill>
                <a:latin typeface="Times New Roman" panose="02020603050405020304" pitchFamily="18" charset="0"/>
                <a:cs typeface="Times New Roman" panose="02020603050405020304" pitchFamily="18" charset="0"/>
              </a:rPr>
              <a:t>kuras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apbūves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laukums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ir</a:t>
            </a:r>
            <a:r>
              <a:rPr lang="en-US" sz="2800" dirty="0">
                <a:solidFill>
                  <a:srgbClr val="000000"/>
                </a:solidFill>
                <a:latin typeface="Times New Roman" panose="02020603050405020304" pitchFamily="18" charset="0"/>
                <a:cs typeface="Times New Roman" panose="02020603050405020304" pitchFamily="18" charset="0"/>
              </a:rPr>
              <a:t> 70m</a:t>
            </a:r>
            <a:r>
              <a:rPr lang="en-US" sz="2800" baseline="30000" dirty="0">
                <a:solidFill>
                  <a:srgbClr val="000000"/>
                </a:solidFill>
                <a:latin typeface="Times New Roman" panose="02020603050405020304" pitchFamily="18" charset="0"/>
                <a:cs typeface="Times New Roman" panose="02020603050405020304" pitchFamily="18" charset="0"/>
              </a:rPr>
              <a:t>2</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Kāds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grupas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dalījums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attiektos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konkrētajai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pagaidu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būvei</a:t>
            </a:r>
            <a:r>
              <a:rPr lang="en-US" sz="2800" dirty="0">
                <a:solidFill>
                  <a:srgbClr val="000000"/>
                </a:solidFill>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a:solidFill>
                  <a:srgbClr val="000000"/>
                </a:solidFill>
                <a:latin typeface="Times New Roman" panose="02020603050405020304" pitchFamily="18" charset="0"/>
                <a:cs typeface="Times New Roman" panose="02020603050405020304" pitchFamily="18" charset="0"/>
              </a:rPr>
              <a:t>I </a:t>
            </a:r>
            <a:r>
              <a:rPr lang="en-US" sz="2800" dirty="0" err="1">
                <a:solidFill>
                  <a:srgbClr val="000000"/>
                </a:solidFill>
                <a:latin typeface="Times New Roman" panose="02020603050405020304" pitchFamily="18" charset="0"/>
                <a:cs typeface="Times New Roman" panose="02020603050405020304" pitchFamily="18" charset="0"/>
              </a:rPr>
              <a:t>grupa</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a:solidFill>
                  <a:srgbClr val="000000"/>
                </a:solidFill>
                <a:latin typeface="Times New Roman" panose="02020603050405020304" pitchFamily="18" charset="0"/>
                <a:cs typeface="Times New Roman" panose="02020603050405020304" pitchFamily="18" charset="0"/>
              </a:rPr>
              <a:t>II </a:t>
            </a:r>
            <a:r>
              <a:rPr lang="en-US" sz="2800" dirty="0" err="1">
                <a:solidFill>
                  <a:srgbClr val="000000"/>
                </a:solidFill>
                <a:latin typeface="Times New Roman" panose="02020603050405020304" pitchFamily="18" charset="0"/>
                <a:cs typeface="Times New Roman" panose="02020603050405020304" pitchFamily="18" charset="0"/>
              </a:rPr>
              <a:t>grupa</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err="1">
                <a:solidFill>
                  <a:srgbClr val="000000"/>
                </a:solidFill>
                <a:latin typeface="Times New Roman" panose="02020603050405020304" pitchFamily="18" charset="0"/>
                <a:cs typeface="Times New Roman" panose="02020603050405020304" pitchFamily="18" charset="0"/>
              </a:rPr>
              <a:t>dalījums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grupās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neattiecas</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318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403663" y="107132"/>
            <a:ext cx="6489654"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Nr.3 </a:t>
            </a:r>
          </a:p>
        </p:txBody>
      </p:sp>
      <p:sp>
        <p:nvSpPr>
          <p:cNvPr id="3" name="Rectangle 2"/>
          <p:cNvSpPr/>
          <p:nvPr/>
        </p:nvSpPr>
        <p:spPr>
          <a:xfrm>
            <a:off x="510789" y="1525928"/>
            <a:ext cx="5692338" cy="5075433"/>
          </a:xfrm>
          <a:prstGeom prst="rect">
            <a:avLst/>
          </a:prstGeom>
        </p:spPr>
        <p:txBody>
          <a:bodyPr vert="horz" lIns="91440" tIns="45720" rIns="91440" bIns="45720" rtlCol="0" anchor="ctr">
            <a:normAutofit/>
          </a:bodyPr>
          <a:lstStyle/>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variants – </a:t>
            </a:r>
            <a:r>
              <a:rPr lang="en-US" sz="2800" b="1" dirty="0" err="1">
                <a:solidFill>
                  <a:srgbClr val="000000"/>
                </a:solidFill>
                <a:latin typeface="Times New Roman" panose="02020603050405020304" pitchFamily="18" charset="0"/>
                <a:cs typeface="Times New Roman" panose="02020603050405020304" pitchFamily="18" charset="0"/>
              </a:rPr>
              <a:t>dalījums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būvju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grupās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neattiecas</a:t>
            </a:r>
            <a:r>
              <a:rPr lang="en-US" sz="2800" b="1"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Dalījums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būvju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grupās</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būvniecības</a:t>
            </a:r>
            <a:r>
              <a:rPr lang="en-US" sz="2800" dirty="0">
                <a:solidFill>
                  <a:srgbClr val="000000"/>
                </a:solidFill>
                <a:latin typeface="Times New Roman" panose="02020603050405020304" pitchFamily="18" charset="0"/>
                <a:cs typeface="Times New Roman" panose="02020603050405020304" pitchFamily="18" charset="0"/>
              </a:rPr>
              <a:t> process </a:t>
            </a:r>
            <a:r>
              <a:rPr lang="en-US" sz="2800" b="1" dirty="0" err="1">
                <a:solidFill>
                  <a:srgbClr val="000000"/>
                </a:solidFill>
                <a:latin typeface="Times New Roman" panose="02020603050405020304" pitchFamily="18" charset="0"/>
                <a:cs typeface="Times New Roman" panose="02020603050405020304" pitchFamily="18" charset="0"/>
              </a:rPr>
              <a:t>neattiecas</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uz</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pagaidu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būvēm</a:t>
            </a:r>
            <a:r>
              <a:rPr lang="en-US" sz="28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(VBN 5.2.apakšpunkts)</a:t>
            </a: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Pagaidu</a:t>
            </a:r>
            <a:r>
              <a:rPr lang="en-US" sz="2800" b="1" dirty="0">
                <a:solidFill>
                  <a:srgbClr val="000000"/>
                </a:solidFill>
                <a:latin typeface="Times New Roman" panose="02020603050405020304" pitchFamily="18" charset="0"/>
                <a:cs typeface="Times New Roman" panose="02020603050405020304" pitchFamily="18" charset="0"/>
              </a:rPr>
              <a:t> būve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veikšanai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nepieciešama</a:t>
            </a:r>
            <a:r>
              <a:rPr lang="en-US" sz="2800" dirty="0">
                <a:solidFill>
                  <a:srgbClr val="000000"/>
                </a:solidFill>
                <a:latin typeface="Times New Roman" panose="02020603050405020304" pitchFamily="18" charset="0"/>
                <a:cs typeface="Times New Roman" panose="02020603050405020304" pitchFamily="18" charset="0"/>
              </a:rPr>
              <a:t> būve, </a:t>
            </a:r>
            <a:r>
              <a:rPr lang="en-US" sz="2800" b="1" dirty="0">
                <a:solidFill>
                  <a:srgbClr val="000000"/>
                </a:solidFill>
                <a:latin typeface="Times New Roman" panose="02020603050405020304" pitchFamily="18" charset="0"/>
                <a:cs typeface="Times New Roman" panose="02020603050405020304" pitchFamily="18" charset="0"/>
              </a:rPr>
              <a:t>kas </a:t>
            </a:r>
            <a:r>
              <a:rPr lang="en-US" sz="2800" b="1" dirty="0" err="1">
                <a:solidFill>
                  <a:srgbClr val="000000"/>
                </a:solidFill>
                <a:latin typeface="Times New Roman" panose="02020603050405020304" pitchFamily="18" charset="0"/>
                <a:cs typeface="Times New Roman" panose="02020603050405020304" pitchFamily="18" charset="0"/>
              </a:rPr>
              <a:t>jānojauc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pirms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objekta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nodošanas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ekspluatācijā</a:t>
            </a:r>
            <a:r>
              <a:rPr lang="en-US" sz="2800"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(VBN 2.21.apakšpunkts)</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9B620AFE-39DB-4537-A43C-AD3DD555431D}"/>
              </a:ext>
            </a:extLst>
          </p:cNvPr>
          <p:cNvPicPr>
            <a:picLocks noChangeAspect="1"/>
          </p:cNvPicPr>
          <p:nvPr/>
        </p:nvPicPr>
        <p:blipFill rotWithShape="1">
          <a:blip r:embed="rId4"/>
          <a:srcRect l="8992" r="3759"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60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59</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latin typeface="Times New Roman" panose="02020603050405020304" pitchFamily="18" charset="0"/>
                <a:cs typeface="Times New Roman" panose="02020603050405020304" pitchFamily="18" charset="0"/>
              </a:rPr>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157772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AC7B21-91B4-42D8-8F2B-2FCE9A3F234F}"/>
              </a:ext>
            </a:extLst>
          </p:cNvPr>
          <p:cNvSpPr>
            <a:spLocks noGrp="1"/>
          </p:cNvSpPr>
          <p:nvPr>
            <p:ph type="title"/>
          </p:nvPr>
        </p:nvSpPr>
        <p:spPr>
          <a:xfrm>
            <a:off x="838200" y="365125"/>
            <a:ext cx="10515600" cy="1093805"/>
          </a:xfrm>
        </p:spPr>
        <p:txBody>
          <a:bodyPr>
            <a:normAutofit/>
          </a:bodyPr>
          <a:lstStyle/>
          <a:p>
            <a:pPr algn="ctr"/>
            <a:r>
              <a:rPr lang="en-US" sz="3600" b="1" dirty="0" err="1"/>
              <a:t>Darbu</a:t>
            </a:r>
            <a:r>
              <a:rPr lang="en-US" sz="3600" b="1" dirty="0"/>
              <a:t> </a:t>
            </a:r>
            <a:r>
              <a:rPr lang="en-US" sz="3600" b="1" dirty="0" err="1"/>
              <a:t>veikšanas</a:t>
            </a:r>
            <a:r>
              <a:rPr lang="en-US" sz="3600" b="1" dirty="0"/>
              <a:t> </a:t>
            </a:r>
            <a:r>
              <a:rPr lang="en-US" sz="3600" b="1" dirty="0" err="1"/>
              <a:t>projekts</a:t>
            </a:r>
            <a:r>
              <a:rPr lang="en-US" sz="3600" b="1" dirty="0"/>
              <a:t> </a:t>
            </a:r>
            <a:br>
              <a:rPr lang="lv-LV" sz="3600" b="1" dirty="0"/>
            </a:br>
            <a:r>
              <a:rPr lang="en-US" sz="3600" b="1" dirty="0" err="1"/>
              <a:t>speciālajos</a:t>
            </a:r>
            <a:r>
              <a:rPr lang="en-US" sz="3600" b="1" dirty="0"/>
              <a:t> </a:t>
            </a:r>
            <a:r>
              <a:rPr lang="en-US" sz="3600" b="1" dirty="0" err="1"/>
              <a:t>būvnoteikumos</a:t>
            </a:r>
            <a:endParaRPr lang="lv-LV" sz="3600" b="1" dirty="0"/>
          </a:p>
        </p:txBody>
      </p:sp>
      <p:graphicFrame>
        <p:nvGraphicFramePr>
          <p:cNvPr id="4" name="Satura vietturis 3">
            <a:extLst>
              <a:ext uri="{FF2B5EF4-FFF2-40B4-BE49-F238E27FC236}">
                <a16:creationId xmlns:a16="http://schemas.microsoft.com/office/drawing/2014/main" id="{F67DC8B0-6B38-4FA0-B31E-2C6819E4CF7F}"/>
              </a:ext>
            </a:extLst>
          </p:cNvPr>
          <p:cNvGraphicFramePr>
            <a:graphicFrameLocks noGrp="1"/>
          </p:cNvGraphicFramePr>
          <p:nvPr>
            <p:ph idx="1"/>
            <p:extLst>
              <p:ext uri="{D42A27DB-BD31-4B8C-83A1-F6EECF244321}">
                <p14:modId xmlns:p14="http://schemas.microsoft.com/office/powerpoint/2010/main" val="3936963805"/>
              </p:ext>
            </p:extLst>
          </p:nvPr>
        </p:nvGraphicFramePr>
        <p:xfrm>
          <a:off x="838200" y="1623664"/>
          <a:ext cx="10515600" cy="4880698"/>
        </p:xfrm>
        <a:graphic>
          <a:graphicData uri="http://schemas.openxmlformats.org/drawingml/2006/table">
            <a:tbl>
              <a:tblPr firstRow="1" firstCol="1" bandRow="1">
                <a:tableStyleId>{5C22544A-7EE6-4342-B048-85BDC9FD1C3A}</a:tableStyleId>
              </a:tblPr>
              <a:tblGrid>
                <a:gridCol w="604234">
                  <a:extLst>
                    <a:ext uri="{9D8B030D-6E8A-4147-A177-3AD203B41FA5}">
                      <a16:colId xmlns:a16="http://schemas.microsoft.com/office/drawing/2014/main" val="3927878386"/>
                    </a:ext>
                  </a:extLst>
                </a:gridCol>
                <a:gridCol w="2678805">
                  <a:extLst>
                    <a:ext uri="{9D8B030D-6E8A-4147-A177-3AD203B41FA5}">
                      <a16:colId xmlns:a16="http://schemas.microsoft.com/office/drawing/2014/main" val="3978072275"/>
                    </a:ext>
                  </a:extLst>
                </a:gridCol>
                <a:gridCol w="7232561">
                  <a:extLst>
                    <a:ext uri="{9D8B030D-6E8A-4147-A177-3AD203B41FA5}">
                      <a16:colId xmlns:a16="http://schemas.microsoft.com/office/drawing/2014/main" val="555070319"/>
                    </a:ext>
                  </a:extLst>
                </a:gridCol>
              </a:tblGrid>
              <a:tr h="101636">
                <a:tc>
                  <a:txBody>
                    <a:bodyPr/>
                    <a:lstStyle/>
                    <a:p>
                      <a:pPr>
                        <a:lnSpc>
                          <a:spcPct val="107000"/>
                        </a:lnSpc>
                        <a:spcAft>
                          <a:spcPts val="0"/>
                        </a:spcAft>
                      </a:pPr>
                      <a:r>
                        <a:rPr lang="lv-LV" sz="1200">
                          <a:effectLst/>
                        </a:rPr>
                        <a:t>Nr.</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200">
                          <a:effectLst/>
                        </a:rPr>
                        <a:t>Normatīvs</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en-US" sz="1200" dirty="0" err="1">
                          <a:effectLst/>
                        </a:rPr>
                        <a:t>Atsauces</a:t>
                      </a:r>
                      <a:r>
                        <a:rPr lang="en-US" sz="1200" dirty="0">
                          <a:effectLst/>
                        </a:rPr>
                        <a:t> </a:t>
                      </a:r>
                      <a:r>
                        <a:rPr lang="en-US" sz="1200" dirty="0" err="1">
                          <a:effectLst/>
                        </a:rPr>
                        <a:t>normatīvos</a:t>
                      </a:r>
                      <a:r>
                        <a:rPr lang="en-US" sz="1200" dirty="0">
                          <a:effectLst/>
                        </a:rPr>
                        <a:t> </a:t>
                      </a:r>
                      <a:r>
                        <a:rPr lang="en-US" sz="1200" dirty="0" err="1">
                          <a:effectLst/>
                        </a:rPr>
                        <a:t>uz</a:t>
                      </a:r>
                      <a:r>
                        <a:rPr lang="en-US" sz="1200" dirty="0">
                          <a:effectLst/>
                        </a:rPr>
                        <a:t> </a:t>
                      </a:r>
                      <a:r>
                        <a:rPr lang="en-US" sz="1200" dirty="0" err="1">
                          <a:effectLst/>
                        </a:rPr>
                        <a:t>darbu</a:t>
                      </a:r>
                      <a:r>
                        <a:rPr lang="en-US" sz="1200" dirty="0">
                          <a:effectLst/>
                        </a:rPr>
                        <a:t> </a:t>
                      </a:r>
                      <a:r>
                        <a:rPr lang="en-US" sz="1200" dirty="0" err="1">
                          <a:effectLst/>
                        </a:rPr>
                        <a:t>veikšanas</a:t>
                      </a:r>
                      <a:r>
                        <a:rPr lang="en-US" sz="1200" dirty="0">
                          <a:effectLst/>
                        </a:rPr>
                        <a:t> </a:t>
                      </a:r>
                      <a:r>
                        <a:rPr lang="en-US" sz="1200" dirty="0" err="1">
                          <a:effectLst/>
                        </a:rPr>
                        <a:t>projektu</a:t>
                      </a:r>
                      <a:endParaRPr lang="lv-LV" sz="12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2735635901"/>
                  </a:ext>
                </a:extLst>
              </a:tr>
              <a:tr h="641482">
                <a:tc>
                  <a:txBody>
                    <a:bodyPr/>
                    <a:lstStyle/>
                    <a:p>
                      <a:pPr>
                        <a:lnSpc>
                          <a:spcPct val="107000"/>
                        </a:lnSpc>
                        <a:spcAft>
                          <a:spcPts val="0"/>
                        </a:spcAft>
                      </a:pPr>
                      <a:r>
                        <a:rPr lang="lv-LV" sz="1400">
                          <a:effectLst/>
                        </a:rPr>
                        <a:t>1</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Ēku būvnoteikumi 113. un 114.p., </a:t>
                      </a:r>
                      <a:r>
                        <a:rPr lang="lv-LV" sz="1400" b="0" i="0" kern="1200" dirty="0">
                          <a:solidFill>
                            <a:schemeClr val="dk1"/>
                          </a:solidFill>
                          <a:effectLst/>
                          <a:latin typeface="+mn-lt"/>
                          <a:ea typeface="+mn-ea"/>
                          <a:cs typeface="+mn-cs"/>
                        </a:rPr>
                        <a:t>114.</a:t>
                      </a:r>
                      <a:r>
                        <a:rPr lang="lv-LV" sz="1400" b="0" i="0" kern="1200" baseline="30000" dirty="0">
                          <a:solidFill>
                            <a:schemeClr val="dk1"/>
                          </a:solidFill>
                          <a:effectLst/>
                          <a:latin typeface="+mn-lt"/>
                          <a:ea typeface="+mn-ea"/>
                          <a:cs typeface="+mn-cs"/>
                        </a:rPr>
                        <a:t>1</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rowSpan="4">
                  <a:txBody>
                    <a:bodyPr/>
                    <a:lstStyle/>
                    <a:p>
                      <a:pPr>
                        <a:lnSpc>
                          <a:spcPct val="107000"/>
                        </a:lnSpc>
                        <a:spcAft>
                          <a:spcPts val="0"/>
                        </a:spcAft>
                      </a:pPr>
                      <a:r>
                        <a:rPr lang="lv-LV" sz="1800" dirty="0">
                          <a:effectLst/>
                        </a:rPr>
                        <a:t>Būvdarbi organizējami un veicami saskaņā ar būvniecības ieceres dokumentāciju, tai skaitā būvprojektu un tā sastāvā esošo darbu organizēšanas projektu, kā arī </a:t>
                      </a:r>
                      <a:r>
                        <a:rPr lang="lv-LV" sz="1800" b="1" dirty="0">
                          <a:effectLst/>
                        </a:rPr>
                        <a:t>darbu veikšanas projektu (DVP)</a:t>
                      </a:r>
                      <a:r>
                        <a:rPr lang="lv-LV" sz="1800" dirty="0">
                          <a:effectLst/>
                        </a:rPr>
                        <a:t>.</a:t>
                      </a:r>
                    </a:p>
                    <a:p>
                      <a:pPr>
                        <a:lnSpc>
                          <a:spcPct val="107000"/>
                        </a:lnSpc>
                        <a:spcAft>
                          <a:spcPts val="0"/>
                        </a:spcAft>
                      </a:pPr>
                      <a:endParaRPr lang="lv-LV"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lv-LV" sz="1800" b="1" dirty="0">
                          <a:effectLst/>
                          <a:latin typeface="Calibri" panose="020F0502020204030204" pitchFamily="34" charset="0"/>
                          <a:ea typeface="Calibri" panose="020F0502020204030204" pitchFamily="34" charset="0"/>
                          <a:cs typeface="Arial" panose="020B0604020202020204" pitchFamily="34" charset="0"/>
                        </a:rPr>
                        <a:t>DVP</a:t>
                      </a:r>
                      <a:r>
                        <a:rPr lang="lv-LV" sz="1800" dirty="0">
                          <a:effectLst/>
                          <a:latin typeface="Calibri" panose="020F0502020204030204" pitchFamily="34" charset="0"/>
                          <a:ea typeface="Calibri" panose="020F0502020204030204" pitchFamily="34" charset="0"/>
                          <a:cs typeface="Arial" panose="020B0604020202020204" pitchFamily="34" charset="0"/>
                        </a:rPr>
                        <a:t> </a:t>
                      </a:r>
                      <a:r>
                        <a:rPr lang="lv-LV" sz="1800" b="0" i="0" kern="1200" dirty="0">
                          <a:solidFill>
                            <a:schemeClr val="dk1"/>
                          </a:solidFill>
                          <a:effectLst/>
                          <a:latin typeface="+mn-lt"/>
                          <a:ea typeface="+mn-ea"/>
                          <a:cs typeface="+mn-cs"/>
                        </a:rPr>
                        <a:t>izstrādā galvenais būvdarbu veicējs, bet atsevišķiem un speciāliem darbu veidiem – atsevišķu būvdarbu veicēji.</a:t>
                      </a:r>
                    </a:p>
                    <a:p>
                      <a:pPr>
                        <a:lnSpc>
                          <a:spcPct val="107000"/>
                        </a:lnSpc>
                        <a:spcAft>
                          <a:spcPts val="0"/>
                        </a:spcAft>
                      </a:pPr>
                      <a:r>
                        <a:rPr lang="lv-LV" sz="1800" b="0" i="0" kern="1200" dirty="0">
                          <a:solidFill>
                            <a:schemeClr val="dk1"/>
                          </a:solidFill>
                          <a:effectLst/>
                          <a:latin typeface="+mn-lt"/>
                          <a:ea typeface="+mn-ea"/>
                          <a:cs typeface="+mn-cs"/>
                        </a:rPr>
                        <a:t>Jāpievērš uzmanība</a:t>
                      </a:r>
                      <a:r>
                        <a:rPr lang="lv-LV" sz="1800" b="0" i="0" u="sng" kern="1200" dirty="0">
                          <a:solidFill>
                            <a:schemeClr val="dk1"/>
                          </a:solidFill>
                          <a:effectLst/>
                          <a:latin typeface="+mn-lt"/>
                          <a:ea typeface="+mn-ea"/>
                          <a:cs typeface="+mn-cs"/>
                        </a:rPr>
                        <a:t>, kādos gadījumos tiek izstrādāts DVP</a:t>
                      </a:r>
                      <a:r>
                        <a:rPr lang="lv-LV" sz="1800" b="0" i="0" kern="1200" dirty="0">
                          <a:solidFill>
                            <a:schemeClr val="dk1"/>
                          </a:solidFill>
                          <a:effectLst/>
                          <a:latin typeface="+mn-lt"/>
                          <a:ea typeface="+mn-ea"/>
                          <a:cs typeface="+mn-cs"/>
                        </a:rPr>
                        <a:t>, jo katros speciālajos būvnoteikumos šie gadījumi ir pilnīgi atšķirīgi</a:t>
                      </a:r>
                      <a:endParaRPr lang="lv-LV" sz="18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2968244279"/>
                  </a:ext>
                </a:extLst>
              </a:tr>
              <a:tr h="636913">
                <a:tc>
                  <a:txBody>
                    <a:bodyPr/>
                    <a:lstStyle/>
                    <a:p>
                      <a:pPr>
                        <a:lnSpc>
                          <a:spcPct val="107000"/>
                        </a:lnSpc>
                        <a:spcAft>
                          <a:spcPts val="0"/>
                        </a:spcAft>
                      </a:pPr>
                      <a:r>
                        <a:rPr lang="lv-LV" sz="1400" dirty="0">
                          <a:effectLst/>
                        </a:rPr>
                        <a:t>2</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Atsevišķu inženierbūvju būvnoteikumi 104. un 105.p., </a:t>
                      </a:r>
                      <a:r>
                        <a:rPr lang="lv-LV" sz="1400" b="0" i="0" kern="1200" dirty="0">
                          <a:solidFill>
                            <a:schemeClr val="dk1"/>
                          </a:solidFill>
                          <a:effectLst/>
                          <a:latin typeface="+mn-lt"/>
                          <a:ea typeface="+mn-ea"/>
                          <a:cs typeface="+mn-cs"/>
                        </a:rPr>
                        <a:t>105.</a:t>
                      </a:r>
                      <a:r>
                        <a:rPr lang="lv-LV" sz="1400" b="0" i="0" kern="1200" baseline="30000" dirty="0">
                          <a:solidFill>
                            <a:schemeClr val="dk1"/>
                          </a:solidFill>
                          <a:effectLst/>
                          <a:latin typeface="+mn-lt"/>
                          <a:ea typeface="+mn-ea"/>
                          <a:cs typeface="+mn-cs"/>
                        </a:rPr>
                        <a:t>1</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639821962"/>
                  </a:ext>
                </a:extLst>
              </a:tr>
              <a:tr h="529858">
                <a:tc>
                  <a:txBody>
                    <a:bodyPr/>
                    <a:lstStyle/>
                    <a:p>
                      <a:pPr>
                        <a:lnSpc>
                          <a:spcPct val="107000"/>
                        </a:lnSpc>
                        <a:spcAft>
                          <a:spcPts val="0"/>
                        </a:spcAft>
                      </a:pPr>
                      <a:r>
                        <a:rPr lang="lv-LV" sz="1400">
                          <a:effectLst/>
                        </a:rPr>
                        <a:t>3</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400" dirty="0">
                          <a:effectLst/>
                        </a:rPr>
                        <a:t>Autoceļu un ielu būvnoteikumi 120., 121.p., </a:t>
                      </a:r>
                      <a:r>
                        <a:rPr lang="lv-LV" sz="1400" b="0" i="0" kern="1200" dirty="0">
                          <a:solidFill>
                            <a:schemeClr val="dk1"/>
                          </a:solidFill>
                          <a:effectLst/>
                          <a:latin typeface="+mn-lt"/>
                          <a:ea typeface="+mn-ea"/>
                          <a:cs typeface="+mn-cs"/>
                        </a:rPr>
                        <a:t>121.</a:t>
                      </a:r>
                      <a:r>
                        <a:rPr lang="lv-LV" sz="1400" b="0" i="0" kern="1200" baseline="30000" dirty="0">
                          <a:solidFill>
                            <a:schemeClr val="dk1"/>
                          </a:solidFill>
                          <a:effectLst/>
                          <a:latin typeface="+mn-lt"/>
                          <a:ea typeface="+mn-ea"/>
                          <a:cs typeface="+mn-cs"/>
                        </a:rPr>
                        <a:t>1 </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3539910645"/>
                  </a:ext>
                </a:extLst>
              </a:tr>
              <a:tr h="851024">
                <a:tc>
                  <a:txBody>
                    <a:bodyPr/>
                    <a:lstStyle/>
                    <a:p>
                      <a:pPr>
                        <a:lnSpc>
                          <a:spcPct val="107000"/>
                        </a:lnSpc>
                        <a:spcAft>
                          <a:spcPts val="0"/>
                        </a:spcAft>
                      </a:pPr>
                      <a:r>
                        <a:rPr lang="lv-LV" sz="1400" dirty="0">
                          <a:effectLst/>
                        </a:rPr>
                        <a:t>4</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400" dirty="0">
                          <a:effectLst/>
                        </a:rPr>
                        <a:t>Hidrotehnisko un meliorācijas būvju būvnoteikumi 83. un 84.p.</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vMerge="1">
                  <a:txBody>
                    <a:bodyPr/>
                    <a:lstStyle/>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520662866"/>
                  </a:ext>
                </a:extLst>
              </a:tr>
              <a:tr h="743969">
                <a:tc>
                  <a:txBody>
                    <a:bodyPr/>
                    <a:lstStyle/>
                    <a:p>
                      <a:pPr>
                        <a:lnSpc>
                          <a:spcPct val="107000"/>
                        </a:lnSpc>
                        <a:spcAft>
                          <a:spcPts val="0"/>
                        </a:spcAft>
                      </a:pPr>
                      <a:r>
                        <a:rPr lang="lv-LV" sz="1400">
                          <a:effectLst/>
                        </a:rPr>
                        <a:t>5</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400" dirty="0">
                          <a:effectLst/>
                        </a:rPr>
                        <a:t>Elektronisko sakaru tīklu ierīkošanas, būvniecības un uzraudzības kārtība 60. un 60.1 punkts</a:t>
                      </a:r>
                    </a:p>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a:lnSpc>
                          <a:spcPct val="107000"/>
                        </a:lnSpc>
                        <a:spcAft>
                          <a:spcPts val="0"/>
                        </a:spcAft>
                      </a:pPr>
                      <a:r>
                        <a:rPr lang="lv-LV" sz="1800" b="0" i="0" kern="1200" dirty="0">
                          <a:solidFill>
                            <a:schemeClr val="dk1"/>
                          </a:solidFill>
                          <a:effectLst/>
                          <a:latin typeface="+mn-lt"/>
                          <a:ea typeface="+mn-ea"/>
                          <a:cs typeface="+mn-cs"/>
                        </a:rPr>
                        <a:t>Būvdarbus organizē un veic saskaņā ar akceptētā būvprojekta sastāvā esošo būvdarbu organizēšanas projektu, kā arī DVP.</a:t>
                      </a:r>
                    </a:p>
                    <a:p>
                      <a:pPr>
                        <a:lnSpc>
                          <a:spcPct val="107000"/>
                        </a:lnSpc>
                        <a:spcAft>
                          <a:spcPts val="0"/>
                        </a:spcAft>
                      </a:pPr>
                      <a:r>
                        <a:rPr lang="lv-LV" sz="1800" b="0" i="0" kern="1200" dirty="0">
                          <a:solidFill>
                            <a:schemeClr val="dk1"/>
                          </a:solidFill>
                          <a:effectLst/>
                          <a:latin typeface="+mn-lt"/>
                          <a:ea typeface="+mn-ea"/>
                          <a:cs typeface="+mn-cs"/>
                        </a:rPr>
                        <a:t>DVP izstrādā, ja pastāv vismaz viens no </a:t>
                      </a:r>
                      <a:r>
                        <a:rPr lang="lv-LV" sz="1800" dirty="0">
                          <a:effectLst/>
                        </a:rPr>
                        <a:t>60.1 punktā minētiem nosacījumiem</a:t>
                      </a:r>
                      <a:endParaRPr lang="lv-LV" sz="18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084481192"/>
                  </a:ext>
                </a:extLst>
              </a:tr>
              <a:tr h="376603">
                <a:tc>
                  <a:txBody>
                    <a:bodyPr/>
                    <a:lstStyle/>
                    <a:p>
                      <a:pPr>
                        <a:lnSpc>
                          <a:spcPct val="107000"/>
                        </a:lnSpc>
                        <a:spcAft>
                          <a:spcPts val="0"/>
                        </a:spcAft>
                      </a:pPr>
                      <a:r>
                        <a:rPr lang="lv-LV" sz="1400">
                          <a:effectLst/>
                        </a:rPr>
                        <a:t>6</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400" dirty="0">
                          <a:effectLst/>
                        </a:rPr>
                        <a:t>Elektroenerģijas ražošanas, pārvades un sadales būvju būvnoteikumi 49.p.</a:t>
                      </a:r>
                      <a:endParaRPr lang="lv-LV"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lv-LV" sz="1400" dirty="0">
                          <a:effectLst/>
                        </a:rPr>
                        <a:t>Energoapgādes objektu būvē saskaņā ar izstrādāto būvprojektu un darbu organizēšanas projektu, ja tādi izstrādāti, kā arī saskaņā ar </a:t>
                      </a:r>
                      <a:r>
                        <a:rPr lang="lv-LV" sz="1400" b="1" dirty="0">
                          <a:effectLst/>
                        </a:rPr>
                        <a:t>darbu veikšanas projektu</a:t>
                      </a:r>
                      <a:r>
                        <a:rPr lang="lv-LV" sz="1400" dirty="0">
                          <a:effectLst/>
                        </a:rPr>
                        <a:t>, </a:t>
                      </a:r>
                      <a:r>
                        <a:rPr lang="lv-LV" sz="1400" dirty="0">
                          <a:solidFill>
                            <a:srgbClr val="FF0000"/>
                          </a:solidFill>
                          <a:effectLst/>
                        </a:rPr>
                        <a:t>ja to pieprasa būvniecības ierosinātājs</a:t>
                      </a:r>
                      <a:r>
                        <a:rPr lang="lv-LV" sz="1400" dirty="0">
                          <a:effectLst/>
                        </a:rPr>
                        <a:t>.</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45023" marR="45023" marT="0" marB="0"/>
                </a:tc>
                <a:extLst>
                  <a:ext uri="{0D108BD9-81ED-4DB2-BD59-A6C34878D82A}">
                    <a16:rowId xmlns:a16="http://schemas.microsoft.com/office/drawing/2014/main" val="1583553410"/>
                  </a:ext>
                </a:extLst>
              </a:tr>
            </a:tbl>
          </a:graphicData>
        </a:graphic>
      </p:graphicFrame>
    </p:spTree>
    <p:extLst>
      <p:ext uri="{BB962C8B-B14F-4D97-AF65-F5344CB8AC3E}">
        <p14:creationId xmlns:p14="http://schemas.microsoft.com/office/powerpoint/2010/main" val="1667001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33F3F68-6EB9-481C-BE6E-D4F009EB9630}" type="slidenum">
              <a:rPr lang="lv-LV" smtClean="0"/>
              <a:pPr>
                <a:defRPr/>
              </a:pPr>
              <a:t>60</a:t>
            </a:fld>
            <a:endParaRPr lang="lv-LV"/>
          </a:p>
        </p:txBody>
      </p:sp>
      <p:sp>
        <p:nvSpPr>
          <p:cNvPr id="13" name="Title 1"/>
          <p:cNvSpPr>
            <a:spLocks noGrp="1"/>
          </p:cNvSpPr>
          <p:nvPr>
            <p:ph type="title"/>
          </p:nvPr>
        </p:nvSpPr>
        <p:spPr>
          <a:xfrm>
            <a:off x="1507103" y="384641"/>
            <a:ext cx="10515600" cy="1325563"/>
          </a:xfrm>
        </p:spPr>
        <p:txBody>
          <a:bodyPr/>
          <a:lstStyle/>
          <a:p>
            <a:pPr algn="ctr"/>
            <a:r>
              <a:rPr lang="lv-LV" b="1" dirty="0">
                <a:latin typeface="Times New Roman" panose="02020603050405020304" pitchFamily="18" charset="0"/>
                <a:cs typeface="Times New Roman" panose="02020603050405020304" pitchFamily="18" charset="0"/>
              </a:rPr>
              <a:t>Kafijas un tējas pauze</a:t>
            </a:r>
          </a:p>
        </p:txBody>
      </p:sp>
      <p:pic>
        <p:nvPicPr>
          <p:cNvPr id="14" name="Picture 13"/>
          <p:cNvPicPr>
            <a:picLocks noChangeAspect="1"/>
          </p:cNvPicPr>
          <p:nvPr/>
        </p:nvPicPr>
        <p:blipFill rotWithShape="1">
          <a:blip r:embed="rId3"/>
          <a:srcRect l="388" t="1151" r="1144" b="2467"/>
          <a:stretch/>
        </p:blipFill>
        <p:spPr>
          <a:xfrm>
            <a:off x="2242395" y="1710204"/>
            <a:ext cx="8593974" cy="4209393"/>
          </a:xfrm>
          <a:prstGeom prst="rect">
            <a:avLst/>
          </a:prstGeom>
        </p:spPr>
      </p:pic>
    </p:spTree>
    <p:extLst>
      <p:ext uri="{BB962C8B-B14F-4D97-AF65-F5344CB8AC3E}">
        <p14:creationId xmlns:p14="http://schemas.microsoft.com/office/powerpoint/2010/main" val="1514037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9686" y="2478906"/>
            <a:ext cx="9666512" cy="2136638"/>
          </a:xfrm>
        </p:spPr>
        <p:txBody>
          <a:bodyPr>
            <a:noAutofit/>
          </a:bodyPr>
          <a:lstStyle/>
          <a:p>
            <a:r>
              <a:rPr lang="lv-LV" sz="5400" b="1" dirty="0">
                <a:latin typeface="Times New Roman" panose="02020603050405020304" pitchFamily="18" charset="0"/>
                <a:cs typeface="Times New Roman" panose="02020603050405020304" pitchFamily="18" charset="0"/>
              </a:rPr>
              <a:t>Elektroniskais būvdarbu žurnāls BIS 2 </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61</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vadītājs </a:t>
            </a:r>
          </a:p>
          <a:p>
            <a:pPr algn="ctr"/>
            <a:r>
              <a:rPr lang="lv-LV" sz="2400" b="1" dirty="0">
                <a:latin typeface="Times New Roman" panose="02020603050405020304" pitchFamily="18" charset="0"/>
                <a:cs typeface="Times New Roman" panose="02020603050405020304" pitchFamily="18" charset="0"/>
              </a:rPr>
              <a:t>Jānis Palamarčuks</a:t>
            </a:r>
          </a:p>
        </p:txBody>
      </p:sp>
    </p:spTree>
    <p:extLst>
      <p:ext uri="{BB962C8B-B14F-4D97-AF65-F5344CB8AC3E}">
        <p14:creationId xmlns:p14="http://schemas.microsoft.com/office/powerpoint/2010/main" val="2324961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903456" y="1523293"/>
            <a:ext cx="8893348" cy="3970318"/>
          </a:xfrm>
          <a:prstGeom prst="rect">
            <a:avLst/>
          </a:prstGeom>
        </p:spPr>
        <p:txBody>
          <a:bodyPr wrap="square">
            <a:spAutoFit/>
          </a:bodyPr>
          <a:lstStyle/>
          <a:p>
            <a:pPr algn="just"/>
            <a:r>
              <a:rPr lang="lv-LV" sz="2800" b="1">
                <a:latin typeface="Times New Roman" panose="02020603050405020304" pitchFamily="18" charset="0"/>
                <a:cs typeface="Times New Roman" panose="02020603050405020304" pitchFamily="18" charset="0"/>
              </a:rPr>
              <a:t>Būvdarbu žurnāls atspoguļo</a:t>
            </a:r>
            <a:r>
              <a:rPr lang="lv-LV" sz="280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lv-LV" sz="2800">
                <a:latin typeface="Times New Roman" panose="02020603050405020304" pitchFamily="18" charset="0"/>
                <a:cs typeface="Times New Roman" panose="02020603050405020304" pitchFamily="18" charset="0"/>
              </a:rPr>
              <a:t>būvdarbu gaitu objektā no būvdarbu uzsākšanas līdz būves vai tās daļas nodošanai ekspluatācijā;</a:t>
            </a:r>
          </a:p>
          <a:p>
            <a:pPr marL="457200" indent="-457200" algn="just">
              <a:buFont typeface="Arial" panose="020B0604020202020204" pitchFamily="34" charset="0"/>
              <a:buChar char="•"/>
            </a:pPr>
            <a:r>
              <a:rPr lang="lv-LV" sz="2800">
                <a:latin typeface="Times New Roman" panose="02020603050405020304" pitchFamily="18" charset="0"/>
                <a:cs typeface="Times New Roman" panose="02020603050405020304" pitchFamily="18" charset="0"/>
              </a:rPr>
              <a:t>informāciju par objektam piesaistītajiem būvspeciālistiem un atbildīgajām personām;</a:t>
            </a:r>
          </a:p>
          <a:p>
            <a:pPr marL="457200" indent="-457200" algn="just">
              <a:buFont typeface="Arial" panose="020B0604020202020204" pitchFamily="34" charset="0"/>
              <a:buChar char="•"/>
            </a:pPr>
            <a:r>
              <a:rPr lang="lv-LV" sz="2800">
                <a:latin typeface="Times New Roman" panose="02020603050405020304" pitchFamily="18" charset="0"/>
                <a:cs typeface="Times New Roman" panose="02020603050405020304" pitchFamily="18" charset="0"/>
              </a:rPr>
              <a:t>būvizstrādājumu atbilstību apliecinošiem dokumentiem;</a:t>
            </a:r>
          </a:p>
          <a:p>
            <a:pPr marL="457200" indent="-457200" algn="just">
              <a:buFont typeface="Arial" panose="020B0604020202020204" pitchFamily="34" charset="0"/>
              <a:buChar char="•"/>
            </a:pPr>
            <a:r>
              <a:rPr lang="lv-LV" sz="2800">
                <a:latin typeface="Times New Roman" panose="02020603050405020304" pitchFamily="18" charset="0"/>
                <a:cs typeface="Times New Roman" panose="02020603050405020304" pitchFamily="18" charset="0"/>
              </a:rPr>
              <a:t>informāciju par nozīmīgo konstrukciju, segto darbu, ugunsdrošībai nozīmīgas inženiertehniskās sistēmas un citiem nepieciešamajiem pieņemšanas aktiem </a:t>
            </a:r>
            <a:r>
              <a:rPr lang="lv-LV">
                <a:latin typeface="Times New Roman" panose="02020603050405020304" pitchFamily="18" charset="0"/>
                <a:cs typeface="Times New Roman" panose="02020603050405020304" pitchFamily="18" charset="0"/>
              </a:rPr>
              <a:t>(VBN 83. punkts)</a:t>
            </a:r>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a:latin typeface="Times New Roman" panose="02020603050405020304" pitchFamily="18" charset="0"/>
                <a:cs typeface="Times New Roman" panose="02020603050405020304" pitchFamily="18" charset="0"/>
              </a:rPr>
              <a:t>Būvdarbu žurnāls (1)</a:t>
            </a:r>
            <a:endParaRPr lang="lv-LV" altLang="lv-LV"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923684C-FE82-4E61-A000-56E01FE8A740}"/>
              </a:ext>
            </a:extLst>
          </p:cNvPr>
          <p:cNvPicPr>
            <a:picLocks noChangeAspect="1"/>
          </p:cNvPicPr>
          <p:nvPr/>
        </p:nvPicPr>
        <p:blipFill>
          <a:blip r:embed="rId3"/>
          <a:stretch>
            <a:fillRect/>
          </a:stretch>
        </p:blipFill>
        <p:spPr>
          <a:xfrm>
            <a:off x="395196" y="2483531"/>
            <a:ext cx="2621507" cy="2383743"/>
          </a:xfrm>
          <a:prstGeom prst="rect">
            <a:avLst/>
          </a:prstGeom>
        </p:spPr>
      </p:pic>
    </p:spTree>
    <p:extLst>
      <p:ext uri="{BB962C8B-B14F-4D97-AF65-F5344CB8AC3E}">
        <p14:creationId xmlns:p14="http://schemas.microsoft.com/office/powerpoint/2010/main" val="2180407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399864" y="1520605"/>
            <a:ext cx="9243440" cy="4154984"/>
          </a:xfrm>
          <a:prstGeom prst="rect">
            <a:avLst/>
          </a:prstGeom>
        </p:spPr>
        <p:txBody>
          <a:bodyPr wrap="square">
            <a:spAutoFit/>
          </a:bodyPr>
          <a:lstStyle/>
          <a:p>
            <a:pPr algn="just"/>
            <a:r>
              <a:rPr lang="lv-LV" sz="2800" dirty="0">
                <a:latin typeface="Times New Roman" panose="02020603050405020304" pitchFamily="18" charset="0"/>
                <a:cs typeface="Times New Roman" panose="02020603050405020304" pitchFamily="18" charset="0"/>
              </a:rPr>
              <a:t>Pēc būvdarbu uzsākšanas nosacījumu izpildes </a:t>
            </a:r>
            <a:r>
              <a:rPr lang="lv-LV" sz="2800" b="1" dirty="0">
                <a:latin typeface="Times New Roman" panose="02020603050405020304" pitchFamily="18" charset="0"/>
                <a:cs typeface="Times New Roman" panose="02020603050405020304" pitchFamily="18" charset="0"/>
              </a:rPr>
              <a:t>katrai būvniecības lietai</a:t>
            </a:r>
            <a:r>
              <a:rPr lang="lv-LV" sz="2800" dirty="0">
                <a:latin typeface="Times New Roman" panose="02020603050405020304" pitchFamily="18" charset="0"/>
                <a:cs typeface="Times New Roman" panose="02020603050405020304" pitchFamily="18" charset="0"/>
              </a:rPr>
              <a:t> vai </a:t>
            </a:r>
            <a:r>
              <a:rPr lang="lv-LV" sz="2800" b="1" dirty="0">
                <a:latin typeface="Times New Roman" panose="02020603050405020304" pitchFamily="18" charset="0"/>
                <a:cs typeface="Times New Roman" panose="02020603050405020304" pitchFamily="18" charset="0"/>
              </a:rPr>
              <a:t>katrai būves kārtai</a:t>
            </a:r>
            <a:r>
              <a:rPr lang="lv-LV" sz="2800" dirty="0">
                <a:latin typeface="Times New Roman" panose="02020603050405020304" pitchFamily="18" charset="0"/>
                <a:cs typeface="Times New Roman" panose="02020603050405020304" pitchFamily="18" charset="0"/>
              </a:rPr>
              <a:t> aizpilda būvdarbu žurnālu </a:t>
            </a:r>
            <a:r>
              <a:rPr lang="lv-LV" dirty="0">
                <a:latin typeface="Times New Roman" panose="02020603050405020304" pitchFamily="18" charset="0"/>
                <a:cs typeface="Times New Roman" panose="02020603050405020304" pitchFamily="18" charset="0"/>
              </a:rPr>
              <a:t>(VBN 83. punkts). </a:t>
            </a:r>
          </a:p>
          <a:p>
            <a:pPr algn="just"/>
            <a:endParaRPr lang="lv-LV" sz="2000" dirty="0">
              <a:latin typeface="Times New Roman" panose="02020603050405020304" pitchFamily="18" charset="0"/>
              <a:cs typeface="Times New Roman" panose="02020603050405020304" pitchFamily="18" charset="0"/>
            </a:endParaRPr>
          </a:p>
          <a:p>
            <a:pPr algn="just"/>
            <a:endParaRPr lang="lv-LV" sz="2000" dirty="0">
              <a:latin typeface="Times New Roman" panose="02020603050405020304" pitchFamily="18" charset="0"/>
              <a:cs typeface="Times New Roman" panose="02020603050405020304" pitchFamily="18" charset="0"/>
            </a:endParaRPr>
          </a:p>
          <a:p>
            <a:pPr algn="just"/>
            <a:r>
              <a:rPr lang="lv-LV" sz="2800" b="1" dirty="0">
                <a:latin typeface="Times New Roman" panose="02020603050405020304" pitchFamily="18" charset="0"/>
                <a:cs typeface="Times New Roman" panose="02020603050405020304" pitchFamily="18" charset="0"/>
              </a:rPr>
              <a:t>Būvdarbu žurnālu BIS aizpilda</a:t>
            </a:r>
            <a:r>
              <a:rPr lang="lv-LV" sz="2800" dirty="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atbildīgais būvdarbu vadītājs;</a:t>
            </a:r>
          </a:p>
          <a:p>
            <a:pPr marL="457200" indent="-457200" algn="just">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atsevišķu būvdarbu veicēja norīkotais būvdarbu vadītājs;</a:t>
            </a:r>
          </a:p>
          <a:p>
            <a:pPr marL="457200" indent="-457200" algn="just">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institūcijas un personas, kas veic būvdarbu uzraudzību un kontroli </a:t>
            </a:r>
            <a:r>
              <a:rPr lang="lv-LV" dirty="0">
                <a:latin typeface="Times New Roman" panose="02020603050405020304" pitchFamily="18" charset="0"/>
                <a:cs typeface="Times New Roman" panose="02020603050405020304" pitchFamily="18" charset="0"/>
              </a:rPr>
              <a:t>(VBN 83.</a:t>
            </a:r>
            <a:r>
              <a:rPr lang="lv-LV" baseline="30000" dirty="0">
                <a:latin typeface="Times New Roman" panose="02020603050405020304" pitchFamily="18" charset="0"/>
                <a:cs typeface="Times New Roman" panose="02020603050405020304" pitchFamily="18" charset="0"/>
              </a:rPr>
              <a:t>1</a:t>
            </a:r>
            <a:r>
              <a:rPr lang="lv-LV" dirty="0">
                <a:latin typeface="Times New Roman" panose="02020603050405020304" pitchFamily="18" charset="0"/>
                <a:cs typeface="Times New Roman" panose="02020603050405020304" pitchFamily="18" charset="0"/>
              </a:rPr>
              <a:t> punkts). </a:t>
            </a: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a:latin typeface="Times New Roman" panose="02020603050405020304" pitchFamily="18" charset="0"/>
                <a:cs typeface="Times New Roman" panose="02020603050405020304" pitchFamily="18" charset="0"/>
              </a:rPr>
              <a:t>Būvdarbu žurnāls (2)</a:t>
            </a:r>
            <a:endParaRPr lang="lv-LV" altLang="lv-LV"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0136B37-FC59-446D-B579-B37D500F2F38}"/>
              </a:ext>
            </a:extLst>
          </p:cNvPr>
          <p:cNvPicPr>
            <a:picLocks noChangeAspect="1"/>
          </p:cNvPicPr>
          <p:nvPr/>
        </p:nvPicPr>
        <p:blipFill>
          <a:blip r:embed="rId3"/>
          <a:stretch>
            <a:fillRect/>
          </a:stretch>
        </p:blipFill>
        <p:spPr>
          <a:xfrm>
            <a:off x="142562" y="2974863"/>
            <a:ext cx="2379013" cy="2454866"/>
          </a:xfrm>
          <a:prstGeom prst="rect">
            <a:avLst/>
          </a:prstGeom>
        </p:spPr>
      </p:pic>
    </p:spTree>
    <p:extLst>
      <p:ext uri="{BB962C8B-B14F-4D97-AF65-F5344CB8AC3E}">
        <p14:creationId xmlns:p14="http://schemas.microsoft.com/office/powerpoint/2010/main" val="3670550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399864" y="1457075"/>
            <a:ext cx="9243440" cy="4893647"/>
          </a:xfrm>
          <a:prstGeom prst="rect">
            <a:avLst/>
          </a:prstGeom>
        </p:spPr>
        <p:txBody>
          <a:bodyPr wrap="square">
            <a:spAutoFit/>
          </a:bodyPr>
          <a:lstStyle/>
          <a:p>
            <a:pPr algn="just"/>
            <a:r>
              <a:rPr lang="lv-LV" sz="2200" dirty="0">
                <a:latin typeface="Times New Roman" panose="02020603050405020304" pitchFamily="18" charset="0"/>
                <a:cs typeface="Times New Roman" panose="02020603050405020304" pitchFamily="18" charset="0"/>
              </a:rPr>
              <a:t>Pēc tam kad institūcija, kura pilda būvvaldes funkcijas, BIS ir izdarījusi atzīmi par būvdarbu nosacījumu izpildi, </a:t>
            </a:r>
            <a:r>
              <a:rPr lang="lv-LV" sz="2200" b="1" dirty="0">
                <a:latin typeface="Times New Roman" panose="02020603050405020304" pitchFamily="18" charset="0"/>
                <a:cs typeface="Times New Roman" panose="02020603050405020304" pitchFamily="18" charset="0"/>
              </a:rPr>
              <a:t>būvdarbu veicējam </a:t>
            </a:r>
            <a:r>
              <a:rPr lang="lv-LV" sz="2200" dirty="0">
                <a:latin typeface="Times New Roman" panose="02020603050405020304" pitchFamily="18" charset="0"/>
                <a:cs typeface="Times New Roman" panose="02020603050405020304" pitchFamily="18" charset="0"/>
              </a:rPr>
              <a:t>un </a:t>
            </a:r>
            <a:r>
              <a:rPr lang="lv-LV" sz="2200" b="1" dirty="0">
                <a:latin typeface="Times New Roman" panose="02020603050405020304" pitchFamily="18" charset="0"/>
                <a:cs typeface="Times New Roman" panose="02020603050405020304" pitchFamily="18" charset="0"/>
              </a:rPr>
              <a:t>atbildīgajiem </a:t>
            </a:r>
            <a:r>
              <a:rPr lang="lv-LV" sz="2200" b="1" dirty="0" err="1">
                <a:latin typeface="Times New Roman" panose="02020603050405020304" pitchFamily="18" charset="0"/>
                <a:cs typeface="Times New Roman" panose="02020603050405020304" pitchFamily="18" charset="0"/>
              </a:rPr>
              <a:t>būvspeciālistiem</a:t>
            </a:r>
            <a:r>
              <a:rPr lang="lv-LV" sz="2200" b="1" dirty="0">
                <a:latin typeface="Times New Roman" panose="02020603050405020304" pitchFamily="18" charset="0"/>
                <a:cs typeface="Times New Roman" panose="02020603050405020304" pitchFamily="18" charset="0"/>
              </a:rPr>
              <a:t> BIS ir pieejams būvdarbu žurnāls </a:t>
            </a:r>
            <a:r>
              <a:rPr lang="lv-LV" sz="2200" dirty="0">
                <a:latin typeface="Times New Roman" panose="02020603050405020304" pitchFamily="18" charset="0"/>
                <a:cs typeface="Times New Roman" panose="02020603050405020304" pitchFamily="18" charset="0"/>
              </a:rPr>
              <a:t>un nepieciešamā būvniecības ieceres dokumentācija </a:t>
            </a:r>
            <a:r>
              <a:rPr lang="lv-LV" sz="1400" dirty="0">
                <a:latin typeface="Times New Roman" panose="02020603050405020304" pitchFamily="18" charset="0"/>
                <a:cs typeface="Times New Roman" panose="02020603050405020304" pitchFamily="18" charset="0"/>
              </a:rPr>
              <a:t>(ĒBN 103. punkts). </a:t>
            </a:r>
          </a:p>
          <a:p>
            <a:pPr algn="just"/>
            <a:endParaRPr lang="lv-LV" sz="1400" dirty="0">
              <a:latin typeface="Times New Roman" panose="02020603050405020304" pitchFamily="18" charset="0"/>
              <a:cs typeface="Times New Roman" panose="02020603050405020304" pitchFamily="18" charset="0"/>
            </a:endParaRPr>
          </a:p>
          <a:p>
            <a:pPr algn="just"/>
            <a:r>
              <a:rPr lang="lv-LV" sz="2200" dirty="0">
                <a:latin typeface="Times New Roman" panose="02020603050405020304" pitchFamily="18" charset="0"/>
                <a:cs typeface="Times New Roman" panose="02020603050405020304" pitchFamily="18" charset="0"/>
              </a:rPr>
              <a:t>Ja </a:t>
            </a:r>
            <a:r>
              <a:rPr lang="lv-LV" sz="2200" b="1" dirty="0">
                <a:latin typeface="Times New Roman" panose="02020603050405020304" pitchFamily="18" charset="0"/>
                <a:cs typeface="Times New Roman" panose="02020603050405020304" pitchFamily="18" charset="0"/>
              </a:rPr>
              <a:t>būvdarbu veicējs </a:t>
            </a:r>
            <a:r>
              <a:rPr lang="lv-LV" sz="2200" dirty="0">
                <a:latin typeface="Times New Roman" panose="02020603050405020304" pitchFamily="18" charset="0"/>
                <a:cs typeface="Times New Roman" panose="02020603050405020304" pitchFamily="18" charset="0"/>
              </a:rPr>
              <a:t>noslēdzis būvdarbu līgumus ar atsevišķu būvdarbu veicējiem, viņš BIS </a:t>
            </a:r>
            <a:r>
              <a:rPr lang="lv-LV" sz="2200" b="1" dirty="0">
                <a:latin typeface="Times New Roman" panose="02020603050405020304" pitchFamily="18" charset="0"/>
                <a:cs typeface="Times New Roman" panose="02020603050405020304" pitchFamily="18" charset="0"/>
              </a:rPr>
              <a:t>piešķir katram </a:t>
            </a:r>
            <a:r>
              <a:rPr lang="lv-LV" sz="2200" dirty="0">
                <a:latin typeface="Times New Roman" panose="02020603050405020304" pitchFamily="18" charset="0"/>
                <a:cs typeface="Times New Roman" panose="02020603050405020304" pitchFamily="18" charset="0"/>
              </a:rPr>
              <a:t>atsevišķu būvdarbu veicējam </a:t>
            </a:r>
            <a:r>
              <a:rPr lang="lv-LV" sz="2200" b="1" dirty="0">
                <a:latin typeface="Times New Roman" panose="02020603050405020304" pitchFamily="18" charset="0"/>
                <a:cs typeface="Times New Roman" panose="02020603050405020304" pitchFamily="18" charset="0"/>
              </a:rPr>
              <a:t>piekļuves tiesības būvdarbu žurnālam </a:t>
            </a:r>
            <a:r>
              <a:rPr lang="lv-LV" sz="2200" dirty="0">
                <a:latin typeface="Times New Roman" panose="02020603050405020304" pitchFamily="18" charset="0"/>
                <a:cs typeface="Times New Roman" panose="02020603050405020304" pitchFamily="18" charset="0"/>
              </a:rPr>
              <a:t>un nepieciešamajai būvniecības ieceres dokumentācijai </a:t>
            </a:r>
            <a:r>
              <a:rPr lang="lv-LV" sz="1400" dirty="0">
                <a:latin typeface="Times New Roman" panose="02020603050405020304" pitchFamily="18" charset="0"/>
                <a:cs typeface="Times New Roman" panose="02020603050405020304" pitchFamily="18" charset="0"/>
              </a:rPr>
              <a:t>(ĒBN 105.punkts).</a:t>
            </a:r>
          </a:p>
          <a:p>
            <a:pPr algn="just"/>
            <a:endParaRPr lang="lv-LV" sz="1400" dirty="0">
              <a:latin typeface="Times New Roman" panose="02020603050405020304" pitchFamily="18" charset="0"/>
              <a:cs typeface="Times New Roman" panose="02020603050405020304" pitchFamily="18" charset="0"/>
            </a:endParaRPr>
          </a:p>
          <a:p>
            <a:pPr algn="just"/>
            <a:r>
              <a:rPr lang="lv-LV" sz="2200" dirty="0">
                <a:latin typeface="Times New Roman" panose="02020603050405020304" pitchFamily="18" charset="0"/>
                <a:cs typeface="Times New Roman" panose="02020603050405020304" pitchFamily="18" charset="0"/>
              </a:rPr>
              <a:t>Ja būvkomersants, kas veiks </a:t>
            </a:r>
            <a:r>
              <a:rPr lang="lv-LV" sz="2200" b="1" dirty="0">
                <a:latin typeface="Times New Roman" panose="02020603050405020304" pitchFamily="18" charset="0"/>
                <a:cs typeface="Times New Roman" panose="02020603050405020304" pitchFamily="18" charset="0"/>
              </a:rPr>
              <a:t>objekta būvuzraudzību</a:t>
            </a:r>
            <a:r>
              <a:rPr lang="lv-LV" sz="2200" dirty="0">
                <a:latin typeface="Times New Roman" panose="02020603050405020304" pitchFamily="18" charset="0"/>
                <a:cs typeface="Times New Roman" panose="02020603050405020304" pitchFamily="18" charset="0"/>
              </a:rPr>
              <a:t>, noslēdzis būvuzraudzības līgumus </a:t>
            </a:r>
            <a:r>
              <a:rPr lang="lv-LV" sz="2200" b="1" dirty="0">
                <a:latin typeface="Times New Roman" panose="02020603050405020304" pitchFamily="18" charset="0"/>
                <a:cs typeface="Times New Roman" panose="02020603050405020304" pitchFamily="18" charset="0"/>
              </a:rPr>
              <a:t>ar citiem būvkomersantiem vai būvspeciālistiem </a:t>
            </a:r>
            <a:r>
              <a:rPr lang="lv-LV" sz="2200" dirty="0">
                <a:latin typeface="Times New Roman" panose="02020603050405020304" pitchFamily="18" charset="0"/>
                <a:cs typeface="Times New Roman" panose="02020603050405020304" pitchFamily="18" charset="0"/>
              </a:rPr>
              <a:t>par konkrētu darbu izpildi, </a:t>
            </a:r>
            <a:r>
              <a:rPr lang="lv-LV" sz="2200" b="1" dirty="0">
                <a:latin typeface="Times New Roman" panose="02020603050405020304" pitchFamily="18" charset="0"/>
                <a:cs typeface="Times New Roman" panose="02020603050405020304" pitchFamily="18" charset="0"/>
              </a:rPr>
              <a:t>viņš</a:t>
            </a:r>
            <a:r>
              <a:rPr lang="lv-LV" sz="2200" dirty="0">
                <a:latin typeface="Times New Roman" panose="02020603050405020304" pitchFamily="18" charset="0"/>
                <a:cs typeface="Times New Roman" panose="02020603050405020304" pitchFamily="18" charset="0"/>
              </a:rPr>
              <a:t> BIS </a:t>
            </a:r>
            <a:r>
              <a:rPr lang="lv-LV" sz="2200" b="1" dirty="0">
                <a:latin typeface="Times New Roman" panose="02020603050405020304" pitchFamily="18" charset="0"/>
                <a:cs typeface="Times New Roman" panose="02020603050405020304" pitchFamily="18" charset="0"/>
              </a:rPr>
              <a:t>piešķir</a:t>
            </a:r>
            <a:r>
              <a:rPr lang="lv-LV" sz="2200" dirty="0">
                <a:latin typeface="Times New Roman" panose="02020603050405020304" pitchFamily="18" charset="0"/>
                <a:cs typeface="Times New Roman" panose="02020603050405020304" pitchFamily="18" charset="0"/>
              </a:rPr>
              <a:t> attiecīgajiem būvspeciālistiem </a:t>
            </a:r>
            <a:r>
              <a:rPr lang="lv-LV" sz="2200" b="1" dirty="0">
                <a:latin typeface="Times New Roman" panose="02020603050405020304" pitchFamily="18" charset="0"/>
                <a:cs typeface="Times New Roman" panose="02020603050405020304" pitchFamily="18" charset="0"/>
              </a:rPr>
              <a:t>piekļuves tiesības </a:t>
            </a:r>
            <a:r>
              <a:rPr lang="lv-LV" sz="2200" dirty="0">
                <a:latin typeface="Times New Roman" panose="02020603050405020304" pitchFamily="18" charset="0"/>
                <a:cs typeface="Times New Roman" panose="02020603050405020304" pitchFamily="18" charset="0"/>
              </a:rPr>
              <a:t>konkrētajai būvniecības lietai </a:t>
            </a:r>
            <a:r>
              <a:rPr lang="lv-LV" sz="1400" dirty="0">
                <a:latin typeface="Times New Roman" panose="02020603050405020304" pitchFamily="18" charset="0"/>
                <a:cs typeface="Times New Roman" panose="02020603050405020304" pitchFamily="18" charset="0"/>
              </a:rPr>
              <a:t>(VBN 121.</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punkts).</a:t>
            </a:r>
          </a:p>
          <a:p>
            <a:pPr algn="just"/>
            <a:endParaRPr lang="lv-LV" sz="20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a:latin typeface="Times New Roman" panose="02020603050405020304" pitchFamily="18" charset="0"/>
                <a:cs typeface="Times New Roman" panose="02020603050405020304" pitchFamily="18" charset="0"/>
              </a:rPr>
              <a:t>Būvdarbu žurnāls (3)</a:t>
            </a:r>
            <a:endParaRPr lang="lv-LV" altLang="lv-LV" sz="4400" dirty="0">
              <a:latin typeface="Times New Roman" panose="02020603050405020304" pitchFamily="18" charset="0"/>
              <a:cs typeface="Times New Roman" panose="02020603050405020304" pitchFamily="18" charset="0"/>
            </a:endParaRPr>
          </a:p>
        </p:txBody>
      </p:sp>
      <p:pic>
        <p:nvPicPr>
          <p:cNvPr id="5" name="Graphic 4" descr="Laptop">
            <a:extLst>
              <a:ext uri="{FF2B5EF4-FFF2-40B4-BE49-F238E27FC236}">
                <a16:creationId xmlns:a16="http://schemas.microsoft.com/office/drawing/2014/main" id="{D8237E57-F980-46D1-A7CA-73BDCEE00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159" y="2666903"/>
            <a:ext cx="1969477" cy="1969477"/>
          </a:xfrm>
          <a:prstGeom prst="rect">
            <a:avLst/>
          </a:prstGeom>
        </p:spPr>
      </p:pic>
    </p:spTree>
    <p:extLst>
      <p:ext uri="{BB962C8B-B14F-4D97-AF65-F5344CB8AC3E}">
        <p14:creationId xmlns:p14="http://schemas.microsoft.com/office/powerpoint/2010/main" val="3490433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(4)</a:t>
            </a:r>
          </a:p>
        </p:txBody>
      </p:sp>
      <p:sp>
        <p:nvSpPr>
          <p:cNvPr id="5" name="Flowchart: Alternate Process 4">
            <a:extLst>
              <a:ext uri="{FF2B5EF4-FFF2-40B4-BE49-F238E27FC236}">
                <a16:creationId xmlns:a16="http://schemas.microsoft.com/office/drawing/2014/main" id="{9583D7F4-98CF-431C-BEC9-9C2A0A714DE9}"/>
              </a:ext>
            </a:extLst>
          </p:cNvPr>
          <p:cNvSpPr/>
          <p:nvPr/>
        </p:nvSpPr>
        <p:spPr>
          <a:xfrm>
            <a:off x="452486" y="1583402"/>
            <a:ext cx="4854805" cy="1913941"/>
          </a:xfrm>
          <a:prstGeom prst="flowChartAlternateProcess">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b="1" dirty="0">
                <a:solidFill>
                  <a:schemeClr val="tx1"/>
                </a:solidFill>
                <a:latin typeface="Times New Roman" panose="02020603050405020304" pitchFamily="18" charset="0"/>
                <a:cs typeface="Times New Roman" panose="02020603050405020304" pitchFamily="18" charset="0"/>
              </a:rPr>
              <a:t>Galvenā būvdarbu veicēja ir pienākums </a:t>
            </a:r>
            <a:r>
              <a:rPr lang="lv-LV" sz="2000" dirty="0">
                <a:solidFill>
                  <a:schemeClr val="tx1"/>
                </a:solidFill>
                <a:latin typeface="Times New Roman" panose="02020603050405020304" pitchFamily="18" charset="0"/>
                <a:cs typeface="Times New Roman" panose="02020603050405020304" pitchFamily="18" charset="0"/>
              </a:rPr>
              <a:t>nodrošināt, ka būvdarbu žurnālā ir informācija </a:t>
            </a:r>
            <a:r>
              <a:rPr lang="lv-LV" sz="2000" b="1" dirty="0">
                <a:solidFill>
                  <a:schemeClr val="tx1"/>
                </a:solidFill>
                <a:latin typeface="Times New Roman" panose="02020603050405020304" pitchFamily="18" charset="0"/>
                <a:cs typeface="Times New Roman" panose="02020603050405020304" pitchFamily="18" charset="0"/>
              </a:rPr>
              <a:t>par visiem </a:t>
            </a:r>
            <a:r>
              <a:rPr lang="lv-LV" sz="2000" dirty="0">
                <a:solidFill>
                  <a:schemeClr val="tx1"/>
                </a:solidFill>
                <a:latin typeface="Times New Roman" panose="02020603050405020304" pitchFamily="18" charset="0"/>
                <a:cs typeface="Times New Roman" panose="02020603050405020304" pitchFamily="18" charset="0"/>
              </a:rPr>
              <a:t>atsevišķu būvdarbu veicējiem, kas piesaistīti konkrētā objekta realizācijai  </a:t>
            </a:r>
            <a:r>
              <a:rPr lang="lv-LV" sz="1400" dirty="0">
                <a:solidFill>
                  <a:schemeClr val="tx1"/>
                </a:solidFill>
                <a:latin typeface="Times New Roman" panose="02020603050405020304" pitchFamily="18" charset="0"/>
                <a:cs typeface="Times New Roman" panose="02020603050405020304" pitchFamily="18" charset="0"/>
              </a:rPr>
              <a:t>(VBN 93.8.apakšpunkts)</a:t>
            </a:r>
          </a:p>
        </p:txBody>
      </p:sp>
      <p:sp>
        <p:nvSpPr>
          <p:cNvPr id="7" name="Flowchart: Alternate Process 6">
            <a:extLst>
              <a:ext uri="{FF2B5EF4-FFF2-40B4-BE49-F238E27FC236}">
                <a16:creationId xmlns:a16="http://schemas.microsoft.com/office/drawing/2014/main" id="{5E298331-B7CE-4588-85B0-39F69A25D0E3}"/>
              </a:ext>
            </a:extLst>
          </p:cNvPr>
          <p:cNvSpPr/>
          <p:nvPr/>
        </p:nvSpPr>
        <p:spPr>
          <a:xfrm>
            <a:off x="5948313" y="1583403"/>
            <a:ext cx="5791201" cy="2488976"/>
          </a:xfrm>
          <a:prstGeom prst="flowChartAlternateProcess">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b="1" dirty="0">
                <a:solidFill>
                  <a:schemeClr val="tx1"/>
                </a:solidFill>
                <a:latin typeface="Times New Roman" panose="02020603050405020304" pitchFamily="18" charset="0"/>
                <a:cs typeface="Times New Roman" panose="02020603050405020304" pitchFamily="18" charset="0"/>
              </a:rPr>
              <a:t>Atbildīgajam būvdarbu vadītājam ir pienākums:</a:t>
            </a:r>
          </a:p>
          <a:p>
            <a:pPr marL="342900" indent="-342900" algn="just">
              <a:buFont typeface="Arial" panose="020B0604020202020204" pitchFamily="34" charset="0"/>
              <a:buChar char="•"/>
            </a:pPr>
            <a:r>
              <a:rPr lang="lv-LV" sz="2000" b="1" dirty="0">
                <a:solidFill>
                  <a:schemeClr val="tx1"/>
                </a:solidFill>
                <a:latin typeface="Times New Roman" panose="02020603050405020304" pitchFamily="18" charset="0"/>
                <a:cs typeface="Times New Roman" panose="02020603050405020304" pitchFamily="18" charset="0"/>
              </a:rPr>
              <a:t>izdarīt ierakstus </a:t>
            </a:r>
            <a:r>
              <a:rPr lang="lv-LV" sz="2000" dirty="0">
                <a:solidFill>
                  <a:schemeClr val="tx1"/>
                </a:solidFill>
                <a:latin typeface="Times New Roman" panose="02020603050405020304" pitchFamily="18" charset="0"/>
                <a:cs typeface="Times New Roman" panose="02020603050405020304" pitchFamily="18" charset="0"/>
              </a:rPr>
              <a:t>būvdarbu žurnālā </a:t>
            </a:r>
            <a:r>
              <a:rPr lang="lv-LV" sz="2000" b="1" dirty="0">
                <a:solidFill>
                  <a:schemeClr val="tx1"/>
                </a:solidFill>
                <a:latin typeface="Times New Roman" panose="02020603050405020304" pitchFamily="18" charset="0"/>
                <a:cs typeface="Times New Roman" panose="02020603050405020304" pitchFamily="18" charset="0"/>
              </a:rPr>
              <a:t>par veiktajiem būvdarbiem, iebūvētajiem būvizstrādājumiem un darbu kvalitāti</a:t>
            </a:r>
            <a:r>
              <a:rPr lang="lv-LV" sz="2000"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(VBN 100.7.apakšpunkts);</a:t>
            </a:r>
          </a:p>
          <a:p>
            <a:pPr marL="342900" indent="-342900" algn="just">
              <a:buFont typeface="Arial" panose="020B0604020202020204" pitchFamily="34" charset="0"/>
              <a:buChar char="•"/>
            </a:pPr>
            <a:r>
              <a:rPr lang="lv-LV" sz="2000" b="1" dirty="0">
                <a:solidFill>
                  <a:schemeClr val="tx1"/>
                </a:solidFill>
                <a:latin typeface="Times New Roman" panose="02020603050405020304" pitchFamily="18" charset="0"/>
                <a:cs typeface="Times New Roman" panose="02020603050405020304" pitchFamily="18" charset="0"/>
              </a:rPr>
              <a:t>kontrolēt </a:t>
            </a:r>
            <a:r>
              <a:rPr lang="lv-LV" sz="2000" dirty="0">
                <a:solidFill>
                  <a:schemeClr val="tx1"/>
                </a:solidFill>
                <a:latin typeface="Times New Roman" panose="02020603050405020304" pitchFamily="18" charset="0"/>
                <a:cs typeface="Times New Roman" panose="02020603050405020304" pitchFamily="18" charset="0"/>
              </a:rPr>
              <a:t>būvdarbu žurnālā ierakstīto </a:t>
            </a:r>
            <a:r>
              <a:rPr lang="lv-LV" sz="2000" b="1" dirty="0">
                <a:solidFill>
                  <a:schemeClr val="tx1"/>
                </a:solidFill>
                <a:latin typeface="Times New Roman" panose="02020603050405020304" pitchFamily="18" charset="0"/>
                <a:cs typeface="Times New Roman" panose="02020603050405020304" pitchFamily="18" charset="0"/>
              </a:rPr>
              <a:t>norādījumu izpildi</a:t>
            </a:r>
            <a:r>
              <a:rPr lang="lv-LV" sz="2000" dirty="0">
                <a:solidFill>
                  <a:schemeClr val="tx1"/>
                </a:solidFill>
                <a:latin typeface="Times New Roman" panose="02020603050405020304" pitchFamily="18" charset="0"/>
                <a:cs typeface="Times New Roman" panose="02020603050405020304" pitchFamily="18" charset="0"/>
              </a:rPr>
              <a:t>, attiecīgi to fiksējot žurnālā </a:t>
            </a:r>
            <a:r>
              <a:rPr lang="lv-LV" sz="1400" dirty="0">
                <a:solidFill>
                  <a:schemeClr val="tx1"/>
                </a:solidFill>
                <a:latin typeface="Times New Roman" panose="02020603050405020304" pitchFamily="18" charset="0"/>
                <a:cs typeface="Times New Roman" panose="02020603050405020304" pitchFamily="18" charset="0"/>
              </a:rPr>
              <a:t>(VBN 100.8.apakšpunkts)</a:t>
            </a:r>
          </a:p>
        </p:txBody>
      </p:sp>
      <p:sp>
        <p:nvSpPr>
          <p:cNvPr id="8" name="Flowchart: Alternate Process 7">
            <a:extLst>
              <a:ext uri="{FF2B5EF4-FFF2-40B4-BE49-F238E27FC236}">
                <a16:creationId xmlns:a16="http://schemas.microsoft.com/office/drawing/2014/main" id="{031D228B-A577-488F-8D1A-6605485942EA}"/>
              </a:ext>
            </a:extLst>
          </p:cNvPr>
          <p:cNvSpPr/>
          <p:nvPr/>
        </p:nvSpPr>
        <p:spPr>
          <a:xfrm>
            <a:off x="304799" y="4072379"/>
            <a:ext cx="5791201" cy="2488976"/>
          </a:xfrm>
          <a:prstGeom prst="flowChartAlternateProcess">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b="1" dirty="0">
                <a:solidFill>
                  <a:schemeClr val="tx1"/>
                </a:solidFill>
                <a:latin typeface="Times New Roman" panose="02020603050405020304" pitchFamily="18" charset="0"/>
                <a:cs typeface="Times New Roman" panose="02020603050405020304" pitchFamily="18" charset="0"/>
              </a:rPr>
              <a:t>Būvuzraugam ir pienākums:</a:t>
            </a:r>
          </a:p>
          <a:p>
            <a:pPr marL="342900" indent="-342900" algn="just">
              <a:buFont typeface="Arial" panose="020B0604020202020204" pitchFamily="34" charset="0"/>
              <a:buChar char="•"/>
            </a:pPr>
            <a:r>
              <a:rPr lang="lv-LV" sz="2000" b="1" dirty="0">
                <a:solidFill>
                  <a:schemeClr val="tx1"/>
                </a:solidFill>
                <a:latin typeface="Times New Roman" panose="02020603050405020304" pitchFamily="18" charset="0"/>
                <a:cs typeface="Times New Roman" panose="02020603050405020304" pitchFamily="18" charset="0"/>
              </a:rPr>
              <a:t>izdarīt ierakstus </a:t>
            </a:r>
            <a:r>
              <a:rPr lang="lv-LV" sz="2000" dirty="0">
                <a:solidFill>
                  <a:schemeClr val="tx1"/>
                </a:solidFill>
                <a:latin typeface="Times New Roman" panose="02020603050405020304" pitchFamily="18" charset="0"/>
                <a:cs typeface="Times New Roman" panose="02020603050405020304" pitchFamily="18" charset="0"/>
              </a:rPr>
              <a:t>būvdarbu žurnālā, tai skaitā par objekta pārbaudēs konstatētiem trūkumiem un būvdarbu vadītāja prombūtni </a:t>
            </a:r>
            <a:r>
              <a:rPr lang="lv-LV" sz="1400" dirty="0">
                <a:solidFill>
                  <a:schemeClr val="tx1"/>
                </a:solidFill>
                <a:latin typeface="Times New Roman" panose="02020603050405020304" pitchFamily="18" charset="0"/>
                <a:cs typeface="Times New Roman" panose="02020603050405020304" pitchFamily="18" charset="0"/>
              </a:rPr>
              <a:t>(VBN 125.9.apakšpunkts);</a:t>
            </a:r>
          </a:p>
          <a:p>
            <a:pPr marL="342900" indent="-342900" algn="just">
              <a:buFont typeface="Arial" panose="020B0604020202020204" pitchFamily="34" charset="0"/>
              <a:buChar char="•"/>
            </a:pPr>
            <a:r>
              <a:rPr lang="lv-LV" sz="2000" b="1" dirty="0">
                <a:solidFill>
                  <a:schemeClr val="tx1"/>
                </a:solidFill>
                <a:latin typeface="Times New Roman" panose="02020603050405020304" pitchFamily="18" charset="0"/>
                <a:cs typeface="Times New Roman" panose="02020603050405020304" pitchFamily="18" charset="0"/>
              </a:rPr>
              <a:t>kontrolēt </a:t>
            </a:r>
            <a:r>
              <a:rPr lang="lv-LV" sz="2000" dirty="0">
                <a:solidFill>
                  <a:schemeClr val="tx1"/>
                </a:solidFill>
                <a:latin typeface="Times New Roman" panose="02020603050405020304" pitchFamily="18" charset="0"/>
                <a:cs typeface="Times New Roman" panose="02020603050405020304" pitchFamily="18" charset="0"/>
              </a:rPr>
              <a:t>būvdarbu žurnālā ierakstīto </a:t>
            </a:r>
            <a:r>
              <a:rPr lang="lv-LV" sz="2000" b="1" dirty="0">
                <a:solidFill>
                  <a:schemeClr val="tx1"/>
                </a:solidFill>
                <a:latin typeface="Times New Roman" panose="02020603050405020304" pitchFamily="18" charset="0"/>
                <a:cs typeface="Times New Roman" panose="02020603050405020304" pitchFamily="18" charset="0"/>
              </a:rPr>
              <a:t>norādījumu izpildi </a:t>
            </a:r>
            <a:r>
              <a:rPr lang="lv-LV" sz="1400" dirty="0">
                <a:solidFill>
                  <a:schemeClr val="tx1"/>
                </a:solidFill>
                <a:latin typeface="Times New Roman" panose="02020603050405020304" pitchFamily="18" charset="0"/>
                <a:cs typeface="Times New Roman" panose="02020603050405020304" pitchFamily="18" charset="0"/>
              </a:rPr>
              <a:t>(VBN 125.14.apakšpunkts)</a:t>
            </a:r>
          </a:p>
        </p:txBody>
      </p:sp>
      <p:sp>
        <p:nvSpPr>
          <p:cNvPr id="9" name="Flowchart: Alternate Process 8">
            <a:extLst>
              <a:ext uri="{FF2B5EF4-FFF2-40B4-BE49-F238E27FC236}">
                <a16:creationId xmlns:a16="http://schemas.microsoft.com/office/drawing/2014/main" id="{581550B6-1407-4265-9999-B75EC0841E8A}"/>
              </a:ext>
            </a:extLst>
          </p:cNvPr>
          <p:cNvSpPr/>
          <p:nvPr/>
        </p:nvSpPr>
        <p:spPr>
          <a:xfrm>
            <a:off x="6884709" y="4227510"/>
            <a:ext cx="4854805" cy="2333845"/>
          </a:xfrm>
          <a:prstGeom prst="flowChartAlternateProcess">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b="1" dirty="0">
                <a:solidFill>
                  <a:schemeClr val="tx1"/>
                </a:solidFill>
                <a:latin typeface="Times New Roman" panose="02020603050405020304" pitchFamily="18" charset="0"/>
                <a:cs typeface="Times New Roman" panose="02020603050405020304" pitchFamily="18" charset="0"/>
              </a:rPr>
              <a:t>Autoruzraugam ir pienākums:</a:t>
            </a:r>
          </a:p>
          <a:p>
            <a:pPr marL="342900" indent="-342900" algn="just">
              <a:buFont typeface="Arial" panose="020B0604020202020204" pitchFamily="34" charset="0"/>
              <a:buChar char="•"/>
            </a:pPr>
            <a:r>
              <a:rPr lang="lv-LV" sz="2000" dirty="0">
                <a:solidFill>
                  <a:schemeClr val="tx1"/>
                </a:solidFill>
                <a:latin typeface="Times New Roman" panose="02020603050405020304" pitchFamily="18" charset="0"/>
                <a:cs typeface="Times New Roman" panose="02020603050405020304" pitchFamily="18" charset="0"/>
              </a:rPr>
              <a:t>apsekot objektu un </a:t>
            </a:r>
            <a:r>
              <a:rPr lang="lv-LV" sz="2000" b="1" dirty="0">
                <a:solidFill>
                  <a:schemeClr val="tx1"/>
                </a:solidFill>
                <a:latin typeface="Times New Roman" panose="02020603050405020304" pitchFamily="18" charset="0"/>
                <a:cs typeface="Times New Roman" panose="02020603050405020304" pitchFamily="18" charset="0"/>
              </a:rPr>
              <a:t>apsekojuma rezultātus ierakstīt </a:t>
            </a:r>
            <a:r>
              <a:rPr lang="lv-LV" sz="2000" dirty="0">
                <a:solidFill>
                  <a:schemeClr val="tx1"/>
                </a:solidFill>
                <a:latin typeface="Times New Roman" panose="02020603050405020304" pitchFamily="18" charset="0"/>
                <a:cs typeface="Times New Roman" panose="02020603050405020304" pitchFamily="18" charset="0"/>
              </a:rPr>
              <a:t>būvdarbu žurnālā </a:t>
            </a:r>
            <a:r>
              <a:rPr lang="lv-LV" sz="1400" dirty="0">
                <a:solidFill>
                  <a:schemeClr val="tx1"/>
                </a:solidFill>
                <a:latin typeface="Times New Roman" panose="02020603050405020304" pitchFamily="18" charset="0"/>
                <a:cs typeface="Times New Roman" panose="02020603050405020304" pitchFamily="18" charset="0"/>
              </a:rPr>
              <a:t>(VBN 113.1.apakšpunkts);</a:t>
            </a:r>
          </a:p>
          <a:p>
            <a:pPr marL="342900" indent="-342900" algn="just">
              <a:buFont typeface="Arial" panose="020B0604020202020204" pitchFamily="34" charset="0"/>
              <a:buChar char="•"/>
            </a:pPr>
            <a:r>
              <a:rPr lang="lv-LV" sz="2000" b="1" dirty="0">
                <a:solidFill>
                  <a:schemeClr val="tx1"/>
                </a:solidFill>
                <a:latin typeface="Times New Roman" panose="02020603050405020304" pitchFamily="18" charset="0"/>
                <a:cs typeface="Times New Roman" panose="02020603050405020304" pitchFamily="18" charset="0"/>
              </a:rPr>
              <a:t>atbilstoši kompetencei kontrolēt </a:t>
            </a:r>
            <a:r>
              <a:rPr lang="lv-LV" sz="2000" dirty="0">
                <a:solidFill>
                  <a:schemeClr val="tx1"/>
                </a:solidFill>
                <a:latin typeface="Times New Roman" panose="02020603050405020304" pitchFamily="18" charset="0"/>
                <a:cs typeface="Times New Roman" panose="02020603050405020304" pitchFamily="18" charset="0"/>
              </a:rPr>
              <a:t>būvdarbu žurnālā ierakstīto </a:t>
            </a:r>
            <a:r>
              <a:rPr lang="lv-LV" sz="2000" b="1" dirty="0">
                <a:solidFill>
                  <a:schemeClr val="tx1"/>
                </a:solidFill>
                <a:latin typeface="Times New Roman" panose="02020603050405020304" pitchFamily="18" charset="0"/>
                <a:cs typeface="Times New Roman" panose="02020603050405020304" pitchFamily="18" charset="0"/>
              </a:rPr>
              <a:t>norādījumu izpildi </a:t>
            </a:r>
            <a:r>
              <a:rPr lang="lv-LV" sz="1400" dirty="0">
                <a:solidFill>
                  <a:schemeClr val="tx1"/>
                </a:solidFill>
                <a:latin typeface="Times New Roman" panose="02020603050405020304" pitchFamily="18" charset="0"/>
                <a:cs typeface="Times New Roman" panose="02020603050405020304" pitchFamily="18" charset="0"/>
              </a:rPr>
              <a:t>(VBN 113.4.apakšpunkts)</a:t>
            </a:r>
          </a:p>
        </p:txBody>
      </p:sp>
    </p:spTree>
    <p:extLst>
      <p:ext uri="{BB962C8B-B14F-4D97-AF65-F5344CB8AC3E}">
        <p14:creationId xmlns:p14="http://schemas.microsoft.com/office/powerpoint/2010/main" val="3176976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90712" y="1266081"/>
            <a:ext cx="9352591" cy="3908762"/>
          </a:xfrm>
          <a:prstGeom prst="rect">
            <a:avLst/>
          </a:prstGeom>
        </p:spPr>
        <p:txBody>
          <a:bodyPr wrap="square">
            <a:spAutoFit/>
          </a:bodyPr>
          <a:lstStyle/>
          <a:p>
            <a:pPr algn="just"/>
            <a:r>
              <a:rPr lang="lv-LV" sz="2400" b="1" dirty="0">
                <a:latin typeface="Times New Roman" panose="02020603050405020304" pitchFamily="18" charset="0"/>
                <a:cs typeface="Times New Roman" panose="02020603050405020304" pitchFamily="18" charset="0"/>
              </a:rPr>
              <a:t>Būvdarbu žurnāla saturs BIS</a:t>
            </a:r>
            <a:r>
              <a:rPr lang="lv-LV" sz="2400" dirty="0">
                <a:latin typeface="Times New Roman" panose="02020603050405020304" pitchFamily="18" charset="0"/>
                <a:cs typeface="Times New Roman" panose="02020603050405020304" pitchFamily="18" charset="0"/>
              </a:rPr>
              <a:t>:</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Būvniecības ierosinātāja un galvenā būvdarbu veicēja noslēgtie līgumi;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Būvizstrādājumi un citi materiāli;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Ikdienas un speciālie būvdarbi;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Akti (segto darbu, nozīmīgo konstrukciju, ugunsdrošībai nozīmīgo inženiertehnisko sistēmu pieņemšanas akti un citi akti)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Avārijas un nelaimes gadījumi;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Saņemto materiālu un būvizstrādājumu testēšanas dati;</a:t>
            </a:r>
          </a:p>
          <a:p>
            <a:pPr marL="514350" indent="-514350" algn="just">
              <a:buAutoNum type="arabicPeriod"/>
            </a:pPr>
            <a:r>
              <a:rPr lang="lv-LV" sz="2400" dirty="0">
                <a:latin typeface="Times New Roman" panose="02020603050405020304" pitchFamily="18" charset="0"/>
                <a:cs typeface="Times New Roman" panose="02020603050405020304" pitchFamily="18" charset="0"/>
              </a:rPr>
              <a:t>Būvdarbu kvalitātes pārbaudes dati </a:t>
            </a:r>
            <a:r>
              <a:rPr lang="lv-LV" sz="1400" dirty="0">
                <a:latin typeface="Times New Roman" panose="02020603050405020304" pitchFamily="18" charset="0"/>
                <a:cs typeface="Times New Roman" panose="02020603050405020304" pitchFamily="18" charset="0"/>
              </a:rPr>
              <a:t>(VBN 5.</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 pielikums)</a:t>
            </a:r>
            <a:r>
              <a:rPr lang="lv-LV" sz="3200" dirty="0">
                <a:latin typeface="Times New Roman" panose="02020603050405020304" pitchFamily="18" charset="0"/>
                <a:cs typeface="Times New Roman" panose="02020603050405020304" pitchFamily="18" charset="0"/>
              </a:rPr>
              <a:t> </a:t>
            </a:r>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483313" y="25233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(5)</a:t>
            </a:r>
          </a:p>
        </p:txBody>
      </p:sp>
      <p:pic>
        <p:nvPicPr>
          <p:cNvPr id="4" name="Picture 3">
            <a:extLst>
              <a:ext uri="{FF2B5EF4-FFF2-40B4-BE49-F238E27FC236}">
                <a16:creationId xmlns:a16="http://schemas.microsoft.com/office/drawing/2014/main" id="{37D8051B-1E5E-4761-8AA3-C9584C519BF4}"/>
              </a:ext>
            </a:extLst>
          </p:cNvPr>
          <p:cNvPicPr>
            <a:picLocks noChangeAspect="1"/>
          </p:cNvPicPr>
          <p:nvPr/>
        </p:nvPicPr>
        <p:blipFill>
          <a:blip r:embed="rId3"/>
          <a:stretch>
            <a:fillRect/>
          </a:stretch>
        </p:blipFill>
        <p:spPr>
          <a:xfrm>
            <a:off x="274348" y="5337034"/>
            <a:ext cx="11643303" cy="1268628"/>
          </a:xfrm>
          <a:prstGeom prst="rect">
            <a:avLst/>
          </a:prstGeom>
        </p:spPr>
      </p:pic>
      <p:sp>
        <p:nvSpPr>
          <p:cNvPr id="7" name="Oval 6">
            <a:extLst>
              <a:ext uri="{FF2B5EF4-FFF2-40B4-BE49-F238E27FC236}">
                <a16:creationId xmlns:a16="http://schemas.microsoft.com/office/drawing/2014/main" id="{64F629E1-40BE-4F13-822F-F660BBEF465B}"/>
              </a:ext>
            </a:extLst>
          </p:cNvPr>
          <p:cNvSpPr/>
          <p:nvPr/>
        </p:nvSpPr>
        <p:spPr>
          <a:xfrm>
            <a:off x="5106838" y="5853453"/>
            <a:ext cx="194957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24440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965612" y="121303"/>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(6)</a:t>
            </a:r>
          </a:p>
        </p:txBody>
      </p:sp>
      <p:pic>
        <p:nvPicPr>
          <p:cNvPr id="5" name="Picture 4">
            <a:extLst>
              <a:ext uri="{FF2B5EF4-FFF2-40B4-BE49-F238E27FC236}">
                <a16:creationId xmlns:a16="http://schemas.microsoft.com/office/drawing/2014/main" id="{2F5BCB32-E495-4E10-846C-176138E94909}"/>
              </a:ext>
            </a:extLst>
          </p:cNvPr>
          <p:cNvPicPr>
            <a:picLocks noChangeAspect="1"/>
          </p:cNvPicPr>
          <p:nvPr/>
        </p:nvPicPr>
        <p:blipFill>
          <a:blip r:embed="rId3"/>
          <a:stretch>
            <a:fillRect/>
          </a:stretch>
        </p:blipFill>
        <p:spPr>
          <a:xfrm>
            <a:off x="2300141" y="776309"/>
            <a:ext cx="8971570" cy="1657197"/>
          </a:xfrm>
          <a:prstGeom prst="rect">
            <a:avLst/>
          </a:prstGeom>
        </p:spPr>
      </p:pic>
      <p:sp>
        <p:nvSpPr>
          <p:cNvPr id="8" name="Rectangle 7">
            <a:extLst>
              <a:ext uri="{FF2B5EF4-FFF2-40B4-BE49-F238E27FC236}">
                <a16:creationId xmlns:a16="http://schemas.microsoft.com/office/drawing/2014/main" id="{A049F356-E989-43BD-8D57-4310E4E570EF}"/>
              </a:ext>
            </a:extLst>
          </p:cNvPr>
          <p:cNvSpPr/>
          <p:nvPr/>
        </p:nvSpPr>
        <p:spPr>
          <a:xfrm>
            <a:off x="299377" y="2365641"/>
            <a:ext cx="11593245" cy="4462760"/>
          </a:xfrm>
          <a:prstGeom prst="rect">
            <a:avLst/>
          </a:prstGeom>
        </p:spPr>
        <p:txBody>
          <a:bodyPr wrap="square">
            <a:spAutoFit/>
          </a:bodyPr>
          <a:lstStyle/>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1 -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līguma numurs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(pamatojuma dokuments pielikumā – aila “Datnes”)</a:t>
            </a:r>
            <a:r>
              <a:rPr lang="lv-LV" sz="1600" dirty="0">
                <a:latin typeface="Times New Roman" panose="02020603050405020304" pitchFamily="18" charset="0"/>
                <a:ea typeface="Calibri" panose="020F0502020204030204" pitchFamily="34" charset="0"/>
                <a:cs typeface="Times New Roman" panose="02020603050405020304" pitchFamily="18" charset="0"/>
              </a:rPr>
              <a:t>;</a:t>
            </a:r>
            <a:endParaRPr lang="lv-LV"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2 -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līguma termiņa sākuma datums un līguma termiņa beigu datums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(pamatojuma dokuments pielikumā – aila “Datnes”)</a:t>
            </a:r>
            <a:r>
              <a:rPr lang="lv-LV" sz="1600" dirty="0">
                <a:latin typeface="Times New Roman" panose="02020603050405020304" pitchFamily="18" charset="0"/>
                <a:ea typeface="Calibri" panose="020F0502020204030204" pitchFamily="34" charset="0"/>
                <a:cs typeface="Times New Roman" panose="02020603050405020304" pitchFamily="18" charset="0"/>
              </a:rPr>
              <a:t>;</a:t>
            </a:r>
            <a:endParaRPr lang="lv-LV"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3 -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līguma priekšmets - specialitātes veids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(sasaiste ar būvniecības ieceres dokumentācijas daļu. Piemēram – būvdarbi, autoruzraudzība, būvuzraudzība, būvekspertīze, inženierizpēte)</a:t>
            </a:r>
            <a:r>
              <a:rPr lang="lv-LV" sz="16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un līguma summa</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4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pasūtītājs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(Būvniecības ierosinātāja un galvenā būvdarbu veicēja noslēgtie līguma izpildē iesaistītās personas - juridiskās personas (reģistrācijas numurs) vai fiziskās personas (personas kods, kvalifikācija (personām, kuras nav būvspeciālisti), sertifikāta numurs (būvspeciālistiem)));</a:t>
            </a:r>
            <a:endParaRPr lang="lv-LV"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5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izpildītājs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(Būvniecības ierosinātāja un galvenā būvdarbu veicēja noslēgtie līguma izpildē iesaistītās personas - juridiskās personas (reģistrācijas numurs) vai fiziskās personas (personas kods, kvalifikācija (personām, kuras nav būvspeciālisti), sertifikāta numurs (būvspeciālistiem)));</a:t>
            </a:r>
            <a:endParaRPr lang="lv-LV"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6 -</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2000" b="1" dirty="0">
                <a:latin typeface="Times New Roman" panose="02020603050405020304" pitchFamily="18" charset="0"/>
                <a:ea typeface="Calibri" panose="020F0502020204030204" pitchFamily="34" charset="0"/>
                <a:cs typeface="Times New Roman" panose="02020603050405020304" pitchFamily="18" charset="0"/>
              </a:rPr>
              <a:t>līguma priekšmets - būvdarbu veids</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(sasaiste ar būvniecības ieceres dokumentācijas daļu. Piemēram – definējot darbu veidus, kā Ministru kabineta noteikumu Nr. 239 ”Noteikumi par Latvijas būvnormatīvu LBN 501-17 “Būvizmaksu noteikšanas kārtība” 1.pielikumā - pāļu darbi, ārējie apdares darbi, tehnoloģisko iekārtu montāža, u.c.);</a:t>
            </a:r>
            <a:endParaRPr lang="lv-LV"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7 – Būvdarbu veicēja civiltiesiskās atbildības apdrošināšanas un būvspeciālista profesionālās civiltiesiskās atbildības apdrošināšanas līguma termiņa beigu datums </a:t>
            </a:r>
            <a:r>
              <a:rPr lang="lv-LV" sz="1400" dirty="0">
                <a:latin typeface="Times New Roman" panose="02020603050405020304" pitchFamily="18" charset="0"/>
                <a:ea typeface="Calibri" panose="020F0502020204030204" pitchFamily="34" charset="0"/>
                <a:cs typeface="Times New Roman" panose="02020603050405020304" pitchFamily="18" charset="0"/>
              </a:rPr>
              <a:t>(Ministru kabineta 19.08.2014. noteikumu Nr.502 “Noteikumi par būvspeciālistu un būvdarbu veicēju civiltiesiskās atbildības obligāto apdrošināšanu” 5.punkts un 22.punkts);</a:t>
            </a:r>
            <a:endParaRPr lang="lv-LV"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8 - pielikumi</a:t>
            </a:r>
            <a:r>
              <a:rPr lang="lv-LV" sz="2000" dirty="0">
                <a:latin typeface="Times New Roman" panose="02020603050405020304" pitchFamily="18" charset="0"/>
                <a:ea typeface="Calibri" panose="020F0502020204030204" pitchFamily="34" charset="0"/>
                <a:cs typeface="Times New Roman" panose="02020603050405020304" pitchFamily="18" charset="0"/>
              </a:rPr>
              <a:t> </a:t>
            </a:r>
            <a:r>
              <a:rPr lang="lv-LV" sz="1400" dirty="0">
                <a:latin typeface="Times New Roman" panose="02020603050405020304" pitchFamily="18" charset="0"/>
                <a:ea typeface="Calibri" panose="020F0502020204030204" pitchFamily="34" charset="0"/>
                <a:cs typeface="Times New Roman" panose="02020603050405020304" pitchFamily="18" charset="0"/>
              </a:rPr>
              <a:t>(pamatojuma dokumenti)</a:t>
            </a:r>
            <a:endParaRPr lang="lv-LV"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v-LV" sz="1400" dirty="0">
                <a:latin typeface="Times New Roman" panose="02020603050405020304" pitchFamily="18" charset="0"/>
                <a:ea typeface="Calibri" panose="020F0502020204030204" pitchFamily="34" charset="0"/>
                <a:cs typeface="Times New Roman" panose="02020603050405020304" pitchFamily="18" charset="0"/>
              </a:rPr>
              <a:t>(VBN 5.</a:t>
            </a:r>
            <a:r>
              <a:rPr lang="lv-LV" sz="1400" baseline="30000" dirty="0">
                <a:latin typeface="Times New Roman" panose="02020603050405020304" pitchFamily="18" charset="0"/>
                <a:ea typeface="Calibri" panose="020F0502020204030204" pitchFamily="34" charset="0"/>
                <a:cs typeface="Times New Roman" panose="02020603050405020304" pitchFamily="18" charset="0"/>
              </a:rPr>
              <a:t>1</a:t>
            </a:r>
            <a:r>
              <a:rPr lang="lv-LV" sz="1400" dirty="0">
                <a:latin typeface="Times New Roman" panose="02020603050405020304" pitchFamily="18" charset="0"/>
                <a:ea typeface="Calibri" panose="020F0502020204030204" pitchFamily="34" charset="0"/>
                <a:cs typeface="Times New Roman" panose="02020603050405020304" pitchFamily="18" charset="0"/>
              </a:rPr>
              <a:t>pielikuma 1.punkts)</a:t>
            </a:r>
            <a:endParaRPr lang="lv-LV"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956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490194" y="2337127"/>
            <a:ext cx="11444139" cy="4185761"/>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personas vārds un uzvārds </a:t>
            </a:r>
            <a:r>
              <a:rPr lang="lv-LV" sz="1400" dirty="0">
                <a:latin typeface="Times New Roman" panose="02020603050405020304" pitchFamily="18" charset="0"/>
                <a:cs typeface="Times New Roman" panose="02020603050405020304" pitchFamily="18" charset="0"/>
              </a:rPr>
              <a:t>(būvniecības informācijas sistēmā ir pieejams būvdarbu žurnāls un nepieciešamā būvniecības ieceres dokumentācija);</a:t>
            </a:r>
          </a:p>
          <a:p>
            <a:pPr algn="just"/>
            <a:r>
              <a:rPr lang="lv-LV" sz="2000" b="1" dirty="0">
                <a:latin typeface="Times New Roman" panose="02020603050405020304" pitchFamily="18" charset="0"/>
                <a:cs typeface="Times New Roman" panose="02020603050405020304" pitchFamily="18" charset="0"/>
              </a:rPr>
              <a:t>2 - objektam piesaistītā būvspeciālista sertifikāts </a:t>
            </a:r>
            <a:r>
              <a:rPr lang="lv-LV" sz="1400" dirty="0">
                <a:latin typeface="Times New Roman" panose="02020603050405020304" pitchFamily="18" charset="0"/>
                <a:cs typeface="Times New Roman" panose="02020603050405020304" pitchFamily="18" charset="0"/>
              </a:rPr>
              <a:t>(norāda būvprakses sertifikāta jomas numuru (arhitekta prakse, projektēšana, būvdarbu vadīšana, būvuzraudzība, būvekspertīze),  ar kuru veic patstāvīgo praksi konkrētajā objektā);</a:t>
            </a:r>
          </a:p>
          <a:p>
            <a:pPr algn="just"/>
            <a:r>
              <a:rPr lang="lv-LV" sz="2000" b="1" dirty="0">
                <a:latin typeface="Times New Roman" panose="02020603050405020304" pitchFamily="18" charset="0"/>
                <a:cs typeface="Times New Roman" panose="02020603050405020304" pitchFamily="18" charset="0"/>
              </a:rPr>
              <a:t>3 - līguma numurs </a:t>
            </a:r>
            <a:r>
              <a:rPr lang="lv-LV" sz="1400" dirty="0">
                <a:latin typeface="Times New Roman" panose="02020603050405020304" pitchFamily="18" charset="0"/>
                <a:cs typeface="Times New Roman" panose="02020603050405020304" pitchFamily="18" charset="0"/>
              </a:rPr>
              <a:t>(Būvniecības ierosinātāja un galvenā būvdarbu veicēja noslēgtie līgumi. Būvdarbu žurnāla sadaļas “Būvdarbu līgumi” aila “Līguma numurs”);</a:t>
            </a:r>
          </a:p>
          <a:p>
            <a:pPr algn="just"/>
            <a:r>
              <a:rPr lang="lv-LV" sz="2000" b="1" dirty="0">
                <a:latin typeface="Times New Roman" panose="02020603050405020304" pitchFamily="18" charset="0"/>
                <a:cs typeface="Times New Roman" panose="02020603050405020304" pitchFamily="18" charset="0"/>
              </a:rPr>
              <a:t>4 – būvniecības ierosinātāja un galvenā būvdarbu veicēja noslēgtie līguma izpildē iesaistītās personas </a:t>
            </a:r>
            <a:r>
              <a:rPr lang="lv-LV" sz="1400" dirty="0">
                <a:latin typeface="Times New Roman" panose="02020603050405020304" pitchFamily="18" charset="0"/>
                <a:cs typeface="Times New Roman" panose="02020603050405020304" pitchFamily="18" charset="0"/>
              </a:rPr>
              <a:t>(juridiskās personas (reģistrācijas numurs). Būvdarbu žurnāla sadaļas “Būvdarbu līgumi” aila “Izpildītājs”);</a:t>
            </a:r>
          </a:p>
          <a:p>
            <a:pPr algn="just"/>
            <a:r>
              <a:rPr lang="lv-LV" sz="2000" b="1" dirty="0">
                <a:latin typeface="Times New Roman" panose="02020603050405020304" pitchFamily="18" charset="0"/>
                <a:cs typeface="Times New Roman" panose="02020603050405020304" pitchFamily="18" charset="0"/>
              </a:rPr>
              <a:t>5 – piesaistītā būvspeciālista un atbildīgās personas piekļuves tiesību loma </a:t>
            </a:r>
            <a:r>
              <a:rPr lang="lv-LV" sz="1400" dirty="0">
                <a:latin typeface="Times New Roman" panose="02020603050405020304" pitchFamily="18" charset="0"/>
                <a:cs typeface="Times New Roman" panose="02020603050405020304" pitchFamily="18" charset="0"/>
              </a:rPr>
              <a:t>(piemēram: galvenā būvdarbu veicēja atbildīgais būvdarbu vadītājs, galvenā būvdarbu veicēja būvdarbu vadītājs, atsevišķu būvdarbu veicēja būvdarbu vadītājs, būvuzraugs, autoruzraugs, darba aizsardzības koordinators, lietvedis,  pārstāvēt personu kā ierosinātāju, u.c.);</a:t>
            </a:r>
          </a:p>
          <a:p>
            <a:pPr algn="just"/>
            <a:r>
              <a:rPr lang="lv-LV" sz="2000" b="1" dirty="0">
                <a:latin typeface="Times New Roman" panose="02020603050405020304" pitchFamily="18" charset="0"/>
                <a:cs typeface="Times New Roman" panose="02020603050405020304" pitchFamily="18" charset="0"/>
              </a:rPr>
              <a:t>6 – būvniecības informācijas sistēmā piešķirto piekļuves tiesības būvdarbu žurnālam sākuma datums </a:t>
            </a:r>
            <a:r>
              <a:rPr lang="lv-LV" sz="1400" dirty="0">
                <a:latin typeface="Times New Roman" panose="02020603050405020304" pitchFamily="18" charset="0"/>
                <a:cs typeface="Times New Roman" panose="02020603050405020304" pitchFamily="18" charset="0"/>
              </a:rPr>
              <a:t>(atbilstoši Būvniecības ierosinātāja un galvenā būvdarbu veicēja noslēgtajam līgumam. Būvspeciālistiem patstāvīgās prakses sākums konkrētajā objektā);</a:t>
            </a:r>
          </a:p>
          <a:p>
            <a:pPr algn="just"/>
            <a:r>
              <a:rPr lang="lv-LV" sz="2000" b="1" dirty="0">
                <a:latin typeface="Times New Roman" panose="02020603050405020304" pitchFamily="18" charset="0"/>
                <a:cs typeface="Times New Roman" panose="02020603050405020304" pitchFamily="18" charset="0"/>
              </a:rPr>
              <a:t>7 – būvniecības informācijas sistēmā piešķirto piekļuves tiesības būvdarbu žurnālam beigu datums </a:t>
            </a:r>
            <a:r>
              <a:rPr lang="lv-LV" sz="1400" dirty="0">
                <a:latin typeface="Times New Roman" panose="02020603050405020304" pitchFamily="18" charset="0"/>
                <a:cs typeface="Times New Roman" panose="02020603050405020304" pitchFamily="18" charset="0"/>
              </a:rPr>
              <a:t>(atbilstoši Būvniecības ierosinātāja un galvenā būvdarbu veicēja noslēgtajam līgumam. Būvspeciālistiem patstāvīgās prakses beigas konkrētajā objektā)</a:t>
            </a:r>
          </a:p>
          <a:p>
            <a:pPr algn="just"/>
            <a:r>
              <a:rPr lang="lv-LV" sz="1400" dirty="0">
                <a:latin typeface="Times New Roman" panose="02020603050405020304" pitchFamily="18" charset="0"/>
                <a:cs typeface="Times New Roman" panose="02020603050405020304" pitchFamily="18" charset="0"/>
              </a:rPr>
              <a:t>(VBN 5.1pielikuma 1.punkts)</a:t>
            </a:r>
          </a:p>
        </p:txBody>
      </p:sp>
      <p:sp>
        <p:nvSpPr>
          <p:cNvPr id="6" name="Title 1"/>
          <p:cNvSpPr txBox="1">
            <a:spLocks/>
          </p:cNvSpPr>
          <p:nvPr/>
        </p:nvSpPr>
        <p:spPr>
          <a:xfrm>
            <a:off x="2285351" y="16700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(7)</a:t>
            </a:r>
          </a:p>
        </p:txBody>
      </p:sp>
      <p:pic>
        <p:nvPicPr>
          <p:cNvPr id="4" name="Picture 3">
            <a:extLst>
              <a:ext uri="{FF2B5EF4-FFF2-40B4-BE49-F238E27FC236}">
                <a16:creationId xmlns:a16="http://schemas.microsoft.com/office/drawing/2014/main" id="{ECBC03FE-AE86-48AD-8AA6-FED0A30CEF5D}"/>
              </a:ext>
            </a:extLst>
          </p:cNvPr>
          <p:cNvPicPr>
            <a:picLocks noChangeAspect="1"/>
          </p:cNvPicPr>
          <p:nvPr/>
        </p:nvPicPr>
        <p:blipFill>
          <a:blip r:embed="rId3"/>
          <a:stretch>
            <a:fillRect/>
          </a:stretch>
        </p:blipFill>
        <p:spPr>
          <a:xfrm>
            <a:off x="3253524" y="724137"/>
            <a:ext cx="6457950" cy="1660844"/>
          </a:xfrm>
          <a:prstGeom prst="rect">
            <a:avLst/>
          </a:prstGeom>
        </p:spPr>
      </p:pic>
    </p:spTree>
    <p:extLst>
      <p:ext uri="{BB962C8B-B14F-4D97-AF65-F5344CB8AC3E}">
        <p14:creationId xmlns:p14="http://schemas.microsoft.com/office/powerpoint/2010/main" val="3499245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102936" y="2766719"/>
            <a:ext cx="10579863" cy="3354765"/>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būvizstrādājumu vai citu materiālu piegādes datums un laiks būvlaukumā</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2 - būvizstrādājumu vai citu materiālu veids</a:t>
            </a:r>
            <a:r>
              <a:rPr lang="lv-LV" sz="2000" dirty="0">
                <a:latin typeface="Times New Roman" panose="02020603050405020304" pitchFamily="18" charset="0"/>
                <a:cs typeface="Times New Roman" panose="02020603050405020304" pitchFamily="18" charset="0"/>
              </a:rPr>
              <a:t> </a:t>
            </a:r>
            <a:r>
              <a:rPr lang="lv-LV" sz="1400" dirty="0">
                <a:latin typeface="Times New Roman" panose="02020603050405020304" pitchFamily="18" charset="0"/>
                <a:cs typeface="Times New Roman" panose="02020603050405020304" pitchFamily="18" charset="0"/>
              </a:rPr>
              <a:t>(piemēram: būvniecības informācijas sistēmā ir iespēja izvēlētie definētos veidus);</a:t>
            </a:r>
          </a:p>
          <a:p>
            <a:pPr algn="just"/>
            <a:r>
              <a:rPr lang="lv-LV" sz="2000" b="1" dirty="0">
                <a:latin typeface="Times New Roman" panose="02020603050405020304" pitchFamily="18" charset="0"/>
                <a:cs typeface="Times New Roman" panose="02020603050405020304" pitchFamily="18" charset="0"/>
              </a:rPr>
              <a:t>3 - būvizstrādājuma ražotāja atbilstību apliecinošā dokumenta numurs </a:t>
            </a:r>
            <a:r>
              <a:rPr lang="lv-LV" sz="1400" dirty="0">
                <a:latin typeface="Times New Roman" panose="02020603050405020304" pitchFamily="18" charset="0"/>
                <a:cs typeface="Times New Roman" panose="02020603050405020304" pitchFamily="18" charset="0"/>
              </a:rPr>
              <a:t>(piemēram: Ekspluatācijas īpašību deklarācijas numurs - šis ir ekspluatācijas īpašību deklarācijas atsauces numurs, kas paredzēts Regulas (ES) Nr. 305/2011 9. panta 2. punktā. Numuru izvēlas ražotājs. Šis numurs var būt tāds pats kā izstrādājumu tipa unikālais identifikācijas kods);</a:t>
            </a:r>
          </a:p>
          <a:p>
            <a:pPr algn="just"/>
            <a:r>
              <a:rPr lang="lv-LV" sz="2000" b="1" dirty="0">
                <a:latin typeface="Times New Roman" panose="02020603050405020304" pitchFamily="18" charset="0"/>
                <a:cs typeface="Times New Roman" panose="02020603050405020304" pitchFamily="18" charset="0"/>
              </a:rPr>
              <a:t>4 – būvdarbu veicējs, kurš piegādātā būvizstrādājumu objektā</a:t>
            </a:r>
            <a:r>
              <a:rPr lang="lv-LV" sz="1400" b="1" dirty="0">
                <a:latin typeface="Times New Roman" panose="02020603050405020304" pitchFamily="18" charset="0"/>
                <a:cs typeface="Times New Roman" panose="02020603050405020304" pitchFamily="18" charset="0"/>
              </a:rPr>
              <a:t> </a:t>
            </a:r>
            <a:r>
              <a:rPr lang="lv-LV" sz="1400" dirty="0">
                <a:latin typeface="Times New Roman" panose="02020603050405020304" pitchFamily="18" charset="0"/>
                <a:cs typeface="Times New Roman" panose="02020603050405020304" pitchFamily="18" charset="0"/>
              </a:rPr>
              <a:t>(VBN 93.6.apakšpunktā noteikts, ka galvenā būvdarbu veicēja pienākums ir nodrošināt, ka būvdarbos tiek izmantoti tikai būvprojektam atbilstoši būvizstrādājumi, kuriem ir atbilstību apliecinošie dokumenti);</a:t>
            </a:r>
          </a:p>
          <a:p>
            <a:pPr algn="just"/>
            <a:r>
              <a:rPr lang="lv-LV" sz="2000" b="1" dirty="0">
                <a:latin typeface="Times New Roman" panose="02020603050405020304" pitchFamily="18" charset="0"/>
                <a:cs typeface="Times New Roman" panose="02020603050405020304" pitchFamily="18" charset="0"/>
              </a:rPr>
              <a:t>5 – būvē, kurā stacionāri iebūvēs būvizstrādājumu </a:t>
            </a:r>
            <a:r>
              <a:rPr lang="lv-LV" sz="1400" dirty="0">
                <a:latin typeface="Times New Roman" panose="02020603050405020304" pitchFamily="18" charset="0"/>
                <a:cs typeface="Times New Roman" panose="02020603050405020304" pitchFamily="18" charset="0"/>
              </a:rPr>
              <a:t>(BL 10.panta pirmajā daļa noteikts, ka būvizstrādājumus atļauts piedāvāt Latvijas tirgū, kā arī stacionāri iebūvēt būvēs, ja tie ir derīgi paredzētajam izmantojumam, nodrošina būvei izvirzīto būtisko prasību izpildi un atbilst būvniecību regulējošu normatīvo aktu prasībām)</a:t>
            </a:r>
          </a:p>
          <a:p>
            <a:pPr algn="just"/>
            <a:r>
              <a:rPr lang="lv-LV" sz="1400" dirty="0">
                <a:latin typeface="Times New Roman" panose="02020603050405020304" pitchFamily="18" charset="0"/>
                <a:cs typeface="Times New Roman" panose="02020603050405020304" pitchFamily="18" charset="0"/>
              </a:rPr>
              <a:t>(VBN 5.</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pielikuma 2.punkts)</a:t>
            </a:r>
          </a:p>
        </p:txBody>
      </p:sp>
      <p:sp>
        <p:nvSpPr>
          <p:cNvPr id="6" name="Title 1"/>
          <p:cNvSpPr txBox="1">
            <a:spLocks/>
          </p:cNvSpPr>
          <p:nvPr/>
        </p:nvSpPr>
        <p:spPr>
          <a:xfrm>
            <a:off x="2539874" y="126064"/>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(8)</a:t>
            </a:r>
          </a:p>
        </p:txBody>
      </p:sp>
      <p:pic>
        <p:nvPicPr>
          <p:cNvPr id="7" name="Picture 6">
            <a:extLst>
              <a:ext uri="{FF2B5EF4-FFF2-40B4-BE49-F238E27FC236}">
                <a16:creationId xmlns:a16="http://schemas.microsoft.com/office/drawing/2014/main" id="{D1C2E1FB-4026-4724-9492-65F75A9596F4}"/>
              </a:ext>
            </a:extLst>
          </p:cNvPr>
          <p:cNvPicPr>
            <a:picLocks noChangeAspect="1"/>
          </p:cNvPicPr>
          <p:nvPr/>
        </p:nvPicPr>
        <p:blipFill>
          <a:blip r:embed="rId3"/>
          <a:stretch>
            <a:fillRect/>
          </a:stretch>
        </p:blipFill>
        <p:spPr>
          <a:xfrm>
            <a:off x="4265078" y="848934"/>
            <a:ext cx="5324475" cy="1828800"/>
          </a:xfrm>
          <a:prstGeom prst="rect">
            <a:avLst/>
          </a:prstGeom>
        </p:spPr>
      </p:pic>
    </p:spTree>
    <p:extLst>
      <p:ext uri="{BB962C8B-B14F-4D97-AF65-F5344CB8AC3E}">
        <p14:creationId xmlns:p14="http://schemas.microsoft.com/office/powerpoint/2010/main" val="42257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855123-0BBC-4E51-9CC2-8027318CE798}"/>
              </a:ext>
            </a:extLst>
          </p:cNvPr>
          <p:cNvSpPr>
            <a:spLocks noGrp="1"/>
          </p:cNvSpPr>
          <p:nvPr>
            <p:ph type="title"/>
          </p:nvPr>
        </p:nvSpPr>
        <p:spPr/>
        <p:txBody>
          <a:bodyPr/>
          <a:lstStyle/>
          <a:p>
            <a:pPr algn="ctr"/>
            <a:r>
              <a:rPr lang="en-US" b="1" dirty="0"/>
              <a:t>Kas </a:t>
            </a:r>
            <a:r>
              <a:rPr lang="en-US" b="1" dirty="0" err="1"/>
              <a:t>izstrādā</a:t>
            </a:r>
            <a:r>
              <a:rPr lang="en-US" b="1" dirty="0"/>
              <a:t> </a:t>
            </a:r>
            <a:r>
              <a:rPr lang="lv-LV" b="1" dirty="0"/>
              <a:t>DVP</a:t>
            </a:r>
            <a:br>
              <a:rPr lang="en-US" b="1" dirty="0"/>
            </a:br>
            <a:r>
              <a:rPr lang="en-US" b="1" dirty="0"/>
              <a:t> un kas </a:t>
            </a:r>
            <a:r>
              <a:rPr lang="en-US" b="1" dirty="0" err="1"/>
              <a:t>saska</a:t>
            </a:r>
            <a:r>
              <a:rPr lang="lv-LV" b="1" dirty="0"/>
              <a:t>ņ</a:t>
            </a:r>
            <a:r>
              <a:rPr lang="en-US" b="1" dirty="0"/>
              <a:t>o?</a:t>
            </a:r>
            <a:endParaRPr lang="lv-LV" b="1" dirty="0"/>
          </a:p>
        </p:txBody>
      </p:sp>
      <p:sp>
        <p:nvSpPr>
          <p:cNvPr id="3" name="Satura vietturis 2">
            <a:extLst>
              <a:ext uri="{FF2B5EF4-FFF2-40B4-BE49-F238E27FC236}">
                <a16:creationId xmlns:a16="http://schemas.microsoft.com/office/drawing/2014/main" id="{42B23988-53E0-4781-8AE0-6003A6C82B89}"/>
              </a:ext>
            </a:extLst>
          </p:cNvPr>
          <p:cNvSpPr>
            <a:spLocks noGrp="1"/>
          </p:cNvSpPr>
          <p:nvPr>
            <p:ph idx="1"/>
          </p:nvPr>
        </p:nvSpPr>
        <p:spPr>
          <a:xfrm>
            <a:off x="838200" y="1825624"/>
            <a:ext cx="10515600" cy="4851901"/>
          </a:xfrm>
        </p:spPr>
        <p:txBody>
          <a:bodyPr>
            <a:normAutofit fontScale="77500" lnSpcReduction="20000"/>
          </a:bodyPr>
          <a:lstStyle/>
          <a:p>
            <a:pPr marL="0" indent="0" algn="just">
              <a:buNone/>
            </a:pPr>
            <a:r>
              <a:rPr lang="lv-LV" sz="2300" dirty="0"/>
              <a:t>ĒBN 114.p. </a:t>
            </a:r>
            <a:r>
              <a:rPr lang="lv-LV" sz="2300" b="1" dirty="0"/>
              <a:t>Pirms </a:t>
            </a:r>
            <a:r>
              <a:rPr lang="lv-LV" sz="2300" dirty="0"/>
              <a:t>attiecīgo</a:t>
            </a:r>
            <a:r>
              <a:rPr lang="lv-LV" sz="2300" b="1" dirty="0"/>
              <a:t> būvdarbu uzsākšanas </a:t>
            </a:r>
            <a:r>
              <a:rPr lang="lv-LV" sz="2300" dirty="0"/>
              <a:t>DVP, pamatojoties uz akceptēto būvniecības ieceres dokumentāciju, </a:t>
            </a:r>
            <a:r>
              <a:rPr lang="lv-LV" sz="2300" b="1" dirty="0">
                <a:solidFill>
                  <a:srgbClr val="FF0000"/>
                </a:solidFill>
              </a:rPr>
              <a:t>izstrādā</a:t>
            </a:r>
            <a:r>
              <a:rPr lang="lv-LV" sz="2300" b="1" dirty="0"/>
              <a:t> galvenais būvdarbu veicējs</a:t>
            </a:r>
            <a:r>
              <a:rPr lang="lv-LV" sz="2300" dirty="0"/>
              <a:t>, bet atsevišķiem un speciāliem darbu veidiem – </a:t>
            </a:r>
            <a:r>
              <a:rPr lang="lv-LV" sz="2300" b="1" dirty="0"/>
              <a:t>atsevišķu būvdarbu veicēji</a:t>
            </a:r>
            <a:r>
              <a:rPr lang="lv-LV" sz="2300" dirty="0"/>
              <a:t>. Izstrādājot DVP, ievēro darbu organizēšanas projektā vai darbu organizēšanas shēmā norādīto. DVP  </a:t>
            </a:r>
            <a:r>
              <a:rPr lang="lv-LV" sz="2300" b="1" dirty="0"/>
              <a:t>detalizācijas pakāpi nosaka tā izstrādātājs </a:t>
            </a:r>
            <a:r>
              <a:rPr lang="lv-LV" sz="2300" dirty="0"/>
              <a:t>atkarībā no veicamo darbu specifikas un apjoma.</a:t>
            </a:r>
          </a:p>
          <a:p>
            <a:pPr marL="0" indent="0" algn="just">
              <a:buNone/>
            </a:pPr>
            <a:r>
              <a:rPr lang="lv-LV" sz="2300" dirty="0"/>
              <a:t>ĒBN 117.p </a:t>
            </a:r>
            <a:r>
              <a:rPr lang="lv-LV" sz="2300" b="1" dirty="0"/>
              <a:t>Ja DVP izstrādā atsevišķu būvdarbu veicējs</a:t>
            </a:r>
            <a:r>
              <a:rPr lang="lv-LV" sz="2300" dirty="0"/>
              <a:t>, tas </a:t>
            </a:r>
            <a:r>
              <a:rPr lang="lv-LV" sz="2300" b="1" dirty="0">
                <a:solidFill>
                  <a:srgbClr val="FF0000"/>
                </a:solidFill>
              </a:rPr>
              <a:t>saskaņojams</a:t>
            </a:r>
            <a:r>
              <a:rPr lang="lv-LV" sz="2300" dirty="0"/>
              <a:t> </a:t>
            </a:r>
            <a:r>
              <a:rPr lang="lv-LV" sz="2300" b="1" dirty="0"/>
              <a:t>ar galveno būvdarbu veicēju</a:t>
            </a:r>
            <a:r>
              <a:rPr lang="lv-LV" sz="2300" dirty="0"/>
              <a:t>. Pamatojoties uz uzņēmuma vadītāja pilnvarojumu, DVP </a:t>
            </a:r>
            <a:r>
              <a:rPr lang="lv-LV" sz="2300" b="1" dirty="0">
                <a:solidFill>
                  <a:srgbClr val="FF0000"/>
                </a:solidFill>
              </a:rPr>
              <a:t>apstiprina</a:t>
            </a:r>
            <a:r>
              <a:rPr lang="lv-LV" sz="2300" b="1" dirty="0"/>
              <a:t> atsevišķu būvdarbu veicēja atbildīgais </a:t>
            </a:r>
            <a:r>
              <a:rPr lang="lv-LV" sz="2300" b="1" dirty="0" err="1"/>
              <a:t>būvspeciālists</a:t>
            </a:r>
            <a:r>
              <a:rPr lang="lv-LV" sz="2300" dirty="0"/>
              <a:t>. </a:t>
            </a:r>
            <a:r>
              <a:rPr lang="lv-LV" sz="2300" b="1" dirty="0"/>
              <a:t>Atjaunošanas, restaurācijas vai pārbūves DVP </a:t>
            </a:r>
            <a:r>
              <a:rPr lang="lv-LV" sz="2300" b="1" dirty="0">
                <a:solidFill>
                  <a:srgbClr val="FF0000"/>
                </a:solidFill>
              </a:rPr>
              <a:t>saskaņojams</a:t>
            </a:r>
            <a:r>
              <a:rPr lang="lv-LV" sz="2300" dirty="0"/>
              <a:t> arī ar </a:t>
            </a:r>
            <a:r>
              <a:rPr lang="lv-LV" sz="2300" b="1" dirty="0"/>
              <a:t>būvprojekta izstrādātāju </a:t>
            </a:r>
            <a:r>
              <a:rPr lang="lv-LV" sz="2300" dirty="0"/>
              <a:t>un</a:t>
            </a:r>
            <a:r>
              <a:rPr lang="lv-LV" sz="2300" b="1" dirty="0"/>
              <a:t> būvniecības ierosinātāju</a:t>
            </a:r>
            <a:r>
              <a:rPr lang="lv-LV" sz="2300" dirty="0"/>
              <a:t>. </a:t>
            </a:r>
          </a:p>
          <a:p>
            <a:pPr marL="0" indent="0" algn="just">
              <a:buNone/>
            </a:pPr>
            <a:r>
              <a:rPr lang="lv-LV" sz="2300" dirty="0"/>
              <a:t>ĒBN 112.p</a:t>
            </a:r>
            <a:r>
              <a:rPr lang="en-US" sz="2300" dirty="0"/>
              <a:t>.</a:t>
            </a:r>
            <a:r>
              <a:rPr lang="lv-LV" sz="2300" dirty="0"/>
              <a:t> </a:t>
            </a:r>
            <a:r>
              <a:rPr lang="lv-LV" sz="2300" b="1" dirty="0"/>
              <a:t>Pirms būvdarbu uzsākšanas</a:t>
            </a:r>
            <a:r>
              <a:rPr lang="lv-LV" sz="2300" dirty="0"/>
              <a:t> esošos apbūves apstākļos galvenais būvdarbu veicējs </a:t>
            </a:r>
            <a:r>
              <a:rPr lang="lv-LV" sz="2300" b="1" dirty="0"/>
              <a:t>iezīmē </a:t>
            </a:r>
            <a:r>
              <a:rPr lang="lv-LV" sz="2300" dirty="0"/>
              <a:t>un </a:t>
            </a:r>
            <a:r>
              <a:rPr lang="lv-LV" sz="2300" b="1" dirty="0"/>
              <a:t>norobežo </a:t>
            </a:r>
            <a:r>
              <a:rPr lang="lv-LV" sz="2300" dirty="0"/>
              <a:t>bīstamās zonas, </a:t>
            </a:r>
            <a:r>
              <a:rPr lang="lv-LV" sz="2300" b="1" dirty="0"/>
              <a:t>nosprauž</a:t>
            </a:r>
            <a:r>
              <a:rPr lang="lv-LV" sz="2300" dirty="0"/>
              <a:t> esošos pazemes inženiertīklus un citu būvju asis vai iezīmē to robežas, kā arī </a:t>
            </a:r>
            <a:r>
              <a:rPr lang="lv-LV" sz="2300" b="1" dirty="0"/>
              <a:t>nodrošina</a:t>
            </a:r>
            <a:r>
              <a:rPr lang="lv-LV" sz="2300" dirty="0"/>
              <a:t> transportam un gājējiem drošu pārvietošanos un pieeju esošajām ēkām un infrastruktūras objektiem. Minētie </a:t>
            </a:r>
            <a:r>
              <a:rPr lang="lv-LV" sz="2300" b="1" dirty="0"/>
              <a:t>pasākumi DVP </a:t>
            </a:r>
            <a:r>
              <a:rPr lang="lv-LV" sz="2300" b="1" dirty="0">
                <a:solidFill>
                  <a:srgbClr val="FF0000"/>
                </a:solidFill>
              </a:rPr>
              <a:t>saskaņojami</a:t>
            </a:r>
            <a:r>
              <a:rPr lang="lv-LV" sz="2300" dirty="0"/>
              <a:t> ar skarto inženiertīklu un </a:t>
            </a:r>
            <a:r>
              <a:rPr lang="lv-LV" sz="2300" b="1" dirty="0"/>
              <a:t>ēku īpašniekiem</a:t>
            </a:r>
            <a:r>
              <a:rPr lang="lv-LV" sz="2300" dirty="0"/>
              <a:t>.</a:t>
            </a:r>
            <a:endParaRPr lang="en-US" sz="2300" dirty="0"/>
          </a:p>
          <a:p>
            <a:pPr marL="0" indent="0" algn="just">
              <a:buNone/>
            </a:pPr>
            <a:r>
              <a:rPr lang="en-US" sz="2300" dirty="0"/>
              <a:t>ĒBN </a:t>
            </a:r>
            <a:r>
              <a:rPr lang="lv-LV" sz="2300" dirty="0"/>
              <a:t>116.</a:t>
            </a:r>
            <a:r>
              <a:rPr lang="en-US" sz="2300" dirty="0"/>
              <a:t>p</a:t>
            </a:r>
            <a:r>
              <a:rPr lang="lv-LV" sz="2300" dirty="0"/>
              <a:t> DVP </a:t>
            </a:r>
            <a:r>
              <a:rPr lang="lv-LV" sz="2300" b="1" dirty="0"/>
              <a:t>ekspluatācijā esošas ēkas atjaunošanai vai pārbūvei</a:t>
            </a:r>
            <a:r>
              <a:rPr lang="lv-LV" sz="2300" dirty="0"/>
              <a:t>, kas jāveic, nepārtraucot ēkas ekspluatāciju, </a:t>
            </a:r>
            <a:r>
              <a:rPr lang="lv-LV" sz="2300" dirty="0">
                <a:solidFill>
                  <a:srgbClr val="FF0000"/>
                </a:solidFill>
              </a:rPr>
              <a:t>izstrādā</a:t>
            </a:r>
            <a:r>
              <a:rPr lang="lv-LV" sz="2300" dirty="0"/>
              <a:t>, ievērojot būvniecības ieceres dokumentācijā iekļauto skaidrojošo aprakstu, darbu organizēšanas shēmu vai DOP, kā arī </a:t>
            </a:r>
            <a:r>
              <a:rPr lang="lv-LV" sz="2300" b="1" dirty="0"/>
              <a:t>ievērojot šo ēku īpašnieku vai lietotāju noteikumus</a:t>
            </a:r>
            <a:r>
              <a:rPr lang="lv-LV" sz="2300" dirty="0"/>
              <a:t> un situāciju būvobjektā. </a:t>
            </a:r>
            <a:endParaRPr lang="en-US" sz="2300" dirty="0"/>
          </a:p>
          <a:p>
            <a:pPr marL="0" indent="0" algn="just">
              <a:buNone/>
            </a:pPr>
            <a:r>
              <a:rPr lang="en-US" sz="2300" dirty="0"/>
              <a:t>VBN </a:t>
            </a:r>
            <a:r>
              <a:rPr lang="lv-LV" sz="2300" dirty="0"/>
              <a:t>101.</a:t>
            </a:r>
            <a:r>
              <a:rPr lang="en-US" sz="2300" dirty="0"/>
              <a:t>p.</a:t>
            </a:r>
            <a:r>
              <a:rPr lang="lv-LV" sz="2300" dirty="0"/>
              <a:t> </a:t>
            </a:r>
            <a:r>
              <a:rPr lang="lv-LV" sz="2300" b="1" dirty="0"/>
              <a:t>Atbildīgajam būvdarbu vadītājam ir tiesības</a:t>
            </a:r>
            <a:r>
              <a:rPr lang="lv-LV" sz="2300" dirty="0"/>
              <a:t>:</a:t>
            </a:r>
            <a:r>
              <a:rPr lang="en-US" sz="2300" dirty="0"/>
              <a:t> </a:t>
            </a:r>
            <a:r>
              <a:rPr lang="lv-LV" sz="2300" dirty="0"/>
              <a:t>101.2.</a:t>
            </a:r>
            <a:r>
              <a:rPr lang="en-US" sz="2300" dirty="0"/>
              <a:t>p</a:t>
            </a:r>
            <a:r>
              <a:rPr lang="lv-LV" sz="2300" dirty="0"/>
              <a:t> veikt izmaiņas plānotajos darbu sagatavošanas posmos, kā arī izvēlētajās darba metodēs, pirms tam veicot izmaiņas DVP un </a:t>
            </a:r>
            <a:r>
              <a:rPr lang="lv-LV" sz="2300" b="1" dirty="0">
                <a:solidFill>
                  <a:srgbClr val="FF0000"/>
                </a:solidFill>
              </a:rPr>
              <a:t>saskaņojot</a:t>
            </a:r>
            <a:r>
              <a:rPr lang="lv-LV" sz="2300" dirty="0"/>
              <a:t> tās ar </a:t>
            </a:r>
            <a:r>
              <a:rPr lang="lv-LV" sz="2300" b="1" dirty="0"/>
              <a:t>būvniecības ierosinātāju, </a:t>
            </a:r>
            <a:r>
              <a:rPr lang="lv-LV" sz="2300" b="1" dirty="0" err="1"/>
              <a:t>autoruzraugu</a:t>
            </a:r>
            <a:r>
              <a:rPr lang="lv-LV" sz="2300" b="1" dirty="0"/>
              <a:t> un būvuzraugu</a:t>
            </a:r>
            <a:r>
              <a:rPr lang="lv-LV" sz="2300" dirty="0"/>
              <a:t>.</a:t>
            </a:r>
          </a:p>
          <a:p>
            <a:pPr marL="0" indent="0">
              <a:buNone/>
            </a:pPr>
            <a:endParaRPr lang="lv-LV" sz="2300" dirty="0"/>
          </a:p>
          <a:p>
            <a:pPr marL="0" indent="0">
              <a:buNone/>
            </a:pPr>
            <a:endParaRPr lang="lv-LV" dirty="0"/>
          </a:p>
        </p:txBody>
      </p:sp>
    </p:spTree>
    <p:extLst>
      <p:ext uri="{BB962C8B-B14F-4D97-AF65-F5344CB8AC3E}">
        <p14:creationId xmlns:p14="http://schemas.microsoft.com/office/powerpoint/2010/main" val="4240436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539874" y="126064"/>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(9)</a:t>
            </a:r>
          </a:p>
        </p:txBody>
      </p:sp>
      <p:pic>
        <p:nvPicPr>
          <p:cNvPr id="5" name="Picture 4">
            <a:extLst>
              <a:ext uri="{FF2B5EF4-FFF2-40B4-BE49-F238E27FC236}">
                <a16:creationId xmlns:a16="http://schemas.microsoft.com/office/drawing/2014/main" id="{EAD91617-AD5A-4D33-831E-FA253AC39CDA}"/>
              </a:ext>
            </a:extLst>
          </p:cNvPr>
          <p:cNvPicPr>
            <a:picLocks noChangeAspect="1"/>
          </p:cNvPicPr>
          <p:nvPr/>
        </p:nvPicPr>
        <p:blipFill>
          <a:blip r:embed="rId3"/>
          <a:stretch>
            <a:fillRect/>
          </a:stretch>
        </p:blipFill>
        <p:spPr>
          <a:xfrm>
            <a:off x="5053504" y="877181"/>
            <a:ext cx="6814842" cy="2798222"/>
          </a:xfrm>
          <a:prstGeom prst="rect">
            <a:avLst/>
          </a:prstGeom>
        </p:spPr>
      </p:pic>
      <p:sp>
        <p:nvSpPr>
          <p:cNvPr id="4" name="Rectangle: Diagonal Corners Rounded 3">
            <a:extLst>
              <a:ext uri="{FF2B5EF4-FFF2-40B4-BE49-F238E27FC236}">
                <a16:creationId xmlns:a16="http://schemas.microsoft.com/office/drawing/2014/main" id="{317284BF-1DD4-4E12-A621-CF97CD281FFA}"/>
              </a:ext>
            </a:extLst>
          </p:cNvPr>
          <p:cNvSpPr/>
          <p:nvPr/>
        </p:nvSpPr>
        <p:spPr>
          <a:xfrm>
            <a:off x="5053504" y="3933713"/>
            <a:ext cx="6814842" cy="2798222"/>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Būvizstrādājuma </a:t>
            </a:r>
            <a:r>
              <a:rPr lang="lv-LV" b="1" dirty="0">
                <a:solidFill>
                  <a:schemeClr val="tx1"/>
                </a:solidFill>
                <a:latin typeface="Times New Roman" panose="02020603050405020304" pitchFamily="18" charset="0"/>
                <a:cs typeface="Times New Roman" panose="02020603050405020304" pitchFamily="18" charset="0"/>
              </a:rPr>
              <a:t>identifikācijas numurs </a:t>
            </a:r>
            <a:r>
              <a:rPr lang="lv-LV" dirty="0">
                <a:solidFill>
                  <a:schemeClr val="tx1"/>
                </a:solidFill>
                <a:latin typeface="Times New Roman" panose="02020603050405020304" pitchFamily="18" charset="0"/>
                <a:cs typeface="Times New Roman" panose="02020603050405020304" pitchFamily="18" charset="0"/>
              </a:rPr>
              <a:t>un būvizstrādājumu vai citu materiālu </a:t>
            </a:r>
            <a:r>
              <a:rPr lang="lv-LV" b="1" dirty="0">
                <a:solidFill>
                  <a:schemeClr val="tx1"/>
                </a:solidFill>
                <a:latin typeface="Times New Roman" panose="02020603050405020304" pitchFamily="18" charset="0"/>
                <a:cs typeface="Times New Roman" panose="02020603050405020304" pitchFamily="18" charset="0"/>
              </a:rPr>
              <a:t>ražotājs</a:t>
            </a:r>
            <a:r>
              <a:rPr lang="lv-LV" dirty="0">
                <a:solidFill>
                  <a:schemeClr val="tx1"/>
                </a:solidFill>
                <a:latin typeface="Times New Roman" panose="02020603050405020304" pitchFamily="18" charset="0"/>
                <a:cs typeface="Times New Roman" panose="02020603050405020304" pitchFamily="18" charset="0"/>
              </a:rPr>
              <a:t> – piemēram būvizstrādājumam, kuram ir Ekspluatācijas īpašību deklarācija </a:t>
            </a:r>
            <a:r>
              <a:rPr lang="lv-LV" sz="1400" dirty="0">
                <a:solidFill>
                  <a:schemeClr val="tx1"/>
                </a:solidFill>
                <a:latin typeface="Times New Roman" panose="02020603050405020304" pitchFamily="18" charset="0"/>
                <a:cs typeface="Times New Roman" panose="02020603050405020304" pitchFamily="18" charset="0"/>
              </a:rPr>
              <a:t>(Regula (ES) Nr. 574/2014 III pielikums) </a:t>
            </a:r>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sz="20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a:p>
            <a:pPr algn="just"/>
            <a:endParaRPr lang="lv-LV" sz="1400"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35EE097-1173-4378-9591-AF16837DE3EC}"/>
              </a:ext>
            </a:extLst>
          </p:cNvPr>
          <p:cNvPicPr>
            <a:picLocks noChangeAspect="1"/>
          </p:cNvPicPr>
          <p:nvPr/>
        </p:nvPicPr>
        <p:blipFill>
          <a:blip r:embed="rId4"/>
          <a:stretch>
            <a:fillRect/>
          </a:stretch>
        </p:blipFill>
        <p:spPr>
          <a:xfrm>
            <a:off x="5265233" y="4848045"/>
            <a:ext cx="6391378" cy="1769571"/>
          </a:xfrm>
          <a:prstGeom prst="rect">
            <a:avLst/>
          </a:prstGeom>
        </p:spPr>
      </p:pic>
      <p:sp>
        <p:nvSpPr>
          <p:cNvPr id="10" name="Rectangle: Diagonal Corners Rounded 9">
            <a:extLst>
              <a:ext uri="{FF2B5EF4-FFF2-40B4-BE49-F238E27FC236}">
                <a16:creationId xmlns:a16="http://schemas.microsoft.com/office/drawing/2014/main" id="{7DE3B2DD-8D8D-46EE-A4AA-C87540E77985}"/>
              </a:ext>
            </a:extLst>
          </p:cNvPr>
          <p:cNvSpPr/>
          <p:nvPr/>
        </p:nvSpPr>
        <p:spPr>
          <a:xfrm>
            <a:off x="254524" y="1428273"/>
            <a:ext cx="4435446" cy="1607158"/>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Atbildīgajam būvdarbu vadītājam ir </a:t>
            </a:r>
            <a:r>
              <a:rPr lang="lv-LV" b="1" dirty="0">
                <a:solidFill>
                  <a:schemeClr val="tx1"/>
                </a:solidFill>
                <a:latin typeface="Times New Roman" panose="02020603050405020304" pitchFamily="18" charset="0"/>
                <a:cs typeface="Times New Roman" panose="02020603050405020304" pitchFamily="18" charset="0"/>
              </a:rPr>
              <a:t>pienākums nodrošināt</a:t>
            </a:r>
            <a:r>
              <a:rPr lang="lv-LV" dirty="0">
                <a:solidFill>
                  <a:schemeClr val="tx1"/>
                </a:solidFill>
                <a:latin typeface="Times New Roman" panose="02020603050405020304" pitchFamily="18" charset="0"/>
                <a:cs typeface="Times New Roman" panose="02020603050405020304" pitchFamily="18" charset="0"/>
              </a:rPr>
              <a:t>, ka būvdarbos </a:t>
            </a:r>
            <a:r>
              <a:rPr lang="lv-LV" b="1" dirty="0">
                <a:solidFill>
                  <a:schemeClr val="tx1"/>
                </a:solidFill>
                <a:latin typeface="Times New Roman" panose="02020603050405020304" pitchFamily="18" charset="0"/>
                <a:cs typeface="Times New Roman" panose="02020603050405020304" pitchFamily="18" charset="0"/>
              </a:rPr>
              <a:t>tiek izmantoti tikai būvprojektam atbilstoši būvizstrādājumi</a:t>
            </a:r>
            <a:r>
              <a:rPr lang="lv-LV" dirty="0">
                <a:solidFill>
                  <a:schemeClr val="tx1"/>
                </a:solidFill>
                <a:latin typeface="Times New Roman" panose="02020603050405020304" pitchFamily="18" charset="0"/>
                <a:cs typeface="Times New Roman" panose="02020603050405020304" pitchFamily="18" charset="0"/>
              </a:rPr>
              <a:t>, kuriem ir atbilstību apliecinoši dokumenti </a:t>
            </a:r>
            <a:r>
              <a:rPr lang="lv-LV" sz="1400" dirty="0">
                <a:solidFill>
                  <a:schemeClr val="tx1"/>
                </a:solidFill>
                <a:latin typeface="Times New Roman" panose="02020603050405020304" pitchFamily="18" charset="0"/>
                <a:cs typeface="Times New Roman" panose="02020603050405020304" pitchFamily="18" charset="0"/>
              </a:rPr>
              <a:t>(VBN 100.4.apakšpunkts) </a:t>
            </a:r>
          </a:p>
        </p:txBody>
      </p:sp>
      <p:sp>
        <p:nvSpPr>
          <p:cNvPr id="11" name="Rectangle: Diagonal Corners Rounded 10">
            <a:extLst>
              <a:ext uri="{FF2B5EF4-FFF2-40B4-BE49-F238E27FC236}">
                <a16:creationId xmlns:a16="http://schemas.microsoft.com/office/drawing/2014/main" id="{2F7F9131-2457-4918-B6FC-3AB956BF8A2F}"/>
              </a:ext>
            </a:extLst>
          </p:cNvPr>
          <p:cNvSpPr/>
          <p:nvPr/>
        </p:nvSpPr>
        <p:spPr>
          <a:xfrm>
            <a:off x="254525" y="3337089"/>
            <a:ext cx="4435446" cy="3280527"/>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Atbilstību apliecinošs </a:t>
            </a:r>
            <a:r>
              <a:rPr lang="lv-LV" dirty="0">
                <a:solidFill>
                  <a:schemeClr val="tx1"/>
                </a:solidFill>
                <a:latin typeface="Times New Roman" panose="02020603050405020304" pitchFamily="18" charset="0"/>
                <a:cs typeface="Times New Roman" panose="02020603050405020304" pitchFamily="18" charset="0"/>
              </a:rPr>
              <a:t>vai cits kvalifikāciju apliecinošs </a:t>
            </a:r>
            <a:r>
              <a:rPr lang="lv-LV" b="1" dirty="0">
                <a:solidFill>
                  <a:schemeClr val="tx1"/>
                </a:solidFill>
                <a:latin typeface="Times New Roman" panose="02020603050405020304" pitchFamily="18" charset="0"/>
                <a:cs typeface="Times New Roman" panose="02020603050405020304" pitchFamily="18" charset="0"/>
              </a:rPr>
              <a:t>dokuments</a:t>
            </a:r>
            <a:r>
              <a:rPr lang="lv-LV" dirty="0">
                <a:solidFill>
                  <a:schemeClr val="tx1"/>
                </a:solidFill>
                <a:latin typeface="Times New Roman" panose="02020603050405020304" pitchFamily="18" charset="0"/>
                <a:cs typeface="Times New Roman" panose="02020603050405020304" pitchFamily="18" charset="0"/>
              </a:rPr>
              <a:t> un citi pielikumi (pamatojuma dokumenti) -  būvizstrādājumu atbilstību apliecinošu dokumentāciju, tehnisko pasi, instrukciju vai cita veida kvalitāti apliecinošus dokumentus, sistēmas iekārtu, ierīču tehniskās pases vai sistēmas ekspluatācijas dokumentāciju (instrukciju) vai citu tehnisko dokumentāciju, kas raksturo sistēmu un tās darbības parametrus.</a:t>
            </a:r>
          </a:p>
        </p:txBody>
      </p:sp>
      <p:pic>
        <p:nvPicPr>
          <p:cNvPr id="3" name="Picture 2">
            <a:extLst>
              <a:ext uri="{FF2B5EF4-FFF2-40B4-BE49-F238E27FC236}">
                <a16:creationId xmlns:a16="http://schemas.microsoft.com/office/drawing/2014/main" id="{004339AB-969E-4517-939E-A3E11C6A550A}"/>
              </a:ext>
            </a:extLst>
          </p:cNvPr>
          <p:cNvPicPr>
            <a:picLocks noChangeAspect="1"/>
          </p:cNvPicPr>
          <p:nvPr/>
        </p:nvPicPr>
        <p:blipFill>
          <a:blip r:embed="rId5"/>
          <a:stretch>
            <a:fillRect/>
          </a:stretch>
        </p:blipFill>
        <p:spPr>
          <a:xfrm>
            <a:off x="5053505" y="3634014"/>
            <a:ext cx="6814841" cy="299699"/>
          </a:xfrm>
          <a:prstGeom prst="rect">
            <a:avLst/>
          </a:prstGeom>
        </p:spPr>
      </p:pic>
    </p:spTree>
    <p:extLst>
      <p:ext uri="{BB962C8B-B14F-4D97-AF65-F5344CB8AC3E}">
        <p14:creationId xmlns:p14="http://schemas.microsoft.com/office/powerpoint/2010/main" val="1113767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12272" y="3182598"/>
            <a:ext cx="9592123" cy="2462213"/>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būvdarbu veikšanas datums un laiks</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2 - būvdarbu veids </a:t>
            </a:r>
            <a:r>
              <a:rPr lang="lv-LV" sz="1400" dirty="0">
                <a:latin typeface="Times New Roman" panose="02020603050405020304" pitchFamily="18" charset="0"/>
                <a:cs typeface="Times New Roman" panose="02020603050405020304" pitchFamily="18" charset="0"/>
              </a:rPr>
              <a:t>(piemēram: būvniecības informācijas sistēmā ir iespēja izvēlētie definētos veidus - betona un saliekamā dzelzsbetona darbi , ārējie elektrības tīkli, u.c.)</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3 - būvniecības ieceres dokumentācijas daļa </a:t>
            </a:r>
            <a:r>
              <a:rPr lang="lv-LV" sz="1400" dirty="0">
                <a:latin typeface="Times New Roman" panose="02020603050405020304" pitchFamily="18" charset="0"/>
                <a:cs typeface="Times New Roman" panose="02020603050405020304" pitchFamily="18" charset="0"/>
              </a:rPr>
              <a:t>(norāda būvprojekta rasējumu lapu numuru)</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4 – būve, kurā veikti būvdarbi </a:t>
            </a:r>
            <a:r>
              <a:rPr lang="lv-LV" sz="1400" dirty="0">
                <a:latin typeface="Times New Roman" panose="02020603050405020304" pitchFamily="18" charset="0"/>
                <a:cs typeface="Times New Roman" panose="02020603050405020304" pitchFamily="18" charset="0"/>
              </a:rPr>
              <a:t>(norāda būvi, kurā veikti būvdarbi)</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5 – atbildīgais būvdarbu veicējs </a:t>
            </a:r>
            <a:r>
              <a:rPr lang="lv-LV" sz="1400" dirty="0">
                <a:latin typeface="Times New Roman" panose="02020603050405020304" pitchFamily="18" charset="0"/>
                <a:cs typeface="Times New Roman" panose="02020603050405020304" pitchFamily="18" charset="0"/>
              </a:rPr>
              <a:t>(Atbildīgā būvdarbu veicēja būvdarbu vadītājs un atsevišķu būvdarbu veicēju būvdarbu vadītāji veic  ierakstus būvdarbu žurnālā par saviem veiktajiem darbiem)</a:t>
            </a:r>
          </a:p>
          <a:p>
            <a:pPr algn="just"/>
            <a:r>
              <a:rPr lang="lv-LV" sz="1400" dirty="0">
                <a:latin typeface="Times New Roman" panose="02020603050405020304" pitchFamily="18" charset="0"/>
                <a:cs typeface="Times New Roman" panose="02020603050405020304" pitchFamily="18" charset="0"/>
              </a:rPr>
              <a:t>(VBN 5.</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pielikuma 3.punkts)</a:t>
            </a:r>
          </a:p>
        </p:txBody>
      </p:sp>
      <p:sp>
        <p:nvSpPr>
          <p:cNvPr id="6" name="Title 1"/>
          <p:cNvSpPr txBox="1">
            <a:spLocks/>
          </p:cNvSpPr>
          <p:nvPr/>
        </p:nvSpPr>
        <p:spPr>
          <a:xfrm>
            <a:off x="2634142" y="424207"/>
            <a:ext cx="8774885" cy="7070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(10)</a:t>
            </a:r>
          </a:p>
        </p:txBody>
      </p:sp>
      <p:pic>
        <p:nvPicPr>
          <p:cNvPr id="5" name="Picture 4">
            <a:extLst>
              <a:ext uri="{FF2B5EF4-FFF2-40B4-BE49-F238E27FC236}">
                <a16:creationId xmlns:a16="http://schemas.microsoft.com/office/drawing/2014/main" id="{7CFFCA10-0F1B-4B17-A154-8BC4BAB39F62}"/>
              </a:ext>
            </a:extLst>
          </p:cNvPr>
          <p:cNvPicPr>
            <a:picLocks noChangeAspect="1"/>
          </p:cNvPicPr>
          <p:nvPr/>
        </p:nvPicPr>
        <p:blipFill>
          <a:blip r:embed="rId3"/>
          <a:stretch>
            <a:fillRect/>
          </a:stretch>
        </p:blipFill>
        <p:spPr>
          <a:xfrm>
            <a:off x="3752997" y="1353798"/>
            <a:ext cx="5572125" cy="1828800"/>
          </a:xfrm>
          <a:prstGeom prst="rect">
            <a:avLst/>
          </a:prstGeom>
        </p:spPr>
      </p:pic>
    </p:spTree>
    <p:extLst>
      <p:ext uri="{BB962C8B-B14F-4D97-AF65-F5344CB8AC3E}">
        <p14:creationId xmlns:p14="http://schemas.microsoft.com/office/powerpoint/2010/main" val="3534983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379618" y="19321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(11)</a:t>
            </a:r>
          </a:p>
        </p:txBody>
      </p:sp>
      <p:pic>
        <p:nvPicPr>
          <p:cNvPr id="5" name="Picture 4">
            <a:extLst>
              <a:ext uri="{FF2B5EF4-FFF2-40B4-BE49-F238E27FC236}">
                <a16:creationId xmlns:a16="http://schemas.microsoft.com/office/drawing/2014/main" id="{2F69B40E-631A-45D6-B7DF-9C57EB4EAD03}"/>
              </a:ext>
            </a:extLst>
          </p:cNvPr>
          <p:cNvPicPr>
            <a:picLocks noChangeAspect="1"/>
          </p:cNvPicPr>
          <p:nvPr/>
        </p:nvPicPr>
        <p:blipFill>
          <a:blip r:embed="rId3"/>
          <a:stretch>
            <a:fillRect/>
          </a:stretch>
        </p:blipFill>
        <p:spPr>
          <a:xfrm>
            <a:off x="2736241" y="1995999"/>
            <a:ext cx="6204310" cy="4183130"/>
          </a:xfrm>
          <a:prstGeom prst="rect">
            <a:avLst/>
          </a:prstGeom>
        </p:spPr>
      </p:pic>
      <p:sp>
        <p:nvSpPr>
          <p:cNvPr id="7" name="Rectangle: Diagonal Corners Rounded 6">
            <a:extLst>
              <a:ext uri="{FF2B5EF4-FFF2-40B4-BE49-F238E27FC236}">
                <a16:creationId xmlns:a16="http://schemas.microsoft.com/office/drawing/2014/main" id="{9CB03040-9D76-418D-A0AF-C35053B68680}"/>
              </a:ext>
            </a:extLst>
          </p:cNvPr>
          <p:cNvSpPr/>
          <p:nvPr/>
        </p:nvSpPr>
        <p:spPr>
          <a:xfrm>
            <a:off x="206548" y="3962795"/>
            <a:ext cx="3230388" cy="2673349"/>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Atbildīgais būvdarbu vadītājs </a:t>
            </a:r>
            <a:r>
              <a:rPr lang="lv-LV" b="1" dirty="0">
                <a:solidFill>
                  <a:schemeClr val="tx1"/>
                </a:solidFill>
                <a:latin typeface="Times New Roman" panose="02020603050405020304" pitchFamily="18" charset="0"/>
                <a:cs typeface="Times New Roman" panose="02020603050405020304" pitchFamily="18" charset="0"/>
              </a:rPr>
              <a:t>katru dienu pārbauda izpildītos darbus</a:t>
            </a:r>
            <a:r>
              <a:rPr lang="lv-LV" dirty="0">
                <a:solidFill>
                  <a:schemeClr val="tx1"/>
                </a:solidFill>
                <a:latin typeface="Times New Roman" panose="02020603050405020304" pitchFamily="18" charset="0"/>
                <a:cs typeface="Times New Roman" panose="02020603050405020304" pitchFamily="18" charset="0"/>
              </a:rPr>
              <a:t>, ar parakstu apliecina darbu pieņemšanu </a:t>
            </a:r>
            <a:r>
              <a:rPr lang="lv-LV" b="1" dirty="0">
                <a:solidFill>
                  <a:schemeClr val="tx1"/>
                </a:solidFill>
                <a:latin typeface="Times New Roman" panose="02020603050405020304" pitchFamily="18" charset="0"/>
                <a:cs typeface="Times New Roman" panose="02020603050405020304" pitchFamily="18" charset="0"/>
              </a:rPr>
              <a:t>vai izdara atzīmi par defektiem</a:t>
            </a:r>
            <a:r>
              <a:rPr lang="lv-LV" dirty="0">
                <a:solidFill>
                  <a:schemeClr val="tx1"/>
                </a:solidFill>
                <a:latin typeface="Times New Roman" panose="02020603050405020304" pitchFamily="18" charset="0"/>
                <a:cs typeface="Times New Roman" panose="02020603050405020304" pitchFamily="18" charset="0"/>
              </a:rPr>
              <a:t> un sastāda defektu konstatēšanas un novēršanas aktu </a:t>
            </a:r>
            <a:r>
              <a:rPr lang="lv-LV" sz="1400" dirty="0">
                <a:solidFill>
                  <a:schemeClr val="tx1"/>
                </a:solidFill>
                <a:latin typeface="Times New Roman" panose="02020603050405020304" pitchFamily="18" charset="0"/>
                <a:cs typeface="Times New Roman" panose="02020603050405020304" pitchFamily="18" charset="0"/>
              </a:rPr>
              <a:t>(VBN 5.pielikuma 8.4.punkts) </a:t>
            </a:r>
          </a:p>
        </p:txBody>
      </p:sp>
      <p:sp>
        <p:nvSpPr>
          <p:cNvPr id="8" name="Speech Bubble: Oval 7">
            <a:extLst>
              <a:ext uri="{FF2B5EF4-FFF2-40B4-BE49-F238E27FC236}">
                <a16:creationId xmlns:a16="http://schemas.microsoft.com/office/drawing/2014/main" id="{045C5E3D-2343-4FB2-9984-55746A26A744}"/>
              </a:ext>
            </a:extLst>
          </p:cNvPr>
          <p:cNvSpPr/>
          <p:nvPr/>
        </p:nvSpPr>
        <p:spPr>
          <a:xfrm rot="5400000">
            <a:off x="7576536" y="5391999"/>
            <a:ext cx="751785" cy="1675562"/>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Atbildīgais būvdarbu vadītājs </a:t>
            </a:r>
          </a:p>
        </p:txBody>
      </p:sp>
      <p:sp>
        <p:nvSpPr>
          <p:cNvPr id="10" name="Speech Bubble: Oval 9">
            <a:extLst>
              <a:ext uri="{FF2B5EF4-FFF2-40B4-BE49-F238E27FC236}">
                <a16:creationId xmlns:a16="http://schemas.microsoft.com/office/drawing/2014/main" id="{0786A30C-D202-4B6E-B019-3D569D2AF084}"/>
              </a:ext>
            </a:extLst>
          </p:cNvPr>
          <p:cNvSpPr/>
          <p:nvPr/>
        </p:nvSpPr>
        <p:spPr>
          <a:xfrm>
            <a:off x="7422845" y="1160613"/>
            <a:ext cx="2128307" cy="804728"/>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Atsevišķu būvdarbu veicēju būvdarbu vadītājs</a:t>
            </a:r>
          </a:p>
        </p:txBody>
      </p:sp>
      <p:sp>
        <p:nvSpPr>
          <p:cNvPr id="11" name="Speech Bubble: Oval 10">
            <a:extLst>
              <a:ext uri="{FF2B5EF4-FFF2-40B4-BE49-F238E27FC236}">
                <a16:creationId xmlns:a16="http://schemas.microsoft.com/office/drawing/2014/main" id="{7D13C9B8-34EC-43B7-89C4-D958E4BFF94E}"/>
              </a:ext>
            </a:extLst>
          </p:cNvPr>
          <p:cNvSpPr/>
          <p:nvPr/>
        </p:nvSpPr>
        <p:spPr>
          <a:xfrm rot="5400000">
            <a:off x="5961729" y="3513771"/>
            <a:ext cx="751786" cy="2008943"/>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Būvdarbu izpildē iesaistīto personu skaits</a:t>
            </a:r>
          </a:p>
        </p:txBody>
      </p:sp>
      <p:sp>
        <p:nvSpPr>
          <p:cNvPr id="12" name="Speech Bubble: Oval 11">
            <a:extLst>
              <a:ext uri="{FF2B5EF4-FFF2-40B4-BE49-F238E27FC236}">
                <a16:creationId xmlns:a16="http://schemas.microsoft.com/office/drawing/2014/main" id="{F6217C05-B322-4CB5-9F75-5432BCDA81F5}"/>
              </a:ext>
            </a:extLst>
          </p:cNvPr>
          <p:cNvSpPr/>
          <p:nvPr/>
        </p:nvSpPr>
        <p:spPr>
          <a:xfrm rot="16200000">
            <a:off x="1274336" y="1779174"/>
            <a:ext cx="1475875" cy="2526384"/>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vert"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Būvdarbu aprakstā rekomendējams norādīt, kurās būves daļā tiek veikti būvdarbi (būves asis, ēkas stāvi, telpa)</a:t>
            </a:r>
          </a:p>
        </p:txBody>
      </p:sp>
      <p:sp>
        <p:nvSpPr>
          <p:cNvPr id="16" name="Rectangle: Diagonal Corners Rounded 15">
            <a:extLst>
              <a:ext uri="{FF2B5EF4-FFF2-40B4-BE49-F238E27FC236}">
                <a16:creationId xmlns:a16="http://schemas.microsoft.com/office/drawing/2014/main" id="{E4E029D7-3E17-4767-AC40-C9254C6199C2}"/>
              </a:ext>
            </a:extLst>
          </p:cNvPr>
          <p:cNvSpPr/>
          <p:nvPr/>
        </p:nvSpPr>
        <p:spPr>
          <a:xfrm>
            <a:off x="8790210" y="4409491"/>
            <a:ext cx="3230388" cy="1532421"/>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Ierakstus būvdarbu žurnālā </a:t>
            </a:r>
            <a:r>
              <a:rPr lang="lv-LV" b="1" dirty="0">
                <a:solidFill>
                  <a:schemeClr val="tx1"/>
                </a:solidFill>
                <a:latin typeface="Times New Roman" panose="02020603050405020304" pitchFamily="18" charset="0"/>
                <a:cs typeface="Times New Roman" panose="02020603050405020304" pitchFamily="18" charset="0"/>
              </a:rPr>
              <a:t>katru darba dienu veic būvdarbu vadītājs</a:t>
            </a:r>
            <a:r>
              <a:rPr lang="lv-LV" dirty="0">
                <a:solidFill>
                  <a:schemeClr val="tx1"/>
                </a:solidFill>
                <a:latin typeface="Times New Roman" panose="02020603050405020304" pitchFamily="18" charset="0"/>
                <a:cs typeface="Times New Roman" panose="02020603050405020304" pitchFamily="18" charset="0"/>
              </a:rPr>
              <a:t>, un tiem jāraksturo faktiskā situācija būvlaukumā </a:t>
            </a:r>
            <a:r>
              <a:rPr lang="lv-LV" sz="1400" dirty="0">
                <a:solidFill>
                  <a:schemeClr val="tx1"/>
                </a:solidFill>
                <a:latin typeface="Times New Roman" panose="02020603050405020304" pitchFamily="18" charset="0"/>
                <a:cs typeface="Times New Roman" panose="02020603050405020304" pitchFamily="18" charset="0"/>
              </a:rPr>
              <a:t>(ĒBN 121.punkts)</a:t>
            </a:r>
          </a:p>
        </p:txBody>
      </p:sp>
      <p:sp>
        <p:nvSpPr>
          <p:cNvPr id="17" name="Rectangle: Diagonal Corners Rounded 16">
            <a:extLst>
              <a:ext uri="{FF2B5EF4-FFF2-40B4-BE49-F238E27FC236}">
                <a16:creationId xmlns:a16="http://schemas.microsoft.com/office/drawing/2014/main" id="{A6DBEA3A-7D40-4D79-A787-EA79DAB04E75}"/>
              </a:ext>
            </a:extLst>
          </p:cNvPr>
          <p:cNvSpPr/>
          <p:nvPr/>
        </p:nvSpPr>
        <p:spPr>
          <a:xfrm>
            <a:off x="8790210" y="2467986"/>
            <a:ext cx="3230388" cy="1532421"/>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Ierakstus būvdarbu žurnālā </a:t>
            </a:r>
            <a:r>
              <a:rPr lang="lv-LV" b="1" dirty="0">
                <a:solidFill>
                  <a:schemeClr val="tx1"/>
                </a:solidFill>
                <a:latin typeface="Times New Roman" panose="02020603050405020304" pitchFamily="18" charset="0"/>
                <a:cs typeface="Times New Roman" panose="02020603050405020304" pitchFamily="18" charset="0"/>
              </a:rPr>
              <a:t>par saviem veiktajiem darbiem veic arī atsevišķu būvdarbu veicēju būvdarbu vadītāji</a:t>
            </a:r>
            <a:r>
              <a:rPr lang="lv-LV"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(ĒBN 121.punkts)</a:t>
            </a:r>
          </a:p>
        </p:txBody>
      </p:sp>
    </p:spTree>
    <p:extLst>
      <p:ext uri="{BB962C8B-B14F-4D97-AF65-F5344CB8AC3E}">
        <p14:creationId xmlns:p14="http://schemas.microsoft.com/office/powerpoint/2010/main" val="3014712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815402" y="3286844"/>
            <a:ext cx="9243440" cy="2369880"/>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speciālo būvdarbu veikšanas datums un laiks</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2 - speciālo būvdarbu veids </a:t>
            </a:r>
            <a:r>
              <a:rPr lang="lv-LV" sz="1400" dirty="0">
                <a:latin typeface="Times New Roman" panose="02020603050405020304" pitchFamily="18" charset="0"/>
                <a:cs typeface="Times New Roman" panose="02020603050405020304" pitchFamily="18" charset="0"/>
              </a:rPr>
              <a:t>(piemēram: būvniecības informācijas sistēmā ir iespēja izvēlētie definētos veidus – betonēšana, metināšana, bultskrūvju montāža, u.c.)</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3 - būvniecības ieceres dokumentācijas daļa </a:t>
            </a:r>
            <a:r>
              <a:rPr lang="lv-LV" sz="1400" dirty="0">
                <a:latin typeface="Times New Roman" panose="02020603050405020304" pitchFamily="18" charset="0"/>
                <a:cs typeface="Times New Roman" panose="02020603050405020304" pitchFamily="18" charset="0"/>
              </a:rPr>
              <a:t>(norāda būvprojekta rasējumu lapu numuru)</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4 – būve, kurā veikti speciālie būvdarbi </a:t>
            </a:r>
            <a:r>
              <a:rPr lang="lv-LV" sz="1400" dirty="0">
                <a:latin typeface="Times New Roman" panose="02020603050405020304" pitchFamily="18" charset="0"/>
                <a:cs typeface="Times New Roman" panose="02020603050405020304" pitchFamily="18" charset="0"/>
              </a:rPr>
              <a:t>(norāda būvi, kurā veikti būvdarbi)</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5 – atbildīgais būvdarbu veicējs </a:t>
            </a:r>
            <a:r>
              <a:rPr lang="lv-LV" sz="1400" dirty="0">
                <a:latin typeface="Times New Roman" panose="02020603050405020304" pitchFamily="18" charset="0"/>
                <a:cs typeface="Times New Roman" panose="02020603050405020304" pitchFamily="18" charset="0"/>
              </a:rPr>
              <a:t>(Atbildīgā būvdarbu veicēja būvdarbu vadītājs un atsevišķu būvdarbu veicēju būvdarbu vadītāji veic  ierakstus būvdarbu žurnālā par saviem veiktajiem darbiem)</a:t>
            </a:r>
          </a:p>
          <a:p>
            <a:pPr algn="just"/>
            <a:r>
              <a:rPr lang="lv-LV" sz="1400" dirty="0">
                <a:latin typeface="Times New Roman" panose="02020603050405020304" pitchFamily="18" charset="0"/>
                <a:cs typeface="Times New Roman" panose="02020603050405020304" pitchFamily="18" charset="0"/>
              </a:rPr>
              <a:t>(VBN 5.</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pielikuma 3.punkts)</a:t>
            </a:r>
          </a:p>
        </p:txBody>
      </p:sp>
      <p:sp>
        <p:nvSpPr>
          <p:cNvPr id="6" name="Title 1"/>
          <p:cNvSpPr txBox="1">
            <a:spLocks/>
          </p:cNvSpPr>
          <p:nvPr/>
        </p:nvSpPr>
        <p:spPr>
          <a:xfrm>
            <a:off x="2209935" y="478406"/>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(12)</a:t>
            </a:r>
          </a:p>
        </p:txBody>
      </p:sp>
      <p:pic>
        <p:nvPicPr>
          <p:cNvPr id="4" name="Picture 3">
            <a:extLst>
              <a:ext uri="{FF2B5EF4-FFF2-40B4-BE49-F238E27FC236}">
                <a16:creationId xmlns:a16="http://schemas.microsoft.com/office/drawing/2014/main" id="{09E3EBC7-6A4D-41EE-BAEF-259DF1719FA2}"/>
              </a:ext>
            </a:extLst>
          </p:cNvPr>
          <p:cNvPicPr>
            <a:picLocks noChangeAspect="1"/>
          </p:cNvPicPr>
          <p:nvPr/>
        </p:nvPicPr>
        <p:blipFill>
          <a:blip r:embed="rId3"/>
          <a:stretch>
            <a:fillRect/>
          </a:stretch>
        </p:blipFill>
        <p:spPr>
          <a:xfrm>
            <a:off x="3478834" y="1478684"/>
            <a:ext cx="5724525" cy="1819275"/>
          </a:xfrm>
          <a:prstGeom prst="rect">
            <a:avLst/>
          </a:prstGeom>
        </p:spPr>
      </p:pic>
    </p:spTree>
    <p:extLst>
      <p:ext uri="{BB962C8B-B14F-4D97-AF65-F5344CB8AC3E}">
        <p14:creationId xmlns:p14="http://schemas.microsoft.com/office/powerpoint/2010/main" val="3206560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379618" y="19321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(13)</a:t>
            </a:r>
          </a:p>
        </p:txBody>
      </p:sp>
      <p:pic>
        <p:nvPicPr>
          <p:cNvPr id="5" name="Picture 4">
            <a:extLst>
              <a:ext uri="{FF2B5EF4-FFF2-40B4-BE49-F238E27FC236}">
                <a16:creationId xmlns:a16="http://schemas.microsoft.com/office/drawing/2014/main" id="{D3DEC252-5825-4EB7-8BB0-2A65091AC79C}"/>
              </a:ext>
            </a:extLst>
          </p:cNvPr>
          <p:cNvPicPr>
            <a:picLocks noChangeAspect="1"/>
          </p:cNvPicPr>
          <p:nvPr/>
        </p:nvPicPr>
        <p:blipFill>
          <a:blip r:embed="rId3"/>
          <a:stretch>
            <a:fillRect/>
          </a:stretch>
        </p:blipFill>
        <p:spPr>
          <a:xfrm>
            <a:off x="2912910" y="1215928"/>
            <a:ext cx="7991475" cy="5019675"/>
          </a:xfrm>
          <a:prstGeom prst="rect">
            <a:avLst/>
          </a:prstGeom>
        </p:spPr>
      </p:pic>
      <p:sp>
        <p:nvSpPr>
          <p:cNvPr id="7" name="Speech Bubble: Oval 6">
            <a:extLst>
              <a:ext uri="{FF2B5EF4-FFF2-40B4-BE49-F238E27FC236}">
                <a16:creationId xmlns:a16="http://schemas.microsoft.com/office/drawing/2014/main" id="{4B0275B5-43D8-45B6-99CA-FB4449240260}"/>
              </a:ext>
            </a:extLst>
          </p:cNvPr>
          <p:cNvSpPr/>
          <p:nvPr/>
        </p:nvSpPr>
        <p:spPr>
          <a:xfrm>
            <a:off x="9840231" y="411200"/>
            <a:ext cx="2128307" cy="804728"/>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Atsevišķu būvdarbu veicēju būvdarbu vadītājs</a:t>
            </a:r>
          </a:p>
        </p:txBody>
      </p:sp>
      <p:sp>
        <p:nvSpPr>
          <p:cNvPr id="8" name="Speech Bubble: Oval 7">
            <a:extLst>
              <a:ext uri="{FF2B5EF4-FFF2-40B4-BE49-F238E27FC236}">
                <a16:creationId xmlns:a16="http://schemas.microsoft.com/office/drawing/2014/main" id="{43CAB974-F361-440D-85A0-A9CA9E9E3B26}"/>
              </a:ext>
            </a:extLst>
          </p:cNvPr>
          <p:cNvSpPr/>
          <p:nvPr/>
        </p:nvSpPr>
        <p:spPr>
          <a:xfrm rot="5400000">
            <a:off x="6724580" y="3609671"/>
            <a:ext cx="751786" cy="2008943"/>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Speciālo būvdarbu izpildē iesaistīto personu skaits</a:t>
            </a:r>
          </a:p>
        </p:txBody>
      </p:sp>
      <p:sp>
        <p:nvSpPr>
          <p:cNvPr id="9" name="Speech Bubble: Oval 8">
            <a:extLst>
              <a:ext uri="{FF2B5EF4-FFF2-40B4-BE49-F238E27FC236}">
                <a16:creationId xmlns:a16="http://schemas.microsoft.com/office/drawing/2014/main" id="{5E732EBC-47B2-4998-974A-4317F538D7CB}"/>
              </a:ext>
            </a:extLst>
          </p:cNvPr>
          <p:cNvSpPr/>
          <p:nvPr/>
        </p:nvSpPr>
        <p:spPr>
          <a:xfrm rot="5400000">
            <a:off x="8334661" y="5501230"/>
            <a:ext cx="751785" cy="1675562"/>
          </a:xfrm>
          <a:prstGeom prst="wedgeEllipseCallou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lv-LV" sz="1400" dirty="0">
                <a:solidFill>
                  <a:schemeClr val="tx1"/>
                </a:solidFill>
                <a:latin typeface="Times New Roman" panose="02020603050405020304" pitchFamily="18" charset="0"/>
                <a:cs typeface="Times New Roman" panose="02020603050405020304" pitchFamily="18" charset="0"/>
              </a:rPr>
              <a:t>Atbildīgais būvdarbu vadītājs </a:t>
            </a:r>
          </a:p>
        </p:txBody>
      </p:sp>
      <p:sp>
        <p:nvSpPr>
          <p:cNvPr id="10" name="Rectangle: Diagonal Corners Rounded 9">
            <a:extLst>
              <a:ext uri="{FF2B5EF4-FFF2-40B4-BE49-F238E27FC236}">
                <a16:creationId xmlns:a16="http://schemas.microsoft.com/office/drawing/2014/main" id="{6581FBE8-4CA7-4CFD-9785-68A7732DC571}"/>
              </a:ext>
            </a:extLst>
          </p:cNvPr>
          <p:cNvSpPr/>
          <p:nvPr/>
        </p:nvSpPr>
        <p:spPr>
          <a:xfrm>
            <a:off x="247093" y="3199310"/>
            <a:ext cx="2665817" cy="3275944"/>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Atbildīgais būvdarbu vadītājs </a:t>
            </a:r>
            <a:r>
              <a:rPr lang="lv-LV" b="1" dirty="0">
                <a:solidFill>
                  <a:schemeClr val="tx1"/>
                </a:solidFill>
                <a:latin typeface="Times New Roman" panose="02020603050405020304" pitchFamily="18" charset="0"/>
                <a:cs typeface="Times New Roman" panose="02020603050405020304" pitchFamily="18" charset="0"/>
              </a:rPr>
              <a:t>katru dienu pārbauda izpildītos darbus</a:t>
            </a:r>
            <a:r>
              <a:rPr lang="lv-LV" dirty="0">
                <a:solidFill>
                  <a:schemeClr val="tx1"/>
                </a:solidFill>
                <a:latin typeface="Times New Roman" panose="02020603050405020304" pitchFamily="18" charset="0"/>
                <a:cs typeface="Times New Roman" panose="02020603050405020304" pitchFamily="18" charset="0"/>
              </a:rPr>
              <a:t>, ar parakstu apliecina darbu pieņemšanu </a:t>
            </a:r>
            <a:r>
              <a:rPr lang="lv-LV" b="1" dirty="0">
                <a:solidFill>
                  <a:schemeClr val="tx1"/>
                </a:solidFill>
                <a:latin typeface="Times New Roman" panose="02020603050405020304" pitchFamily="18" charset="0"/>
                <a:cs typeface="Times New Roman" panose="02020603050405020304" pitchFamily="18" charset="0"/>
              </a:rPr>
              <a:t>vai izdara atzīmi par defektiem</a:t>
            </a:r>
            <a:r>
              <a:rPr lang="lv-LV" dirty="0">
                <a:solidFill>
                  <a:schemeClr val="tx1"/>
                </a:solidFill>
                <a:latin typeface="Times New Roman" panose="02020603050405020304" pitchFamily="18" charset="0"/>
                <a:cs typeface="Times New Roman" panose="02020603050405020304" pitchFamily="18" charset="0"/>
              </a:rPr>
              <a:t> un sastāda defektu konstatēšanas un novēršanas aktu </a:t>
            </a:r>
            <a:r>
              <a:rPr lang="lv-LV" sz="1400" dirty="0">
                <a:solidFill>
                  <a:schemeClr val="tx1"/>
                </a:solidFill>
                <a:latin typeface="Times New Roman" panose="02020603050405020304" pitchFamily="18" charset="0"/>
                <a:cs typeface="Times New Roman" panose="02020603050405020304" pitchFamily="18" charset="0"/>
              </a:rPr>
              <a:t>(VBN 5.pielikuma 8.4.punkts) </a:t>
            </a:r>
          </a:p>
        </p:txBody>
      </p:sp>
      <p:sp>
        <p:nvSpPr>
          <p:cNvPr id="11" name="Rectangle: Diagonal Corners Rounded 10">
            <a:extLst>
              <a:ext uri="{FF2B5EF4-FFF2-40B4-BE49-F238E27FC236}">
                <a16:creationId xmlns:a16="http://schemas.microsoft.com/office/drawing/2014/main" id="{ACF0336D-78DB-43A7-897B-8FDABA8478AC}"/>
              </a:ext>
            </a:extLst>
          </p:cNvPr>
          <p:cNvSpPr/>
          <p:nvPr/>
        </p:nvSpPr>
        <p:spPr>
          <a:xfrm>
            <a:off x="8738150" y="1839977"/>
            <a:ext cx="3230388" cy="1532421"/>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Ierakstus būvdarbu žurnālā </a:t>
            </a:r>
            <a:r>
              <a:rPr lang="lv-LV" b="1" dirty="0">
                <a:solidFill>
                  <a:schemeClr val="tx1"/>
                </a:solidFill>
                <a:latin typeface="Times New Roman" panose="02020603050405020304" pitchFamily="18" charset="0"/>
                <a:cs typeface="Times New Roman" panose="02020603050405020304" pitchFamily="18" charset="0"/>
              </a:rPr>
              <a:t>par saviem veiktajiem darbiem veic arī atsevišķu būvdarbu veicēju būvdarbu vadītāji</a:t>
            </a:r>
            <a:r>
              <a:rPr lang="lv-LV" dirty="0">
                <a:solidFill>
                  <a:schemeClr val="tx1"/>
                </a:solidFill>
                <a:latin typeface="Times New Roman" panose="02020603050405020304" pitchFamily="18" charset="0"/>
                <a:cs typeface="Times New Roman" panose="02020603050405020304" pitchFamily="18" charset="0"/>
              </a:rPr>
              <a:t> </a:t>
            </a:r>
            <a:r>
              <a:rPr lang="lv-LV" sz="1400" dirty="0">
                <a:solidFill>
                  <a:schemeClr val="tx1"/>
                </a:solidFill>
                <a:latin typeface="Times New Roman" panose="02020603050405020304" pitchFamily="18" charset="0"/>
                <a:cs typeface="Times New Roman" panose="02020603050405020304" pitchFamily="18" charset="0"/>
              </a:rPr>
              <a:t>(ĒBN 121.punkts)</a:t>
            </a:r>
          </a:p>
        </p:txBody>
      </p:sp>
      <p:sp>
        <p:nvSpPr>
          <p:cNvPr id="12" name="Rectangle: Diagonal Corners Rounded 11">
            <a:extLst>
              <a:ext uri="{FF2B5EF4-FFF2-40B4-BE49-F238E27FC236}">
                <a16:creationId xmlns:a16="http://schemas.microsoft.com/office/drawing/2014/main" id="{A1B4E3B3-EFBC-4E91-A3F6-C5BA451583BC}"/>
              </a:ext>
            </a:extLst>
          </p:cNvPr>
          <p:cNvSpPr/>
          <p:nvPr/>
        </p:nvSpPr>
        <p:spPr>
          <a:xfrm>
            <a:off x="8710553" y="4280777"/>
            <a:ext cx="3230388" cy="1532421"/>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Ierakstus būvdarbu žurnālā </a:t>
            </a:r>
            <a:r>
              <a:rPr lang="lv-LV" b="1" dirty="0">
                <a:solidFill>
                  <a:schemeClr val="tx1"/>
                </a:solidFill>
                <a:latin typeface="Times New Roman" panose="02020603050405020304" pitchFamily="18" charset="0"/>
                <a:cs typeface="Times New Roman" panose="02020603050405020304" pitchFamily="18" charset="0"/>
              </a:rPr>
              <a:t>katru darba dienu veic būvdarbu vadītājs</a:t>
            </a:r>
            <a:r>
              <a:rPr lang="lv-LV" dirty="0">
                <a:solidFill>
                  <a:schemeClr val="tx1"/>
                </a:solidFill>
                <a:latin typeface="Times New Roman" panose="02020603050405020304" pitchFamily="18" charset="0"/>
                <a:cs typeface="Times New Roman" panose="02020603050405020304" pitchFamily="18" charset="0"/>
              </a:rPr>
              <a:t>, un tiem jāraksturo faktiskā situācija būvlaukumā </a:t>
            </a:r>
            <a:r>
              <a:rPr lang="lv-LV" sz="1400" dirty="0">
                <a:solidFill>
                  <a:schemeClr val="tx1"/>
                </a:solidFill>
                <a:latin typeface="Times New Roman" panose="02020603050405020304" pitchFamily="18" charset="0"/>
                <a:cs typeface="Times New Roman" panose="02020603050405020304" pitchFamily="18" charset="0"/>
              </a:rPr>
              <a:t>(ĒBN 121.punkts)</a:t>
            </a:r>
          </a:p>
        </p:txBody>
      </p:sp>
    </p:spTree>
    <p:extLst>
      <p:ext uri="{BB962C8B-B14F-4D97-AF65-F5344CB8AC3E}">
        <p14:creationId xmlns:p14="http://schemas.microsoft.com/office/powerpoint/2010/main" val="2532967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98516" y="2510328"/>
            <a:ext cx="11594968" cy="4339650"/>
          </a:xfrm>
          <a:prstGeom prst="rect">
            <a:avLst/>
          </a:prstGeom>
        </p:spPr>
        <p:txBody>
          <a:bodyPr wrap="square">
            <a:spAutoFit/>
          </a:bodyPr>
          <a:lstStyle/>
          <a:p>
            <a:pPr algn="just"/>
            <a:r>
              <a:rPr lang="lv-LV" b="1" dirty="0">
                <a:latin typeface="Times New Roman" panose="02020603050405020304" pitchFamily="18" charset="0"/>
                <a:cs typeface="Times New Roman" panose="02020603050405020304" pitchFamily="18" charset="0"/>
              </a:rPr>
              <a:t>1 – objekta pārbaudēs datums </a:t>
            </a:r>
            <a:r>
              <a:rPr lang="lv-LV" sz="1400" dirty="0">
                <a:latin typeface="Times New Roman" panose="02020603050405020304" pitchFamily="18" charset="0"/>
                <a:cs typeface="Times New Roman" panose="02020603050405020304" pitchFamily="18" charset="0"/>
              </a:rPr>
              <a:t>(VBN 125.9.apakšpunkts - izdarīt ierakstus būvdarbu žurnālā)</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2 – objekta un būvdarbu pārbaude </a:t>
            </a:r>
            <a:r>
              <a:rPr lang="lv-LV" sz="1400" dirty="0">
                <a:latin typeface="Times New Roman" panose="02020603050405020304" pitchFamily="18" charset="0"/>
                <a:cs typeface="Times New Roman" panose="02020603050405020304" pitchFamily="18" charset="0"/>
              </a:rPr>
              <a:t>(VBN 125.5.apakšpunkts - pārbaudīt būvdarbu secības un kvalitātes atbilstību būvprojektam, darbu veikšanas projektam, kā arī būvniecību, darba aizsardzību, vides aizsardzību un ugunsdrošību reglamentējošiem normatīvajiem aktiem;  VBN 125.6.apakšpunkts - pārbaudīt būvdarbos izmantojamo būvizstrādājumu atbilstību apliecinošos dokumentus, kā arī būvizstrādājumu atbilstību būvprojektam; VBN 125.7.apakšpunkts - pārbaudīt veikto būvdarbu apjomus; VBN 125.8.apakšpunkts - pārbaudīt objektu, kā arī izbūvēto konstrukciju un inženiersistēmu atbilstību būvprojekta risinājumiem)</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3 - izteiktie iebildumi un norādījumi par objekta un būvdarbu pārbaudē konstatētajiem trūkumiem  </a:t>
            </a:r>
            <a:r>
              <a:rPr lang="lv-LV" sz="1400" dirty="0">
                <a:latin typeface="Times New Roman" panose="02020603050405020304" pitchFamily="18" charset="0"/>
                <a:cs typeface="Times New Roman" panose="02020603050405020304" pitchFamily="18" charset="0"/>
              </a:rPr>
              <a:t>(VBN 125.9.apakšpunkts - izdarīt ierakstus būvdarbu žurnālā, tai skaitā par objekta pārbaudēs konstatētiem trūkumiem un būvdarbu vadītāja prombūtni)</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4 –izteikto iebildumu un norādījumu izpildes termiņš </a:t>
            </a:r>
            <a:r>
              <a:rPr lang="lv-LV" sz="1400" dirty="0">
                <a:latin typeface="Times New Roman" panose="02020603050405020304" pitchFamily="18" charset="0"/>
                <a:cs typeface="Times New Roman" panose="02020603050405020304" pitchFamily="18" charset="0"/>
              </a:rPr>
              <a:t>(VBN 125.14.apakšpunkts - kontrolēt būvdarbu žurnālā ierakstīto norādījumu izpildi)</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5 – pamatojuma dokumenti </a:t>
            </a:r>
            <a:r>
              <a:rPr lang="lv-LV" sz="1400" dirty="0">
                <a:latin typeface="Times New Roman" panose="02020603050405020304" pitchFamily="18" charset="0"/>
                <a:cs typeface="Times New Roman" panose="02020603050405020304" pitchFamily="18" charset="0"/>
              </a:rPr>
              <a:t>(VBN 125.10.apakšpunkts - vizuāli fiksēt (piemēram, fotogrāfijā) būvuzraudzības plānā noteikto būvdarbu posmu pabeigšanu)</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6 – būvuzraugs, kas veica objekta un būvdarbu pārbaudi </a:t>
            </a:r>
            <a:r>
              <a:rPr lang="lv-LV" sz="1400" dirty="0">
                <a:latin typeface="Times New Roman" panose="02020603050405020304" pitchFamily="18" charset="0"/>
                <a:cs typeface="Times New Roman" panose="02020603050405020304" pitchFamily="18" charset="0"/>
              </a:rPr>
              <a:t>(VBN 121.punkts - ja būvuzraudzības līgumu slēdz ar juridisko personu, līgumā norāda konkrētās fiziskās personas, kuras veiks būvuzraudzību, kā arī norāda atbildīgo būvuzraugu);</a:t>
            </a:r>
          </a:p>
          <a:p>
            <a:pPr algn="just"/>
            <a:r>
              <a:rPr lang="lv-LV" b="1" dirty="0">
                <a:latin typeface="Times New Roman" panose="02020603050405020304" pitchFamily="18" charset="0"/>
                <a:cs typeface="Times New Roman" panose="02020603050405020304" pitchFamily="18" charset="0"/>
              </a:rPr>
              <a:t>7 – datums, kad izpildīti izteiktie iebildumi un norādījumi </a:t>
            </a:r>
            <a:r>
              <a:rPr lang="lv-LV" sz="1400" dirty="0">
                <a:latin typeface="Times New Roman" panose="02020603050405020304" pitchFamily="18" charset="0"/>
                <a:cs typeface="Times New Roman" panose="02020603050405020304" pitchFamily="18" charset="0"/>
              </a:rPr>
              <a:t>(ĒBN 121.punkts - būvuzrauga būvdarbu žurnālā izteiktie iebildumi vai norādījumi ir uzskatāmi par izpildītiem, ja būvuzraugs veicis attiecīgu atzīmi būvdarbu žurnālā)</a:t>
            </a:r>
            <a:r>
              <a:rPr lang="lv-LV" dirty="0">
                <a:latin typeface="Times New Roman" panose="02020603050405020304" pitchFamily="18" charset="0"/>
                <a:cs typeface="Times New Roman" panose="02020603050405020304" pitchFamily="18" charset="0"/>
              </a:rPr>
              <a:t>;</a:t>
            </a:r>
          </a:p>
          <a:p>
            <a:pPr algn="just"/>
            <a:r>
              <a:rPr lang="lv-LV" b="1" dirty="0">
                <a:latin typeface="Times New Roman" panose="02020603050405020304" pitchFamily="18" charset="0"/>
                <a:cs typeface="Times New Roman" panose="02020603050405020304" pitchFamily="18" charset="0"/>
              </a:rPr>
              <a:t>8 – būvuzrauga piezīmes</a:t>
            </a:r>
          </a:p>
        </p:txBody>
      </p:sp>
      <p:sp>
        <p:nvSpPr>
          <p:cNvPr id="6" name="Title 1"/>
          <p:cNvSpPr txBox="1">
            <a:spLocks/>
          </p:cNvSpPr>
          <p:nvPr/>
        </p:nvSpPr>
        <p:spPr>
          <a:xfrm>
            <a:off x="2379618" y="19321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(14)</a:t>
            </a:r>
          </a:p>
        </p:txBody>
      </p:sp>
      <p:pic>
        <p:nvPicPr>
          <p:cNvPr id="4" name="Picture 3">
            <a:extLst>
              <a:ext uri="{FF2B5EF4-FFF2-40B4-BE49-F238E27FC236}">
                <a16:creationId xmlns:a16="http://schemas.microsoft.com/office/drawing/2014/main" id="{31336F61-B888-4A1C-B864-FFE51E455CA9}"/>
              </a:ext>
            </a:extLst>
          </p:cNvPr>
          <p:cNvPicPr>
            <a:picLocks noChangeAspect="1"/>
          </p:cNvPicPr>
          <p:nvPr/>
        </p:nvPicPr>
        <p:blipFill>
          <a:blip r:embed="rId3"/>
          <a:stretch>
            <a:fillRect/>
          </a:stretch>
        </p:blipFill>
        <p:spPr>
          <a:xfrm>
            <a:off x="3820253" y="831258"/>
            <a:ext cx="7334250" cy="1800225"/>
          </a:xfrm>
          <a:prstGeom prst="rect">
            <a:avLst/>
          </a:prstGeom>
        </p:spPr>
      </p:pic>
    </p:spTree>
    <p:extLst>
      <p:ext uri="{BB962C8B-B14F-4D97-AF65-F5344CB8AC3E}">
        <p14:creationId xmlns:p14="http://schemas.microsoft.com/office/powerpoint/2010/main" val="2706000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422482" y="2488676"/>
            <a:ext cx="11585542" cy="4308872"/>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objekta apsekošanas datums </a:t>
            </a:r>
            <a:r>
              <a:rPr lang="lv-LV" sz="1400" dirty="0">
                <a:latin typeface="Times New Roman" panose="02020603050405020304" pitchFamily="18" charset="0"/>
                <a:cs typeface="Times New Roman" panose="02020603050405020304" pitchFamily="18" charset="0"/>
              </a:rPr>
              <a:t>(VBN 113.1.apakšpunkts - apsekot objektu)</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2 – objekta apsekošana </a:t>
            </a:r>
            <a:r>
              <a:rPr lang="lv-LV" sz="1400" dirty="0">
                <a:latin typeface="Times New Roman" panose="02020603050405020304" pitchFamily="18" charset="0"/>
                <a:cs typeface="Times New Roman" panose="02020603050405020304" pitchFamily="18" charset="0"/>
              </a:rPr>
              <a:t>(VBN 113.1.apakšpunkts - apsekot objektu un apsekojuma rezultātus ierakstīt būvdarbu žurnālā)</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3 - izteiktie iebildumi un norādījumi par objekta pārbaudē konstatētajiem trūkumiem  </a:t>
            </a:r>
            <a:r>
              <a:rPr lang="lv-LV" sz="1400" dirty="0">
                <a:latin typeface="Times New Roman" panose="02020603050405020304" pitchFamily="18" charset="0"/>
                <a:cs typeface="Times New Roman" panose="02020603050405020304" pitchFamily="18" charset="0"/>
              </a:rPr>
              <a:t>(VBN 113.3.apakšpunkts - ja nepieciešams, dot norādījumus būvdarbu vadītājam būvprojektā paredzēto risinājumu īstenošanai)</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4 –izteikto iebildumu un norādījumu izpildes termiņš </a:t>
            </a:r>
            <a:r>
              <a:rPr lang="lv-LV" sz="1400" dirty="0">
                <a:latin typeface="Times New Roman" panose="02020603050405020304" pitchFamily="18" charset="0"/>
                <a:cs typeface="Times New Roman" panose="02020603050405020304" pitchFamily="18" charset="0"/>
              </a:rPr>
              <a:t>(VBN 113.4.apakšpunkts - atbilstoši kompetencei kontrolēt būvdarbu žurnālā ierakstīto norādījumu izpildi)</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5 – pamatojuma dokumenti </a:t>
            </a:r>
            <a:r>
              <a:rPr lang="lv-LV" sz="1400" dirty="0">
                <a:latin typeface="Times New Roman" panose="02020603050405020304" pitchFamily="18" charset="0"/>
                <a:cs typeface="Times New Roman" panose="02020603050405020304" pitchFamily="18" charset="0"/>
              </a:rPr>
              <a:t>(VBN 115.punkts -  izmaiņas būvprojektā būvdarbu gaitā var izdarīt būvprojekta izstrādātājs vai autoruzraugs pēc vienošanās ar pārējiem būvniecības dalībniekiem, ja plānotās izmaiņas saskaņā ar Būvniecības likuma 17. panta 2.1 daļu nav jāsaskaņo būvvaldē)</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6 – autoruzraugs, kas veica objekta apsekošanu </a:t>
            </a:r>
            <a:r>
              <a:rPr lang="lv-LV" sz="1400" dirty="0">
                <a:latin typeface="Times New Roman" panose="02020603050405020304" pitchFamily="18" charset="0"/>
                <a:cs typeface="Times New Roman" panose="02020603050405020304" pitchFamily="18" charset="0"/>
              </a:rPr>
              <a:t>(VBN 107.punkts - autoruzraugs ir būvprojekta vadītājs un / vai būvprojekta daļu vadītāji)</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7 – datums, kad izpildīti izteiktie iebildumi un norādījumi </a:t>
            </a:r>
            <a:r>
              <a:rPr lang="lv-LV" sz="1400" dirty="0">
                <a:latin typeface="Times New Roman" panose="02020603050405020304" pitchFamily="18" charset="0"/>
                <a:cs typeface="Times New Roman" panose="02020603050405020304" pitchFamily="18" charset="0"/>
              </a:rPr>
              <a:t>(ĒBN 121.punkts - autoruzrauga būvdarbu žurnālā izteiktie iebildumi vai norādījumi ir uzskatāmi par izpildītiem, ja autoruzraugs veicis attiecīgu atzīmi būvdarbu žurnālā; ĒBN 110.punkts - detalizētākus rasējumus var izstrādāt arī būvdarbu gaitā, un tie pievienojami būvniecības informācijas sistēmā un saskaņojami ar būvprojekta izstrādātāju un būvniecības ierosinātāju)</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8 – autoruzrauga piezīmes</a:t>
            </a:r>
          </a:p>
        </p:txBody>
      </p:sp>
      <p:sp>
        <p:nvSpPr>
          <p:cNvPr id="6" name="Title 1"/>
          <p:cNvSpPr txBox="1">
            <a:spLocks/>
          </p:cNvSpPr>
          <p:nvPr/>
        </p:nvSpPr>
        <p:spPr>
          <a:xfrm>
            <a:off x="2379618" y="19321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(15)</a:t>
            </a:r>
          </a:p>
        </p:txBody>
      </p:sp>
      <p:pic>
        <p:nvPicPr>
          <p:cNvPr id="4" name="Picture 3">
            <a:extLst>
              <a:ext uri="{FF2B5EF4-FFF2-40B4-BE49-F238E27FC236}">
                <a16:creationId xmlns:a16="http://schemas.microsoft.com/office/drawing/2014/main" id="{60F539F5-DA90-417F-9925-5BAF82DC7459}"/>
              </a:ext>
            </a:extLst>
          </p:cNvPr>
          <p:cNvPicPr>
            <a:picLocks noChangeAspect="1"/>
          </p:cNvPicPr>
          <p:nvPr/>
        </p:nvPicPr>
        <p:blipFill>
          <a:blip r:embed="rId3"/>
          <a:stretch>
            <a:fillRect/>
          </a:stretch>
        </p:blipFill>
        <p:spPr>
          <a:xfrm>
            <a:off x="2666704" y="896869"/>
            <a:ext cx="8743950" cy="1591807"/>
          </a:xfrm>
          <a:prstGeom prst="rect">
            <a:avLst/>
          </a:prstGeom>
        </p:spPr>
      </p:pic>
    </p:spTree>
    <p:extLst>
      <p:ext uri="{BB962C8B-B14F-4D97-AF65-F5344CB8AC3E}">
        <p14:creationId xmlns:p14="http://schemas.microsoft.com/office/powerpoint/2010/main" val="1378294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471340" y="2456863"/>
            <a:ext cx="11397006" cy="3908762"/>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1 – akta numurs </a:t>
            </a:r>
            <a:r>
              <a:rPr lang="lv-LV" sz="1400" dirty="0">
                <a:latin typeface="Times New Roman" panose="02020603050405020304" pitchFamily="18" charset="0"/>
                <a:cs typeface="Times New Roman" panose="02020603050405020304" pitchFamily="18" charset="0"/>
              </a:rPr>
              <a:t>(akta numuru piešķir būvniecības informācijas sistēma. Akta numuram ir iespējams veikt korekcijas)</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2 – akta sastādīšanas datums </a:t>
            </a:r>
            <a:r>
              <a:rPr lang="lv-LV" sz="1400" dirty="0">
                <a:latin typeface="Times New Roman" panose="02020603050405020304" pitchFamily="18" charset="0"/>
                <a:cs typeface="Times New Roman" panose="02020603050405020304" pitchFamily="18" charset="0"/>
              </a:rPr>
              <a:t>(piemēram: ĒBN 128.punktā noteikts, ka nav pieļaujama būvdarbu turpināšana, ja būvdarbu veicēja pārstāvji un būvuzraugs (ja būvniecībai tiek veikta būvuzraudzība) nav būvniecības informācijas sistēmā izveidojuši un apstiprinājuši vai parakstījuši iepriekšējo segto darbu pieņemšanas aktu)</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3 - akta veids </a:t>
            </a:r>
            <a:r>
              <a:rPr lang="lv-LV" sz="1400" dirty="0">
                <a:latin typeface="Times New Roman" panose="02020603050405020304" pitchFamily="18" charset="0"/>
                <a:cs typeface="Times New Roman" panose="02020603050405020304" pitchFamily="18" charset="0"/>
              </a:rPr>
              <a:t>(piemēram: atbilstoši ĒBN 127.punktam pabeigtos nozīmīgo konstrukciju elementus un segtos darbus, kā arī izbūvētās ugunsdrošībai nozīmīgas inženiertehniskās sistēmas pieņem ekspluatācijā, sastādot pieņemšanas aktu. Būvniecības informācijas sistēmā ir iespējams izvēlēties definētos aktu veidus - segto darbu, nozīmīgo konstrukciju, ugunsdrošībai nozīmīgo inženiertehnisko sistēmu pieņemšanas aktus)</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4 – konstrukcijas, darba vai  inženiertehniskās sistēmas nosaukums </a:t>
            </a:r>
            <a:r>
              <a:rPr lang="lv-LV" sz="1400" dirty="0">
                <a:latin typeface="Times New Roman" panose="02020603050405020304" pitchFamily="18" charset="0"/>
                <a:cs typeface="Times New Roman" panose="02020603050405020304" pitchFamily="18" charset="0"/>
              </a:rPr>
              <a:t>(piemēram: atbilstoši ĒBN 11.pielikuma 2.punktam, 12.pielikuma 2.punktam un 13.pielikuma 2.punktam)</a:t>
            </a:r>
            <a:r>
              <a:rPr lang="lv-LV" sz="2000" dirty="0">
                <a:latin typeface="Times New Roman" panose="02020603050405020304" pitchFamily="18" charset="0"/>
                <a:cs typeface="Times New Roman" panose="02020603050405020304" pitchFamily="18" charset="0"/>
              </a:rPr>
              <a:t>;</a:t>
            </a:r>
          </a:p>
          <a:p>
            <a:pPr algn="just"/>
            <a:r>
              <a:rPr lang="lv-LV" sz="2000" b="1" dirty="0">
                <a:latin typeface="Times New Roman" panose="02020603050405020304" pitchFamily="18" charset="0"/>
                <a:cs typeface="Times New Roman" panose="02020603050405020304" pitchFamily="18" charset="0"/>
              </a:rPr>
              <a:t>5 – pieņemšanai uzrādīto nozīmīgo konstrukciju uzskaitījums un īss raksturojums vai  pieņemšanai uzrādīto darbu uzskaitījums un īss raksturojums vai pieņemšanai uzrādītā ugunsdrošībai nozīmīga inženiertehniskā sistēma </a:t>
            </a:r>
            <a:r>
              <a:rPr lang="lv-LV" sz="1400" dirty="0">
                <a:latin typeface="Times New Roman" panose="02020603050405020304" pitchFamily="18" charset="0"/>
                <a:cs typeface="Times New Roman" panose="02020603050405020304" pitchFamily="18" charset="0"/>
              </a:rPr>
              <a:t>(piemēram: atbilstoši ĒBN 11.pielikuma 4.punktam, 12.pielikuma 4.punktam un 13.pielikuma 5.punktam)</a:t>
            </a:r>
            <a:r>
              <a:rPr lang="lv-LV" sz="2000" dirty="0">
                <a:latin typeface="Times New Roman" panose="02020603050405020304" pitchFamily="18" charset="0"/>
                <a:cs typeface="Times New Roman" panose="02020603050405020304" pitchFamily="18" charset="0"/>
              </a:rPr>
              <a:t>;</a:t>
            </a:r>
          </a:p>
          <a:p>
            <a:pPr algn="just"/>
            <a:r>
              <a:rPr lang="lv-LV" sz="1400" dirty="0">
                <a:latin typeface="Times New Roman" panose="02020603050405020304" pitchFamily="18" charset="0"/>
                <a:cs typeface="Times New Roman" panose="02020603050405020304" pitchFamily="18" charset="0"/>
              </a:rPr>
              <a:t>(VBN 5.</a:t>
            </a:r>
            <a:r>
              <a:rPr lang="lv-LV"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 pielikuma 4.punkts)</a:t>
            </a:r>
          </a:p>
        </p:txBody>
      </p:sp>
      <p:sp>
        <p:nvSpPr>
          <p:cNvPr id="6" name="Title 1"/>
          <p:cNvSpPr txBox="1">
            <a:spLocks/>
          </p:cNvSpPr>
          <p:nvPr/>
        </p:nvSpPr>
        <p:spPr>
          <a:xfrm>
            <a:off x="2379618" y="193218"/>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(16)</a:t>
            </a:r>
          </a:p>
        </p:txBody>
      </p:sp>
      <p:pic>
        <p:nvPicPr>
          <p:cNvPr id="4" name="Picture 3">
            <a:extLst>
              <a:ext uri="{FF2B5EF4-FFF2-40B4-BE49-F238E27FC236}">
                <a16:creationId xmlns:a16="http://schemas.microsoft.com/office/drawing/2014/main" id="{7BB19326-EB4A-48A8-8405-19A3C7D948F5}"/>
              </a:ext>
            </a:extLst>
          </p:cNvPr>
          <p:cNvPicPr>
            <a:picLocks noChangeAspect="1"/>
          </p:cNvPicPr>
          <p:nvPr/>
        </p:nvPicPr>
        <p:blipFill>
          <a:blip r:embed="rId3"/>
          <a:stretch>
            <a:fillRect/>
          </a:stretch>
        </p:blipFill>
        <p:spPr>
          <a:xfrm>
            <a:off x="4124963" y="837613"/>
            <a:ext cx="4733925" cy="1619250"/>
          </a:xfrm>
          <a:prstGeom prst="rect">
            <a:avLst/>
          </a:prstGeom>
        </p:spPr>
      </p:pic>
    </p:spTree>
    <p:extLst>
      <p:ext uri="{BB962C8B-B14F-4D97-AF65-F5344CB8AC3E}">
        <p14:creationId xmlns:p14="http://schemas.microsoft.com/office/powerpoint/2010/main" val="708064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379618" y="88552"/>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(17)</a:t>
            </a:r>
          </a:p>
        </p:txBody>
      </p:sp>
      <p:pic>
        <p:nvPicPr>
          <p:cNvPr id="4" name="Picture 3">
            <a:extLst>
              <a:ext uri="{FF2B5EF4-FFF2-40B4-BE49-F238E27FC236}">
                <a16:creationId xmlns:a16="http://schemas.microsoft.com/office/drawing/2014/main" id="{642BE1A0-E3AF-4C00-8476-94CA84AB0AE7}"/>
              </a:ext>
            </a:extLst>
          </p:cNvPr>
          <p:cNvPicPr>
            <a:picLocks noChangeAspect="1"/>
          </p:cNvPicPr>
          <p:nvPr/>
        </p:nvPicPr>
        <p:blipFill>
          <a:blip r:embed="rId3"/>
          <a:stretch>
            <a:fillRect/>
          </a:stretch>
        </p:blipFill>
        <p:spPr>
          <a:xfrm>
            <a:off x="3205113" y="812139"/>
            <a:ext cx="7190087" cy="5958026"/>
          </a:xfrm>
          <a:prstGeom prst="rect">
            <a:avLst/>
          </a:prstGeom>
        </p:spPr>
      </p:pic>
      <p:sp>
        <p:nvSpPr>
          <p:cNvPr id="7" name="Rectangle: Diagonal Corners Rounded 6">
            <a:extLst>
              <a:ext uri="{FF2B5EF4-FFF2-40B4-BE49-F238E27FC236}">
                <a16:creationId xmlns:a16="http://schemas.microsoft.com/office/drawing/2014/main" id="{512B30A2-EF7B-40BC-8A7A-7077DA708456}"/>
              </a:ext>
            </a:extLst>
          </p:cNvPr>
          <p:cNvSpPr/>
          <p:nvPr/>
        </p:nvSpPr>
        <p:spPr>
          <a:xfrm>
            <a:off x="222213" y="1498861"/>
            <a:ext cx="2982900" cy="5025489"/>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dirty="0">
                <a:solidFill>
                  <a:schemeClr val="tx1"/>
                </a:solidFill>
                <a:latin typeface="Times New Roman" panose="02020603050405020304" pitchFamily="18" charset="0"/>
                <a:cs typeface="Times New Roman" panose="02020603050405020304" pitchFamily="18" charset="0"/>
              </a:rPr>
              <a:t>Segto darbu pieņemšanas aktu veido BIS no būvdarbu žurnālā veiktajiem ierakstiem par izpildītajiem speciālajiem un ikdienas būvdarbiem un </a:t>
            </a:r>
            <a:r>
              <a:rPr lang="lv-LV" sz="2000" b="1" dirty="0">
                <a:solidFill>
                  <a:schemeClr val="tx1"/>
                </a:solidFill>
                <a:latin typeface="Times New Roman" panose="02020603050405020304" pitchFamily="18" charset="0"/>
                <a:cs typeface="Times New Roman" panose="02020603050405020304" pitchFamily="18" charset="0"/>
              </a:rPr>
              <a:t>to apstiprina atbildīgais būvdarbu vadītājs</a:t>
            </a:r>
            <a:r>
              <a:rPr lang="lv-LV" sz="2000" dirty="0">
                <a:solidFill>
                  <a:schemeClr val="tx1"/>
                </a:solidFill>
                <a:latin typeface="Times New Roman" panose="02020603050405020304" pitchFamily="18" charset="0"/>
                <a:cs typeface="Times New Roman" panose="02020603050405020304" pitchFamily="18" charset="0"/>
              </a:rPr>
              <a:t>, </a:t>
            </a:r>
            <a:r>
              <a:rPr lang="lv-LV" sz="2000" b="1" dirty="0">
                <a:solidFill>
                  <a:schemeClr val="tx1"/>
                </a:solidFill>
                <a:latin typeface="Times New Roman" panose="02020603050405020304" pitchFamily="18" charset="0"/>
                <a:cs typeface="Times New Roman" panose="02020603050405020304" pitchFamily="18" charset="0"/>
              </a:rPr>
              <a:t>būvuzraugs</a:t>
            </a:r>
            <a:r>
              <a:rPr lang="lv-LV" sz="2000" dirty="0">
                <a:solidFill>
                  <a:schemeClr val="tx1"/>
                </a:solidFill>
                <a:latin typeface="Times New Roman" panose="02020603050405020304" pitchFamily="18" charset="0"/>
                <a:cs typeface="Times New Roman" panose="02020603050405020304" pitchFamily="18" charset="0"/>
              </a:rPr>
              <a:t> (ja veikta būvuzraudzība) un </a:t>
            </a:r>
            <a:r>
              <a:rPr lang="lv-LV" sz="2000" b="1" dirty="0">
                <a:solidFill>
                  <a:schemeClr val="tx1"/>
                </a:solidFill>
                <a:latin typeface="Times New Roman" panose="02020603050405020304" pitchFamily="18" charset="0"/>
                <a:cs typeface="Times New Roman" panose="02020603050405020304" pitchFamily="18" charset="0"/>
              </a:rPr>
              <a:t>autoruzraugs</a:t>
            </a:r>
            <a:r>
              <a:rPr lang="lv-LV" sz="2000" dirty="0">
                <a:solidFill>
                  <a:schemeClr val="tx1"/>
                </a:solidFill>
                <a:latin typeface="Times New Roman" panose="02020603050405020304" pitchFamily="18" charset="0"/>
                <a:cs typeface="Times New Roman" panose="02020603050405020304" pitchFamily="18" charset="0"/>
              </a:rPr>
              <a:t> (ja to paredz autoruzraudzības līgums) </a:t>
            </a:r>
            <a:r>
              <a:rPr lang="lv-LV" sz="1400" dirty="0">
                <a:solidFill>
                  <a:schemeClr val="tx1"/>
                </a:solidFill>
                <a:latin typeface="Times New Roman" panose="02020603050405020304" pitchFamily="18" charset="0"/>
                <a:cs typeface="Times New Roman" panose="02020603050405020304" pitchFamily="18" charset="0"/>
              </a:rPr>
              <a:t>(ĒBN 127.</a:t>
            </a:r>
            <a:r>
              <a:rPr lang="lv-LV" sz="1400" baseline="30000" dirty="0">
                <a:solidFill>
                  <a:schemeClr val="tx1"/>
                </a:solidFill>
                <a:latin typeface="Times New Roman" panose="02020603050405020304" pitchFamily="18" charset="0"/>
                <a:cs typeface="Times New Roman" panose="02020603050405020304" pitchFamily="18" charset="0"/>
              </a:rPr>
              <a:t>1</a:t>
            </a:r>
            <a:r>
              <a:rPr lang="lv-LV" sz="1400" dirty="0">
                <a:solidFill>
                  <a:schemeClr val="tx1"/>
                </a:solidFill>
                <a:latin typeface="Times New Roman" panose="02020603050405020304" pitchFamily="18" charset="0"/>
                <a:cs typeface="Times New Roman" panose="02020603050405020304" pitchFamily="18" charset="0"/>
              </a:rPr>
              <a:t>punkts)</a:t>
            </a:r>
          </a:p>
        </p:txBody>
      </p:sp>
      <p:sp>
        <p:nvSpPr>
          <p:cNvPr id="8" name="Rectangle: Diagonal Corners Rounded 7">
            <a:extLst>
              <a:ext uri="{FF2B5EF4-FFF2-40B4-BE49-F238E27FC236}">
                <a16:creationId xmlns:a16="http://schemas.microsoft.com/office/drawing/2014/main" id="{461463B2-BC5F-4280-A6AF-98261987A219}"/>
              </a:ext>
            </a:extLst>
          </p:cNvPr>
          <p:cNvSpPr/>
          <p:nvPr/>
        </p:nvSpPr>
        <p:spPr>
          <a:xfrm>
            <a:off x="8201319" y="811422"/>
            <a:ext cx="3875001" cy="2456734"/>
          </a:xfrm>
          <a:prstGeom prst="round2Diag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2000" dirty="0">
                <a:solidFill>
                  <a:schemeClr val="tx1"/>
                </a:solidFill>
                <a:latin typeface="Times New Roman" panose="02020603050405020304" pitchFamily="18" charset="0"/>
                <a:cs typeface="Times New Roman" panose="02020603050405020304" pitchFamily="18" charset="0"/>
              </a:rPr>
              <a:t>Atbildīgajam būvdarbu vadītājam ir  </a:t>
            </a:r>
            <a:r>
              <a:rPr lang="lv-LV" sz="2000" b="1" dirty="0">
                <a:solidFill>
                  <a:schemeClr val="tx1"/>
                </a:solidFill>
                <a:latin typeface="Times New Roman" panose="02020603050405020304" pitchFamily="18" charset="0"/>
                <a:cs typeface="Times New Roman" panose="02020603050405020304" pitchFamily="18" charset="0"/>
              </a:rPr>
              <a:t>pienākums</a:t>
            </a:r>
            <a:r>
              <a:rPr lang="lv-LV" sz="2000" dirty="0">
                <a:solidFill>
                  <a:schemeClr val="tx1"/>
                </a:solidFill>
                <a:latin typeface="Times New Roman" panose="02020603050405020304" pitchFamily="18" charset="0"/>
                <a:cs typeface="Times New Roman" panose="02020603050405020304" pitchFamily="18" charset="0"/>
              </a:rPr>
              <a:t> </a:t>
            </a:r>
            <a:r>
              <a:rPr lang="lv-LV" sz="2000" b="1" dirty="0">
                <a:solidFill>
                  <a:schemeClr val="tx1"/>
                </a:solidFill>
                <a:latin typeface="Times New Roman" panose="02020603050405020304" pitchFamily="18" charset="0"/>
                <a:cs typeface="Times New Roman" panose="02020603050405020304" pitchFamily="18" charset="0"/>
              </a:rPr>
              <a:t>organizēt</a:t>
            </a:r>
            <a:r>
              <a:rPr lang="lv-LV" sz="2000" dirty="0">
                <a:solidFill>
                  <a:schemeClr val="tx1"/>
                </a:solidFill>
                <a:latin typeface="Times New Roman" panose="02020603050405020304" pitchFamily="18" charset="0"/>
                <a:cs typeface="Times New Roman" panose="02020603050405020304" pitchFamily="18" charset="0"/>
              </a:rPr>
              <a:t> būvkonstrukciju, segto darbu un citu izpildīto </a:t>
            </a:r>
            <a:r>
              <a:rPr lang="lv-LV" sz="2000" b="1" dirty="0">
                <a:solidFill>
                  <a:schemeClr val="tx1"/>
                </a:solidFill>
                <a:latin typeface="Times New Roman" panose="02020603050405020304" pitchFamily="18" charset="0"/>
                <a:cs typeface="Times New Roman" panose="02020603050405020304" pitchFamily="18" charset="0"/>
              </a:rPr>
              <a:t>būvdarbu pieņemšanu</a:t>
            </a:r>
            <a:r>
              <a:rPr lang="lv-LV" sz="2000" dirty="0">
                <a:solidFill>
                  <a:schemeClr val="tx1"/>
                </a:solidFill>
                <a:latin typeface="Times New Roman" panose="02020603050405020304" pitchFamily="18" charset="0"/>
                <a:cs typeface="Times New Roman" panose="02020603050405020304" pitchFamily="18" charset="0"/>
              </a:rPr>
              <a:t>, kā arī, ja nepieciešams, </a:t>
            </a:r>
            <a:r>
              <a:rPr lang="lv-LV" sz="2000" b="1" dirty="0">
                <a:solidFill>
                  <a:schemeClr val="tx1"/>
                </a:solidFill>
                <a:latin typeface="Times New Roman" panose="02020603050405020304" pitchFamily="18" charset="0"/>
                <a:cs typeface="Times New Roman" panose="02020603050405020304" pitchFamily="18" charset="0"/>
              </a:rPr>
              <a:t>vizuāli fiksēt </a:t>
            </a:r>
            <a:r>
              <a:rPr lang="lv-LV" sz="2000" dirty="0">
                <a:solidFill>
                  <a:schemeClr val="tx1"/>
                </a:solidFill>
                <a:latin typeface="Times New Roman" panose="02020603050405020304" pitchFamily="18" charset="0"/>
                <a:cs typeface="Times New Roman" panose="02020603050405020304" pitchFamily="18" charset="0"/>
              </a:rPr>
              <a:t>izpildītos segtos darbus pirms to aizsegšanas </a:t>
            </a:r>
            <a:r>
              <a:rPr lang="lv-LV" sz="1400" dirty="0">
                <a:solidFill>
                  <a:schemeClr val="tx1"/>
                </a:solidFill>
                <a:latin typeface="Times New Roman" panose="02020603050405020304" pitchFamily="18" charset="0"/>
                <a:cs typeface="Times New Roman" panose="02020603050405020304" pitchFamily="18" charset="0"/>
              </a:rPr>
              <a:t>(VBN 100.6.apakšpunkts)</a:t>
            </a:r>
          </a:p>
        </p:txBody>
      </p:sp>
    </p:spTree>
    <p:extLst>
      <p:ext uri="{BB962C8B-B14F-4D97-AF65-F5344CB8AC3E}">
        <p14:creationId xmlns:p14="http://schemas.microsoft.com/office/powerpoint/2010/main" val="2865194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7447962" y="2023682"/>
            <a:ext cx="4392892" cy="2462213"/>
          </a:xfrm>
          <a:prstGeom prst="rect">
            <a:avLst/>
          </a:prstGeom>
        </p:spPr>
        <p:txBody>
          <a:bodyPr wrap="square">
            <a:spAutoFit/>
          </a:bodyPr>
          <a:lstStyle/>
          <a:p>
            <a:pPr algn="just"/>
            <a:r>
              <a:rPr lang="lv-LV" sz="2000" dirty="0">
                <a:latin typeface="Times New Roman" panose="02020603050405020304" pitchFamily="18" charset="0"/>
                <a:cs typeface="Times New Roman" panose="02020603050405020304" pitchFamily="18" charset="0"/>
              </a:rPr>
              <a:t>Institūcijas un personas, kas veic būvniecības uzraudzību un kontroli, būvdarbu žurnālā </a:t>
            </a:r>
            <a:r>
              <a:rPr lang="lv-LV" sz="2000" b="1" dirty="0">
                <a:latin typeface="Times New Roman" panose="02020603050405020304" pitchFamily="18" charset="0"/>
                <a:cs typeface="Times New Roman" panose="02020603050405020304" pitchFamily="18" charset="0"/>
              </a:rPr>
              <a:t>iekļauj informāciju par būvdarbu apturēšanu vai atjaunošanu</a:t>
            </a:r>
            <a:r>
              <a:rPr lang="lv-LV" sz="2000" dirty="0">
                <a:latin typeface="Times New Roman" panose="02020603050405020304" pitchFamily="18" charset="0"/>
                <a:cs typeface="Times New Roman" panose="02020603050405020304" pitchFamily="18" charset="0"/>
              </a:rPr>
              <a:t>, </a:t>
            </a:r>
            <a:r>
              <a:rPr lang="lv-LV" sz="2000" b="1" dirty="0">
                <a:latin typeface="Times New Roman" panose="02020603050405020304" pitchFamily="18" charset="0"/>
                <a:cs typeface="Times New Roman" panose="02020603050405020304" pitchFamily="18" charset="0"/>
              </a:rPr>
              <a:t>norādījumus</a:t>
            </a:r>
            <a:r>
              <a:rPr lang="lv-LV" sz="2000" dirty="0">
                <a:latin typeface="Times New Roman" panose="02020603050405020304" pitchFamily="18" charset="0"/>
                <a:cs typeface="Times New Roman" panose="02020603050405020304" pitchFamily="18" charset="0"/>
              </a:rPr>
              <a:t> un </a:t>
            </a:r>
            <a:r>
              <a:rPr lang="lv-LV" sz="2000" b="1" dirty="0">
                <a:latin typeface="Times New Roman" panose="02020603050405020304" pitchFamily="18" charset="0"/>
                <a:cs typeface="Times New Roman" panose="02020603050405020304" pitchFamily="18" charset="0"/>
              </a:rPr>
              <a:t>informāciju par norādījumu izpildi </a:t>
            </a:r>
            <a:r>
              <a:rPr lang="lv-LV" sz="2000" dirty="0">
                <a:latin typeface="Times New Roman" panose="02020603050405020304" pitchFamily="18" charset="0"/>
                <a:cs typeface="Times New Roman" panose="02020603050405020304" pitchFamily="18" charset="0"/>
              </a:rPr>
              <a:t>un, ja nepieciešams, novērojumu aprakstu </a:t>
            </a:r>
            <a:r>
              <a:rPr lang="lv-LV" sz="1400" dirty="0">
                <a:latin typeface="Times New Roman" panose="02020603050405020304" pitchFamily="18" charset="0"/>
                <a:cs typeface="Times New Roman" panose="02020603050405020304" pitchFamily="18" charset="0"/>
              </a:rPr>
              <a:t>(VBN 83.</a:t>
            </a:r>
            <a:r>
              <a:rPr lang="lv-LV" sz="1400" baseline="30000" dirty="0">
                <a:latin typeface="Times New Roman" panose="02020603050405020304" pitchFamily="18" charset="0"/>
                <a:cs typeface="Times New Roman" panose="02020603050405020304" pitchFamily="18" charset="0"/>
              </a:rPr>
              <a:t>2</a:t>
            </a:r>
            <a:r>
              <a:rPr lang="lv-LV" sz="1400" dirty="0">
                <a:latin typeface="Times New Roman" panose="02020603050405020304" pitchFamily="18" charset="0"/>
                <a:cs typeface="Times New Roman" panose="02020603050405020304" pitchFamily="18" charset="0"/>
              </a:rPr>
              <a:t>punkts). </a:t>
            </a:r>
          </a:p>
        </p:txBody>
      </p:sp>
      <p:sp>
        <p:nvSpPr>
          <p:cNvPr id="6" name="Title 1"/>
          <p:cNvSpPr txBox="1">
            <a:spLocks/>
          </p:cNvSpPr>
          <p:nvPr/>
        </p:nvSpPr>
        <p:spPr>
          <a:xfrm>
            <a:off x="2350346" y="157566"/>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Times New Roman" panose="02020603050405020304" pitchFamily="18" charset="0"/>
                <a:cs typeface="Times New Roman" panose="02020603050405020304" pitchFamily="18" charset="0"/>
              </a:rPr>
              <a:t>Būvdarbu žurnāls (18)</a:t>
            </a:r>
          </a:p>
        </p:txBody>
      </p:sp>
      <p:pic>
        <p:nvPicPr>
          <p:cNvPr id="5" name="Picture 4">
            <a:extLst>
              <a:ext uri="{FF2B5EF4-FFF2-40B4-BE49-F238E27FC236}">
                <a16:creationId xmlns:a16="http://schemas.microsoft.com/office/drawing/2014/main" id="{5DD7ED28-8330-4543-A03A-88884E68E15C}"/>
              </a:ext>
            </a:extLst>
          </p:cNvPr>
          <p:cNvPicPr>
            <a:picLocks noChangeAspect="1"/>
          </p:cNvPicPr>
          <p:nvPr/>
        </p:nvPicPr>
        <p:blipFill>
          <a:blip r:embed="rId3"/>
          <a:stretch>
            <a:fillRect/>
          </a:stretch>
        </p:blipFill>
        <p:spPr>
          <a:xfrm>
            <a:off x="3240266" y="784375"/>
            <a:ext cx="7591425" cy="1314450"/>
          </a:xfrm>
          <a:prstGeom prst="rect">
            <a:avLst/>
          </a:prstGeom>
        </p:spPr>
      </p:pic>
      <p:pic>
        <p:nvPicPr>
          <p:cNvPr id="8" name="Picture 7">
            <a:extLst>
              <a:ext uri="{FF2B5EF4-FFF2-40B4-BE49-F238E27FC236}">
                <a16:creationId xmlns:a16="http://schemas.microsoft.com/office/drawing/2014/main" id="{A890B9D8-C0CD-4929-B6D5-1982F53204A5}"/>
              </a:ext>
            </a:extLst>
          </p:cNvPr>
          <p:cNvPicPr>
            <a:picLocks noChangeAspect="1"/>
          </p:cNvPicPr>
          <p:nvPr/>
        </p:nvPicPr>
        <p:blipFill>
          <a:blip r:embed="rId4"/>
          <a:stretch>
            <a:fillRect/>
          </a:stretch>
        </p:blipFill>
        <p:spPr>
          <a:xfrm>
            <a:off x="5372552" y="2098825"/>
            <a:ext cx="1968201" cy="2319341"/>
          </a:xfrm>
          <a:prstGeom prst="rect">
            <a:avLst/>
          </a:prstGeom>
        </p:spPr>
      </p:pic>
      <p:sp>
        <p:nvSpPr>
          <p:cNvPr id="9" name="Rectangle 8">
            <a:extLst>
              <a:ext uri="{FF2B5EF4-FFF2-40B4-BE49-F238E27FC236}">
                <a16:creationId xmlns:a16="http://schemas.microsoft.com/office/drawing/2014/main" id="{8691FE72-B463-4753-97A5-02D0B2A3DA9B}"/>
              </a:ext>
            </a:extLst>
          </p:cNvPr>
          <p:cNvSpPr/>
          <p:nvPr/>
        </p:nvSpPr>
        <p:spPr>
          <a:xfrm>
            <a:off x="740593" y="1971996"/>
            <a:ext cx="4608403" cy="2862322"/>
          </a:xfrm>
          <a:prstGeom prst="rect">
            <a:avLst/>
          </a:prstGeom>
        </p:spPr>
        <p:txBody>
          <a:bodyPr wrap="square">
            <a:spAutoFit/>
          </a:bodyPr>
          <a:lstStyle/>
          <a:p>
            <a:pPr algn="just"/>
            <a:r>
              <a:rPr lang="lv-LV" sz="2000" b="1" dirty="0">
                <a:latin typeface="Times New Roman" panose="02020603050405020304" pitchFamily="18" charset="0"/>
                <a:cs typeface="Times New Roman" panose="02020603050405020304" pitchFamily="18" charset="0"/>
              </a:rPr>
              <a:t>Būvdarbu kontroli </a:t>
            </a:r>
            <a:r>
              <a:rPr lang="lv-LV" sz="2000" dirty="0">
                <a:latin typeface="Times New Roman" panose="02020603050405020304" pitchFamily="18" charset="0"/>
                <a:cs typeface="Times New Roman" panose="02020603050405020304" pitchFamily="18" charset="0"/>
              </a:rPr>
              <a:t>atbilstoši Būvniecības likumā noteiktajai kompetencei </a:t>
            </a:r>
            <a:r>
              <a:rPr lang="lv-LV" sz="2000" b="1" dirty="0">
                <a:latin typeface="Times New Roman" panose="02020603050405020304" pitchFamily="18" charset="0"/>
                <a:cs typeface="Times New Roman" panose="02020603050405020304" pitchFamily="18" charset="0"/>
              </a:rPr>
              <a:t>veic būvvaldes</a:t>
            </a:r>
            <a:r>
              <a:rPr lang="lv-LV" sz="2000" dirty="0">
                <a:latin typeface="Times New Roman" panose="02020603050405020304" pitchFamily="18" charset="0"/>
                <a:cs typeface="Times New Roman" panose="02020603050405020304" pitchFamily="18" charset="0"/>
              </a:rPr>
              <a:t>, </a:t>
            </a:r>
            <a:r>
              <a:rPr lang="lv-LV" sz="2000" b="1" dirty="0">
                <a:latin typeface="Times New Roman" panose="02020603050405020304" pitchFamily="18" charset="0"/>
                <a:cs typeface="Times New Roman" panose="02020603050405020304" pitchFamily="18" charset="0"/>
              </a:rPr>
              <a:t>institūcijas</a:t>
            </a:r>
            <a:r>
              <a:rPr lang="lv-LV" sz="2000" dirty="0">
                <a:latin typeface="Times New Roman" panose="02020603050405020304" pitchFamily="18" charset="0"/>
                <a:cs typeface="Times New Roman" panose="02020603050405020304" pitchFamily="18" charset="0"/>
              </a:rPr>
              <a:t>, kura pilda būvvaldes funkcijas, un </a:t>
            </a:r>
            <a:r>
              <a:rPr lang="lv-LV" sz="2000" b="1" dirty="0">
                <a:latin typeface="Times New Roman" panose="02020603050405020304" pitchFamily="18" charset="0"/>
                <a:cs typeface="Times New Roman" panose="02020603050405020304" pitchFamily="18" charset="0"/>
              </a:rPr>
              <a:t>biroja būvinspektori</a:t>
            </a:r>
            <a:r>
              <a:rPr lang="lv-LV" sz="2000" dirty="0">
                <a:latin typeface="Times New Roman" panose="02020603050405020304" pitchFamily="18" charset="0"/>
                <a:cs typeface="Times New Roman" panose="02020603050405020304" pitchFamily="18" charset="0"/>
              </a:rPr>
              <a:t> — attiecīgajās institūcijās nodarbinātas personas, kuras ir ieguvušas patstāvīgās prakses tiesības arhitektūras vai būvniecības jomā un reģistrētas būvinspektoru reģistrā </a:t>
            </a:r>
            <a:r>
              <a:rPr lang="lv-LV" sz="1400" dirty="0">
                <a:latin typeface="Times New Roman" panose="02020603050405020304" pitchFamily="18" charset="0"/>
                <a:cs typeface="Times New Roman" panose="02020603050405020304" pitchFamily="18" charset="0"/>
              </a:rPr>
              <a:t>(BL 18.panta pirmā daļa). </a:t>
            </a:r>
          </a:p>
        </p:txBody>
      </p:sp>
      <p:sp>
        <p:nvSpPr>
          <p:cNvPr id="7" name="Rectangle 6">
            <a:extLst>
              <a:ext uri="{FF2B5EF4-FFF2-40B4-BE49-F238E27FC236}">
                <a16:creationId xmlns:a16="http://schemas.microsoft.com/office/drawing/2014/main" id="{92997596-B13C-47F1-8E38-3B5B1B01B55A}"/>
              </a:ext>
            </a:extLst>
          </p:cNvPr>
          <p:cNvSpPr/>
          <p:nvPr/>
        </p:nvSpPr>
        <p:spPr>
          <a:xfrm>
            <a:off x="828566" y="5078321"/>
            <a:ext cx="11056172" cy="1323439"/>
          </a:xfrm>
          <a:prstGeom prst="rect">
            <a:avLst/>
          </a:prstGeom>
        </p:spPr>
        <p:txBody>
          <a:bodyPr wrap="square">
            <a:spAutoFit/>
          </a:bodyPr>
          <a:lstStyle/>
          <a:p>
            <a:pPr algn="just"/>
            <a:r>
              <a:rPr lang="lv-LV" sz="2000" dirty="0">
                <a:latin typeface="Times New Roman" panose="02020603050405020304" pitchFamily="18" charset="0"/>
                <a:cs typeface="Times New Roman" panose="02020603050405020304" pitchFamily="18" charset="0"/>
              </a:rPr>
              <a:t>Ja </a:t>
            </a:r>
            <a:r>
              <a:rPr lang="lv-LV" sz="2000" b="1" dirty="0">
                <a:latin typeface="Times New Roman" panose="02020603050405020304" pitchFamily="18" charset="0"/>
                <a:cs typeface="Times New Roman" panose="02020603050405020304" pitchFamily="18" charset="0"/>
              </a:rPr>
              <a:t>Valsts darba inspekcija, Nacionālā kultūras mantojuma pārvalde, Valsts vides dienests vai Valsts ugunsdzēsības un glābšanas dienests atbilstoši kompetencei ir apturējis būvdarbus</a:t>
            </a:r>
            <a:r>
              <a:rPr lang="lv-LV" sz="2000" dirty="0">
                <a:latin typeface="Times New Roman" panose="02020603050405020304" pitchFamily="18" charset="0"/>
                <a:cs typeface="Times New Roman" panose="02020603050405020304" pitchFamily="18" charset="0"/>
              </a:rPr>
              <a:t>, minētās institūcijas triju darbdienu laikā no lēmuma pieņemšanas brīža informē būvvaldi, būvniecības ierosinātāju un būvdarbu veicēju par būvdarbu apturēšanu vai atļauju atsākt būvdarbus </a:t>
            </a:r>
            <a:r>
              <a:rPr lang="lv-LV" sz="1400" dirty="0">
                <a:latin typeface="Times New Roman" panose="02020603050405020304" pitchFamily="18" charset="0"/>
                <a:cs typeface="Times New Roman" panose="02020603050405020304" pitchFamily="18" charset="0"/>
              </a:rPr>
              <a:t>(VBN 86.punkts)</a:t>
            </a:r>
          </a:p>
        </p:txBody>
      </p:sp>
    </p:spTree>
    <p:extLst>
      <p:ext uri="{BB962C8B-B14F-4D97-AF65-F5344CB8AC3E}">
        <p14:creationId xmlns:p14="http://schemas.microsoft.com/office/powerpoint/2010/main" val="88052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BAC98D3-F92F-475A-87F0-F52D563FE11D}"/>
              </a:ext>
            </a:extLst>
          </p:cNvPr>
          <p:cNvSpPr>
            <a:spLocks noGrp="1"/>
          </p:cNvSpPr>
          <p:nvPr>
            <p:ph type="title"/>
          </p:nvPr>
        </p:nvSpPr>
        <p:spPr>
          <a:xfrm>
            <a:off x="2346158" y="365125"/>
            <a:ext cx="9007642" cy="1325563"/>
          </a:xfrm>
        </p:spPr>
        <p:txBody>
          <a:bodyPr/>
          <a:lstStyle/>
          <a:p>
            <a:pPr algn="ctr"/>
            <a:r>
              <a:rPr lang="en-US" b="1" dirty="0"/>
              <a:t>Kur var </a:t>
            </a:r>
            <a:r>
              <a:rPr lang="en-US" b="1" dirty="0" err="1"/>
              <a:t>atrast</a:t>
            </a:r>
            <a:r>
              <a:rPr lang="lv-LV" b="1" dirty="0"/>
              <a:t> DVP</a:t>
            </a:r>
            <a:r>
              <a:rPr lang="en-US" b="1" dirty="0"/>
              <a:t>?</a:t>
            </a:r>
            <a:endParaRPr lang="lv-LV" b="1" dirty="0"/>
          </a:p>
        </p:txBody>
      </p:sp>
      <p:sp>
        <p:nvSpPr>
          <p:cNvPr id="3" name="Satura vietturis 2">
            <a:extLst>
              <a:ext uri="{FF2B5EF4-FFF2-40B4-BE49-F238E27FC236}">
                <a16:creationId xmlns:a16="http://schemas.microsoft.com/office/drawing/2014/main" id="{6BCA7559-8148-4966-B05B-9A504676851E}"/>
              </a:ext>
            </a:extLst>
          </p:cNvPr>
          <p:cNvSpPr>
            <a:spLocks noGrp="1"/>
          </p:cNvSpPr>
          <p:nvPr>
            <p:ph idx="1"/>
          </p:nvPr>
        </p:nvSpPr>
        <p:spPr/>
        <p:txBody>
          <a:bodyPr>
            <a:normAutofit/>
          </a:bodyPr>
          <a:lstStyle/>
          <a:p>
            <a:pPr marL="0" indent="0" algn="just">
              <a:buNone/>
            </a:pPr>
            <a:r>
              <a:rPr lang="lv-LV" sz="2400" dirty="0"/>
              <a:t>ĒBN 118.p, 119., 123.p.:</a:t>
            </a:r>
          </a:p>
          <a:p>
            <a:pPr algn="just"/>
            <a:r>
              <a:rPr lang="lv-LV" sz="2400" b="1" dirty="0"/>
              <a:t>DVP </a:t>
            </a:r>
            <a:r>
              <a:rPr lang="lv-LV" sz="2400" b="1" dirty="0">
                <a:solidFill>
                  <a:srgbClr val="FF0000"/>
                </a:solidFill>
              </a:rPr>
              <a:t>pievieno</a:t>
            </a:r>
            <a:r>
              <a:rPr lang="lv-LV" sz="2400" b="1" dirty="0"/>
              <a:t> būvniecības informācijas sistēmā (BIS)</a:t>
            </a:r>
            <a:r>
              <a:rPr lang="lv-LV" sz="2400" dirty="0"/>
              <a:t>. </a:t>
            </a:r>
          </a:p>
          <a:p>
            <a:pPr algn="just"/>
            <a:r>
              <a:rPr lang="lv-LV" sz="2400" dirty="0"/>
              <a:t>Ja būvniecības process noris, neizmantojot BIS, </a:t>
            </a:r>
            <a:r>
              <a:rPr lang="lv-LV" sz="2400" b="1" dirty="0"/>
              <a:t>DVP </a:t>
            </a:r>
            <a:r>
              <a:rPr lang="lv-LV" sz="2400" dirty="0"/>
              <a:t>pirms būvniecības ieceres dokumentācijā paredzēto darbu uzsākšanas </a:t>
            </a:r>
            <a:r>
              <a:rPr lang="lv-LV" sz="2400" b="1" dirty="0">
                <a:solidFill>
                  <a:srgbClr val="FF0000"/>
                </a:solidFill>
              </a:rPr>
              <a:t>nodod</a:t>
            </a:r>
            <a:r>
              <a:rPr lang="lv-LV" sz="2400" b="1" dirty="0"/>
              <a:t> atbildīgajam būvdarbu vadītājam</a:t>
            </a:r>
            <a:r>
              <a:rPr lang="lv-LV" sz="2400" dirty="0"/>
              <a:t>. </a:t>
            </a:r>
          </a:p>
          <a:p>
            <a:pPr algn="just"/>
            <a:r>
              <a:rPr lang="lv-LV" sz="2400" dirty="0"/>
              <a:t>Ja nav </a:t>
            </a:r>
            <a:r>
              <a:rPr lang="lv-LV" sz="2400" dirty="0" err="1"/>
              <a:t>BISā</a:t>
            </a:r>
            <a:r>
              <a:rPr lang="lv-LV" sz="2400" dirty="0"/>
              <a:t>, tad DVP ir</a:t>
            </a:r>
            <a:r>
              <a:rPr lang="lv-LV" sz="2400" b="1" dirty="0"/>
              <a:t> </a:t>
            </a:r>
            <a:r>
              <a:rPr lang="lv-LV" sz="2400" b="1" dirty="0">
                <a:solidFill>
                  <a:srgbClr val="FF0000"/>
                </a:solidFill>
              </a:rPr>
              <a:t>pieejams</a:t>
            </a:r>
            <a:r>
              <a:rPr lang="lv-LV" sz="2400" b="1" dirty="0"/>
              <a:t> būvlaukumā </a:t>
            </a:r>
            <a:r>
              <a:rPr lang="lv-LV" sz="2400" dirty="0"/>
              <a:t>strādājošajiem </a:t>
            </a:r>
            <a:r>
              <a:rPr lang="lv-LV" sz="2400" b="1" dirty="0" err="1"/>
              <a:t>būvspeciālistiem</a:t>
            </a:r>
            <a:r>
              <a:rPr lang="lv-LV" sz="2400" dirty="0"/>
              <a:t> un </a:t>
            </a:r>
            <a:r>
              <a:rPr lang="lv-LV" sz="2400" b="1" dirty="0"/>
              <a:t>kontroles institūcijām</a:t>
            </a:r>
            <a:r>
              <a:rPr lang="lv-LV" sz="2400" dirty="0"/>
              <a:t>.</a:t>
            </a:r>
            <a:endParaRPr lang="en-US" sz="2400" dirty="0"/>
          </a:p>
          <a:p>
            <a:pPr algn="just"/>
            <a:r>
              <a:rPr lang="lv-LV" sz="2400" dirty="0"/>
              <a:t>Autotransporta un pašgājēju mehānismu kustību </a:t>
            </a:r>
            <a:r>
              <a:rPr lang="lv-LV" sz="2400" b="1" dirty="0"/>
              <a:t>būvlaukumā organizē </a:t>
            </a:r>
            <a:r>
              <a:rPr lang="lv-LV" sz="2400" dirty="0"/>
              <a:t>saskaņā ar </a:t>
            </a:r>
            <a:r>
              <a:rPr lang="lv-LV" sz="2400" b="1" dirty="0"/>
              <a:t>DVP</a:t>
            </a:r>
            <a:r>
              <a:rPr lang="lv-LV" sz="2400" dirty="0"/>
              <a:t>, būvnormatīviem un CSN </a:t>
            </a:r>
            <a:r>
              <a:rPr lang="en-US" sz="2400" dirty="0"/>
              <a:t>(</a:t>
            </a:r>
            <a:r>
              <a:rPr lang="en-US" sz="2400" dirty="0" err="1"/>
              <a:t>rekomendācija</a:t>
            </a:r>
            <a:r>
              <a:rPr lang="en-US" sz="2400" dirty="0"/>
              <a:t>: </a:t>
            </a:r>
            <a:r>
              <a:rPr lang="en-US" sz="2400" dirty="0" err="1"/>
              <a:t>Ieteicams</a:t>
            </a:r>
            <a:r>
              <a:rPr lang="en-US" sz="2400" dirty="0"/>
              <a:t> pie </a:t>
            </a:r>
            <a:r>
              <a:rPr lang="en-US" sz="2400" dirty="0" err="1"/>
              <a:t>apsardzes</a:t>
            </a:r>
            <a:r>
              <a:rPr lang="en-US" sz="2400" dirty="0"/>
              <a:t> poste</a:t>
            </a:r>
            <a:r>
              <a:rPr lang="lv-LV" sz="2400" dirty="0"/>
              <a:t>ņ</a:t>
            </a:r>
            <a:r>
              <a:rPr lang="en-US" sz="2400" dirty="0"/>
              <a:t>a, </a:t>
            </a:r>
            <a:r>
              <a:rPr lang="en-US" sz="2400" dirty="0" err="1"/>
              <a:t>iebraucot</a:t>
            </a:r>
            <a:r>
              <a:rPr lang="en-US" sz="2400" dirty="0"/>
              <a:t> </a:t>
            </a:r>
            <a:r>
              <a:rPr lang="en-US" sz="2400" dirty="0" err="1"/>
              <a:t>būvlaukumā</a:t>
            </a:r>
            <a:r>
              <a:rPr lang="en-US" sz="2400" dirty="0"/>
              <a:t>)</a:t>
            </a:r>
            <a:endParaRPr lang="lv-LV" sz="2400" dirty="0"/>
          </a:p>
          <a:p>
            <a:pPr marL="0" indent="0">
              <a:buNone/>
            </a:pPr>
            <a:endParaRPr lang="lv-LV" dirty="0"/>
          </a:p>
        </p:txBody>
      </p:sp>
    </p:spTree>
    <p:extLst>
      <p:ext uri="{BB962C8B-B14F-4D97-AF65-F5344CB8AC3E}">
        <p14:creationId xmlns:p14="http://schemas.microsoft.com/office/powerpoint/2010/main" val="1576326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692272" y="146777"/>
            <a:ext cx="4386546" cy="246888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dirty="0" err="1">
                <a:latin typeface="Times New Roman" panose="02020603050405020304" pitchFamily="18" charset="0"/>
                <a:ea typeface="+mj-ea"/>
                <a:cs typeface="Times New Roman" panose="02020603050405020304" pitchFamily="18" charset="0"/>
              </a:rPr>
              <a:t>Praktiskie</a:t>
            </a:r>
            <a:r>
              <a:rPr lang="en-US" sz="7200" b="1" dirty="0">
                <a:latin typeface="Times New Roman" panose="02020603050405020304" pitchFamily="18" charset="0"/>
                <a:ea typeface="+mj-ea"/>
                <a:cs typeface="Times New Roman" panose="02020603050405020304" pitchFamily="18" charset="0"/>
              </a:rPr>
              <a:t> </a:t>
            </a:r>
            <a:r>
              <a:rPr lang="en-US" sz="7200" b="1" dirty="0" err="1">
                <a:latin typeface="Times New Roman" panose="02020603050405020304" pitchFamily="18" charset="0"/>
                <a:ea typeface="+mj-ea"/>
                <a:cs typeface="Times New Roman" panose="02020603050405020304" pitchFamily="18" charset="0"/>
              </a:rPr>
              <a:t>uzdevumi</a:t>
            </a:r>
            <a:endParaRPr lang="en-US" sz="7200" b="1" dirty="0">
              <a:latin typeface="Times New Roman" panose="02020603050405020304" pitchFamily="18" charset="0"/>
              <a:ea typeface="+mj-ea"/>
              <a:cs typeface="Times New Roman" panose="02020603050405020304" pitchFamily="18" charset="0"/>
            </a:endParaRPr>
          </a:p>
        </p:txBody>
      </p:sp>
      <p:sp>
        <p:nvSpPr>
          <p:cNvPr id="3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Shape 3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B06962AC-2DFF-4B8E-B1B7-C5C4F95388B6}"/>
              </a:ext>
            </a:extLst>
          </p:cNvPr>
          <p:cNvPicPr>
            <a:picLocks noChangeAspect="1"/>
          </p:cNvPicPr>
          <p:nvPr/>
        </p:nvPicPr>
        <p:blipFill rotWithShape="1">
          <a:blip r:embed="rId3"/>
          <a:srcRect t="7910" r="1" b="1"/>
          <a:stretch/>
        </p:blipFill>
        <p:spPr>
          <a:xfrm>
            <a:off x="902566" y="792050"/>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69433" y="705402"/>
            <a:ext cx="7084893"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altLang="lv-LV"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09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782363" y="170603"/>
            <a:ext cx="4977976" cy="1038766"/>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Nr.1</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590E1F0-D8A5-4FA0-BDF0-D6A0ECB4AB82}"/>
              </a:ext>
            </a:extLst>
          </p:cNvPr>
          <p:cNvPicPr>
            <a:picLocks noChangeAspect="1"/>
          </p:cNvPicPr>
          <p:nvPr/>
        </p:nvPicPr>
        <p:blipFill rotWithShape="1">
          <a:blip r:embed="rId4">
            <a:alphaModFix/>
          </a:blip>
          <a:srcRect l="15051" r="13533"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338917" y="1209368"/>
            <a:ext cx="6656438" cy="5397909"/>
          </a:xfrm>
          <a:prstGeom prst="rect">
            <a:avLst/>
          </a:prstGeom>
        </p:spPr>
        <p:txBody>
          <a:bodyPr vert="horz" lIns="91440" tIns="45720" rIns="91440" bIns="45720" rtlCol="0" anchor="ctr">
            <a:normAutofit/>
          </a:bodyPr>
          <a:lstStyle/>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Jautājums</a:t>
            </a:r>
            <a:r>
              <a:rPr lang="en-US" sz="32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3200" dirty="0" err="1">
                <a:solidFill>
                  <a:srgbClr val="000000"/>
                </a:solidFill>
                <a:latin typeface="Times New Roman" panose="02020603050405020304" pitchFamily="18" charset="0"/>
                <a:cs typeface="Times New Roman" panose="02020603050405020304" pitchFamily="18" charset="0"/>
              </a:rPr>
              <a:t>Kad</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būvniecības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lietā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aizpilda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žurnālu</a:t>
            </a:r>
            <a:r>
              <a:rPr lang="en-US" sz="3200"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endParaRPr lang="en-US" sz="32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Atbilžu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varianti</a:t>
            </a:r>
            <a:r>
              <a:rPr lang="en-US" sz="32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A – </a:t>
            </a:r>
            <a:r>
              <a:rPr lang="en-US" sz="3200" dirty="0" err="1">
                <a:solidFill>
                  <a:srgbClr val="000000"/>
                </a:solidFill>
                <a:latin typeface="Times New Roman" panose="02020603050405020304" pitchFamily="18" charset="0"/>
                <a:cs typeface="Times New Roman" panose="02020603050405020304" pitchFamily="18" charset="0"/>
              </a:rPr>
              <a:t>pēc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būvatļaujas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saņemšanas</a:t>
            </a:r>
            <a:endParaRPr lang="en-US" sz="32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B – </a:t>
            </a:r>
            <a:r>
              <a:rPr lang="en-US" sz="3200" dirty="0" err="1">
                <a:solidFill>
                  <a:srgbClr val="000000"/>
                </a:solidFill>
                <a:latin typeface="Times New Roman" panose="02020603050405020304" pitchFamily="18" charset="0"/>
                <a:cs typeface="Times New Roman" panose="02020603050405020304" pitchFamily="18" charset="0"/>
              </a:rPr>
              <a:t>pēc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uzsākšanas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nosacījumu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izpildes</a:t>
            </a:r>
            <a:endParaRPr lang="en-US" sz="32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C – </a:t>
            </a:r>
            <a:r>
              <a:rPr lang="en-US" sz="3200" dirty="0" err="1">
                <a:solidFill>
                  <a:srgbClr val="000000"/>
                </a:solidFill>
                <a:latin typeface="Times New Roman" panose="02020603050405020304" pitchFamily="18" charset="0"/>
                <a:cs typeface="Times New Roman" panose="02020603050405020304" pitchFamily="18" charset="0"/>
              </a:rPr>
              <a:t>pēc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projektēšanas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nosacījumu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izpildes</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440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379485" y="246343"/>
            <a:ext cx="6682218" cy="1311664"/>
          </a:xfrm>
        </p:spPr>
        <p:txBody>
          <a:bodyPr vert="horz" lIns="91440" tIns="45720" rIns="91440" bIns="45720" rtlCol="0" anchor="ctr">
            <a:normAutofit/>
          </a:bodyPr>
          <a:lstStyle/>
          <a:p>
            <a:pPr algn="just"/>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Nr.1 </a:t>
            </a:r>
          </a:p>
        </p:txBody>
      </p:sp>
      <p:sp>
        <p:nvSpPr>
          <p:cNvPr id="3" name="Rectangle 2"/>
          <p:cNvSpPr/>
          <p:nvPr/>
        </p:nvSpPr>
        <p:spPr>
          <a:xfrm>
            <a:off x="379485" y="1558007"/>
            <a:ext cx="5716516" cy="5053650"/>
          </a:xfrm>
          <a:prstGeom prst="rect">
            <a:avLst/>
          </a:prstGeom>
        </p:spPr>
        <p:txBody>
          <a:bodyPr vert="horz" lIns="91440" tIns="45720" rIns="91440" bIns="45720" rtlCol="0" anchor="ctr">
            <a:normAutofit/>
          </a:bodyPr>
          <a:lstStyle/>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B variants - </a:t>
            </a:r>
            <a:r>
              <a:rPr lang="en-US" sz="3200" b="1" dirty="0" err="1">
                <a:solidFill>
                  <a:srgbClr val="000000"/>
                </a:solidFill>
                <a:latin typeface="Times New Roman" panose="02020603050405020304" pitchFamily="18" charset="0"/>
                <a:cs typeface="Times New Roman" panose="02020603050405020304" pitchFamily="18" charset="0"/>
              </a:rPr>
              <a:t>pēc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būvdarbu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uzsākšanas</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nosacījumu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izpildes</a:t>
            </a:r>
            <a:endParaRPr lang="en-US" sz="3200" b="1" dirty="0">
              <a:solidFill>
                <a:srgbClr val="000000"/>
              </a:solidFill>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endParaRPr lang="en-US" sz="32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Pēc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būvdarbu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uzsākšanas</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nosacījumu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izpildes</a:t>
            </a:r>
            <a:r>
              <a:rPr lang="en-US" sz="3200" b="1"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katrai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būvniecības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lietai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katrai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būves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kārtai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aizpilda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žurnālu</a:t>
            </a:r>
            <a:r>
              <a:rPr lang="en-US" sz="32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(VBN 83. </a:t>
            </a:r>
            <a:r>
              <a:rPr lang="en-US" dirty="0" err="1">
                <a:solidFill>
                  <a:srgbClr val="000000"/>
                </a:solidFill>
                <a:latin typeface="Times New Roman" panose="02020603050405020304" pitchFamily="18" charset="0"/>
                <a:cs typeface="Times New Roman" panose="02020603050405020304" pitchFamily="18" charset="0"/>
              </a:rPr>
              <a:t>punkts</a:t>
            </a:r>
            <a:r>
              <a:rPr lang="en-US" dirty="0">
                <a:solidFill>
                  <a:srgbClr val="000000"/>
                </a:solidFill>
                <a:latin typeface="Times New Roman" panose="02020603050405020304" pitchFamily="18" charset="0"/>
                <a:cs typeface="Times New Roman" panose="02020603050405020304" pitchFamily="18" charset="0"/>
              </a:rPr>
              <a:t>)</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02EA654-239D-41DE-9D42-A019EBC381B9}"/>
              </a:ext>
            </a:extLst>
          </p:cNvPr>
          <p:cNvPicPr>
            <a:picLocks noChangeAspect="1"/>
          </p:cNvPicPr>
          <p:nvPr/>
        </p:nvPicPr>
        <p:blipFill rotWithShape="1">
          <a:blip r:embed="rId4"/>
          <a:srcRect l="18281" r="16761"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723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7116660" y="95236"/>
            <a:ext cx="4977976" cy="811995"/>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Nr.2</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09EAEC4-77EB-4D1F-ACEE-BCBF1C934CDE}"/>
              </a:ext>
            </a:extLst>
          </p:cNvPr>
          <p:cNvPicPr>
            <a:picLocks noChangeAspect="1"/>
          </p:cNvPicPr>
          <p:nvPr/>
        </p:nvPicPr>
        <p:blipFill rotWithShape="1">
          <a:blip r:embed="rId4">
            <a:alphaModFix/>
          </a:blip>
          <a:srcRect r="1" b="3012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437239" y="1002467"/>
            <a:ext cx="6381135" cy="5653971"/>
          </a:xfrm>
          <a:prstGeom prst="rect">
            <a:avLst/>
          </a:prstGeom>
        </p:spPr>
        <p:txBody>
          <a:bodyPr vert="horz" lIns="91440" tIns="45720" rIns="91440" bIns="45720" rtlCol="0" anchor="ctr">
            <a:normAutofit/>
          </a:bodyPr>
          <a:lstStyle/>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Jautājums</a:t>
            </a:r>
            <a:r>
              <a:rPr lang="en-US" sz="32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3200" dirty="0" err="1">
                <a:solidFill>
                  <a:srgbClr val="000000"/>
                </a:solidFill>
                <a:latin typeface="Times New Roman" panose="02020603050405020304" pitchFamily="18" charset="0"/>
                <a:cs typeface="Times New Roman" panose="02020603050405020304" pitchFamily="18" charset="0"/>
              </a:rPr>
              <a:t>Pārbūvējot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otrās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grupas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noliktavas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ēku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vadītājam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ierakstus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žurnālā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ir</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jāveic</a:t>
            </a:r>
            <a:r>
              <a:rPr lang="en-US" sz="3200"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32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Atbilžu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varianti</a:t>
            </a:r>
            <a:r>
              <a:rPr lang="en-US" sz="32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A – </a:t>
            </a:r>
            <a:r>
              <a:rPr lang="en-US" sz="3200" dirty="0" err="1">
                <a:solidFill>
                  <a:srgbClr val="000000"/>
                </a:solidFill>
                <a:latin typeface="Times New Roman" panose="02020603050405020304" pitchFamily="18" charset="0"/>
                <a:cs typeface="Times New Roman" panose="02020603050405020304" pitchFamily="18" charset="0"/>
              </a:rPr>
              <a:t>katru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darba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dienu</a:t>
            </a:r>
            <a:r>
              <a:rPr lang="en-US" sz="3200"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B – </a:t>
            </a:r>
            <a:r>
              <a:rPr lang="en-US" sz="3200" dirty="0" err="1">
                <a:solidFill>
                  <a:srgbClr val="000000"/>
                </a:solidFill>
                <a:latin typeface="Times New Roman" panose="02020603050405020304" pitchFamily="18" charset="0"/>
                <a:cs typeface="Times New Roman" panose="02020603050405020304" pitchFamily="18" charset="0"/>
              </a:rPr>
              <a:t>katru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nedēļas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piektdienu</a:t>
            </a:r>
            <a:r>
              <a:rPr lang="en-US" sz="3200" dirty="0">
                <a:solidFill>
                  <a:srgbClr val="000000"/>
                </a:solidFill>
                <a:latin typeface="Times New Roman" panose="02020603050405020304" pitchFamily="18" charset="0"/>
                <a:cs typeface="Times New Roman" panose="02020603050405020304" pitchFamily="18" charset="0"/>
              </a:rPr>
              <a:t>, jo </a:t>
            </a:r>
            <a:r>
              <a:rPr lang="en-US" sz="3200" dirty="0" err="1">
                <a:solidFill>
                  <a:srgbClr val="000000"/>
                </a:solidFill>
                <a:latin typeface="Times New Roman" panose="02020603050405020304" pitchFamily="18" charset="0"/>
                <a:cs typeface="Times New Roman" panose="02020603050405020304" pitchFamily="18" charset="0"/>
              </a:rPr>
              <a:t>otrās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grupas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ēka</a:t>
            </a:r>
            <a:endParaRPr lang="en-US" sz="32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C – </a:t>
            </a:r>
            <a:r>
              <a:rPr lang="en-US" sz="3200" dirty="0" err="1">
                <a:solidFill>
                  <a:srgbClr val="000000"/>
                </a:solidFill>
                <a:latin typeface="Times New Roman" panose="02020603050405020304" pitchFamily="18" charset="0"/>
                <a:cs typeface="Times New Roman" panose="02020603050405020304" pitchFamily="18" charset="0"/>
              </a:rPr>
              <a:t>katru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dienu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kad</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būvlaukumā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ir</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pārbaude</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1950121" y="1549287"/>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045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291092" y="154234"/>
            <a:ext cx="6490537" cy="131166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Nr.2 </a:t>
            </a:r>
          </a:p>
        </p:txBody>
      </p:sp>
      <p:sp>
        <p:nvSpPr>
          <p:cNvPr id="3" name="Rectangle 2"/>
          <p:cNvSpPr/>
          <p:nvPr/>
        </p:nvSpPr>
        <p:spPr>
          <a:xfrm>
            <a:off x="291091" y="1170038"/>
            <a:ext cx="5804909" cy="5533727"/>
          </a:xfrm>
          <a:prstGeom prst="rect">
            <a:avLst/>
          </a:prstGeom>
        </p:spPr>
        <p:txBody>
          <a:bodyPr vert="horz" lIns="91440" tIns="45720" rIns="91440" bIns="45720" rtlCol="0" anchor="ctr">
            <a:normAutofit/>
          </a:bodyPr>
          <a:lstStyle/>
          <a:p>
            <a:pPr algn="just">
              <a:lnSpc>
                <a:spcPct val="90000"/>
              </a:lnSpc>
              <a:spcAft>
                <a:spcPts val="600"/>
              </a:spcAft>
            </a:pPr>
            <a:r>
              <a:rPr lang="en-US" sz="3200" b="1" dirty="0">
                <a:solidFill>
                  <a:srgbClr val="000000"/>
                </a:solidFill>
                <a:latin typeface="Times New Roman" panose="02020603050405020304" pitchFamily="18" charset="0"/>
                <a:cs typeface="Times New Roman" panose="02020603050405020304" pitchFamily="18" charset="0"/>
              </a:rPr>
              <a:t>A variants - </a:t>
            </a:r>
            <a:r>
              <a:rPr lang="en-US" sz="3200" b="1" dirty="0" err="1">
                <a:solidFill>
                  <a:srgbClr val="000000"/>
                </a:solidFill>
                <a:latin typeface="Times New Roman" panose="02020603050405020304" pitchFamily="18" charset="0"/>
                <a:cs typeface="Times New Roman" panose="02020603050405020304" pitchFamily="18" charset="0"/>
              </a:rPr>
              <a:t>katru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darba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dienu</a:t>
            </a:r>
            <a:r>
              <a:rPr lang="en-US" sz="3200" b="1" dirty="0">
                <a:solidFill>
                  <a:srgbClr val="000000"/>
                </a:solidFill>
                <a:latin typeface="Times New Roman" panose="02020603050405020304" pitchFamily="18" charset="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en-US" sz="32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dirty="0" err="1">
                <a:solidFill>
                  <a:srgbClr val="000000"/>
                </a:solidFill>
                <a:latin typeface="Times New Roman" panose="02020603050405020304" pitchFamily="18" charset="0"/>
                <a:cs typeface="Times New Roman" panose="02020603050405020304" pitchFamily="18" charset="0"/>
              </a:rPr>
              <a:t>Ierakstus</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žurnālā</a:t>
            </a:r>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katru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darba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dienu</a:t>
            </a:r>
            <a:r>
              <a:rPr lang="en-US" sz="3200" b="1"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veic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būvdarbu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vadītājs</a:t>
            </a:r>
            <a:r>
              <a:rPr lang="en-US" sz="3200" dirty="0">
                <a:solidFill>
                  <a:srgbClr val="000000"/>
                </a:solidFill>
                <a:latin typeface="Times New Roman" panose="02020603050405020304" pitchFamily="18" charset="0"/>
                <a:cs typeface="Times New Roman" panose="02020603050405020304" pitchFamily="18" charset="0"/>
              </a:rPr>
              <a:t>, un </a:t>
            </a:r>
            <a:r>
              <a:rPr lang="en-US" sz="3200" dirty="0" err="1">
                <a:solidFill>
                  <a:srgbClr val="000000"/>
                </a:solidFill>
                <a:latin typeface="Times New Roman" panose="02020603050405020304" pitchFamily="18" charset="0"/>
                <a:cs typeface="Times New Roman" panose="02020603050405020304" pitchFamily="18" charset="0"/>
              </a:rPr>
              <a:t>tiem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jāraksturo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faktiskā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situācija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būvlaukumā</a:t>
            </a:r>
            <a:r>
              <a:rPr lang="en-US" sz="3200"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(ĒBN 121.punkts)</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39EDB3F-EEB0-4AEC-AD59-E725BC7AA35B}"/>
              </a:ext>
            </a:extLst>
          </p:cNvPr>
          <p:cNvPicPr>
            <a:picLocks noChangeAspect="1"/>
          </p:cNvPicPr>
          <p:nvPr/>
        </p:nvPicPr>
        <p:blipFill rotWithShape="1">
          <a:blip r:embed="rId4"/>
          <a:srcRect r="-1" b="23187"/>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2915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6" name="Title 1"/>
          <p:cNvSpPr>
            <a:spLocks noGrp="1"/>
          </p:cNvSpPr>
          <p:nvPr>
            <p:ph type="title"/>
          </p:nvPr>
        </p:nvSpPr>
        <p:spPr>
          <a:xfrm>
            <a:off x="6802028" y="170603"/>
            <a:ext cx="4977976" cy="989604"/>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Jautājums</a:t>
            </a:r>
            <a:r>
              <a:rPr lang="en-US" altLang="lv-LV" sz="4400" dirty="0">
                <a:solidFill>
                  <a:srgbClr val="000000"/>
                </a:solidFill>
                <a:latin typeface="Times New Roman" panose="02020603050405020304" pitchFamily="18" charset="0"/>
                <a:ea typeface="+mj-ea"/>
                <a:cs typeface="Times New Roman" panose="02020603050405020304" pitchFamily="18" charset="0"/>
              </a:rPr>
              <a:t> Nr.3</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54DD305-534B-40D0-8175-B19352BB769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12733" b="17664"/>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p:cNvSpPr/>
          <p:nvPr/>
        </p:nvSpPr>
        <p:spPr>
          <a:xfrm>
            <a:off x="5299587" y="1454215"/>
            <a:ext cx="6714362" cy="5400963"/>
          </a:xfrm>
          <a:prstGeom prst="rect">
            <a:avLst/>
          </a:prstGeom>
        </p:spPr>
        <p:txBody>
          <a:bodyPr vert="horz" lIns="91440" tIns="45720" rIns="91440" bIns="45720" rtlCol="0" anchor="ctr">
            <a:noAutofit/>
          </a:bodyPr>
          <a:lstStyle/>
          <a:p>
            <a:pPr algn="just">
              <a:lnSpc>
                <a:spcPct val="90000"/>
              </a:lnSpc>
              <a:spcAft>
                <a:spcPts val="600"/>
              </a:spcAft>
            </a:pPr>
            <a:r>
              <a:rPr lang="en-US" sz="3200" b="1" dirty="0" err="1">
                <a:solidFill>
                  <a:srgbClr val="000000"/>
                </a:solidFill>
                <a:latin typeface="Times New Roman" panose="02020603050405020304" pitchFamily="18" charset="0"/>
                <a:cs typeface="Times New Roman" panose="02020603050405020304" pitchFamily="18" charset="0"/>
              </a:rPr>
              <a:t>Jautājums</a:t>
            </a:r>
            <a:r>
              <a:rPr lang="en-US" sz="3200" b="1" dirty="0">
                <a:solidFill>
                  <a:srgbClr val="000000"/>
                </a:solidFill>
                <a:latin typeface="Times New Roman" panose="02020603050405020304" pitchFamily="18" charset="0"/>
                <a:cs typeface="Times New Roman" panose="02020603050405020304" pitchFamily="18" charset="0"/>
              </a:rPr>
              <a:t> :</a:t>
            </a:r>
          </a:p>
          <a:p>
            <a:pPr algn="just">
              <a:lnSpc>
                <a:spcPct val="90000"/>
              </a:lnSpc>
              <a:spcAft>
                <a:spcPts val="600"/>
              </a:spcAft>
            </a:pPr>
            <a:r>
              <a:rPr lang="lv-LV" sz="2800" dirty="0">
                <a:solidFill>
                  <a:srgbClr val="000000"/>
                </a:solidFill>
                <a:latin typeface="Times New Roman" panose="02020603050405020304" pitchFamily="18" charset="0"/>
                <a:cs typeface="Times New Roman" panose="02020603050405020304" pitchFamily="18" charset="0"/>
              </a:rPr>
              <a:t>BIS</a:t>
            </a:r>
            <a:r>
              <a:rPr lang="en-US" sz="2800" dirty="0">
                <a:solidFill>
                  <a:srgbClr val="000000"/>
                </a:solidFill>
                <a:latin typeface="Times New Roman" panose="02020603050405020304" pitchFamily="18" charset="0"/>
                <a:cs typeface="Times New Roman" panose="02020603050405020304" pitchFamily="18" charset="0"/>
              </a:rPr>
              <a:t> no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žurnālā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veiktajiem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ierakstiem</a:t>
            </a:r>
            <a:r>
              <a:rPr lang="en-US" sz="2800" dirty="0">
                <a:solidFill>
                  <a:srgbClr val="000000"/>
                </a:solidFill>
                <a:latin typeface="Times New Roman" panose="02020603050405020304" pitchFamily="18" charset="0"/>
                <a:cs typeface="Times New Roman" panose="02020603050405020304" pitchFamily="18" charset="0"/>
              </a:rPr>
              <a:t> par </a:t>
            </a:r>
            <a:r>
              <a:rPr lang="en-US" sz="2800" dirty="0" err="1">
                <a:solidFill>
                  <a:srgbClr val="000000"/>
                </a:solidFill>
                <a:latin typeface="Times New Roman" panose="02020603050405020304" pitchFamily="18" charset="0"/>
                <a:cs typeface="Times New Roman" panose="02020603050405020304" pitchFamily="18" charset="0"/>
              </a:rPr>
              <a:t>izpildītajiem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ikdienas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būvdarbiem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izveidots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segto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pieņemšanas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akts</a:t>
            </a:r>
            <a:r>
              <a:rPr lang="en-US" sz="2800" dirty="0">
                <a:solidFill>
                  <a:srgbClr val="000000"/>
                </a:solidFill>
                <a:latin typeface="Times New Roman" panose="02020603050405020304" pitchFamily="18" charset="0"/>
                <a:cs typeface="Times New Roman" panose="02020603050405020304" pitchFamily="18" charset="0"/>
              </a:rPr>
              <a:t> un to </a:t>
            </a:r>
            <a:r>
              <a:rPr lang="en-US" sz="2800" dirty="0" err="1">
                <a:solidFill>
                  <a:srgbClr val="000000"/>
                </a:solidFill>
                <a:latin typeface="Times New Roman" panose="02020603050405020304" pitchFamily="18" charset="0"/>
                <a:cs typeface="Times New Roman" panose="02020603050405020304" pitchFamily="18" charset="0"/>
              </a:rPr>
              <a:t>apstiprina</a:t>
            </a:r>
            <a:endParaRPr lang="en-US" sz="2800" dirty="0">
              <a:solidFill>
                <a:srgbClr val="000000"/>
              </a:solidFill>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endParaRPr lang="en-US" sz="28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err="1">
                <a:solidFill>
                  <a:srgbClr val="000000"/>
                </a:solidFill>
                <a:latin typeface="Times New Roman" panose="02020603050405020304" pitchFamily="18" charset="0"/>
                <a:cs typeface="Times New Roman" panose="02020603050405020304" pitchFamily="18" charset="0"/>
              </a:rPr>
              <a:t>Atbilžu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varianti</a:t>
            </a:r>
            <a:r>
              <a:rPr lang="en-US" sz="2800" b="1" dirty="0">
                <a:solidFill>
                  <a:srgbClr val="000000"/>
                </a:solidFill>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A –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veicēja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pārstāvji</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būvuzraugs</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B –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veicēja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vadītājs</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būvuzraugs</a:t>
            </a: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800" b="1" dirty="0">
                <a:solidFill>
                  <a:srgbClr val="000000"/>
                </a:solidFill>
                <a:latin typeface="Times New Roman" panose="02020603050405020304" pitchFamily="18" charset="0"/>
                <a:cs typeface="Times New Roman" panose="02020603050405020304" pitchFamily="18" charset="0"/>
              </a:rPr>
              <a:t>C – </a:t>
            </a:r>
            <a:r>
              <a:rPr lang="en-US" sz="2800" dirty="0" err="1">
                <a:solidFill>
                  <a:srgbClr val="000000"/>
                </a:solidFill>
                <a:latin typeface="Times New Roman" panose="02020603050405020304" pitchFamily="18" charset="0"/>
                <a:cs typeface="Times New Roman" panose="02020603050405020304" pitchFamily="18" charset="0"/>
              </a:rPr>
              <a:t>atbildīgais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būvdarbu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vadītājs</a:t>
            </a:r>
            <a:r>
              <a:rPr lang="en-US" sz="2800" dirty="0">
                <a:solidFill>
                  <a:srgbClr val="000000"/>
                </a:solidFill>
                <a:latin typeface="Times New Roman" panose="02020603050405020304" pitchFamily="18" charset="0"/>
                <a:cs typeface="Times New Roman" panose="02020603050405020304" pitchFamily="18" charset="0"/>
              </a:rPr>
              <a:t> un </a:t>
            </a:r>
            <a:r>
              <a:rPr lang="en-US" sz="2800" dirty="0" err="1">
                <a:solidFill>
                  <a:srgbClr val="000000"/>
                </a:solidFill>
                <a:latin typeface="Times New Roman" panose="02020603050405020304" pitchFamily="18" charset="0"/>
                <a:cs typeface="Times New Roman" panose="02020603050405020304" pitchFamily="18" charset="0"/>
              </a:rPr>
              <a:t>būvuzraugs</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 name="Taisnstūris 1"/>
          <p:cNvSpPr/>
          <p:nvPr/>
        </p:nvSpPr>
        <p:spPr>
          <a:xfrm>
            <a:off x="1065887" y="1624653"/>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0481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386" name="Title 1"/>
          <p:cNvSpPr>
            <a:spLocks noGrp="1"/>
          </p:cNvSpPr>
          <p:nvPr>
            <p:ph type="title"/>
          </p:nvPr>
        </p:nvSpPr>
        <p:spPr>
          <a:xfrm>
            <a:off x="431371" y="101319"/>
            <a:ext cx="6638021" cy="1059852"/>
          </a:xfrm>
        </p:spPr>
        <p:txBody>
          <a:bodyPr vert="horz" lIns="91440" tIns="45720" rIns="91440" bIns="45720" rtlCol="0" anchor="ctr">
            <a:normAutofit/>
          </a:bodyPr>
          <a:lstStyle/>
          <a:p>
            <a:r>
              <a:rPr lang="en-US" altLang="lv-LV" sz="4400" dirty="0" err="1">
                <a:solidFill>
                  <a:srgbClr val="000000"/>
                </a:solidFill>
                <a:latin typeface="Times New Roman" panose="02020603050405020304" pitchFamily="18" charset="0"/>
                <a:ea typeface="+mj-ea"/>
                <a:cs typeface="Times New Roman" panose="02020603050405020304" pitchFamily="18" charset="0"/>
              </a:rPr>
              <a:t>Atbilde</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uz</a:t>
            </a:r>
            <a:r>
              <a:rPr lang="en-US" altLang="lv-LV" sz="4400" dirty="0">
                <a:solidFill>
                  <a:srgbClr val="000000"/>
                </a:solidFill>
                <a:latin typeface="Times New Roman" panose="02020603050405020304" pitchFamily="18" charset="0"/>
                <a:ea typeface="+mj-ea"/>
                <a:cs typeface="Times New Roman" panose="02020603050405020304" pitchFamily="18" charset="0"/>
              </a:rPr>
              <a:t> </a:t>
            </a:r>
            <a:r>
              <a:rPr lang="en-US" altLang="lv-LV" sz="4400" dirty="0" err="1">
                <a:solidFill>
                  <a:srgbClr val="000000"/>
                </a:solidFill>
                <a:latin typeface="Times New Roman" panose="02020603050405020304" pitchFamily="18" charset="0"/>
                <a:ea typeface="+mj-ea"/>
                <a:cs typeface="Times New Roman" panose="02020603050405020304" pitchFamily="18" charset="0"/>
              </a:rPr>
              <a:t>jautājumu</a:t>
            </a:r>
            <a:r>
              <a:rPr lang="en-US" altLang="lv-LV" sz="4400" dirty="0">
                <a:solidFill>
                  <a:srgbClr val="000000"/>
                </a:solidFill>
                <a:latin typeface="Times New Roman" panose="02020603050405020304" pitchFamily="18" charset="0"/>
                <a:ea typeface="+mj-ea"/>
                <a:cs typeface="Times New Roman" panose="02020603050405020304" pitchFamily="18" charset="0"/>
              </a:rPr>
              <a:t> Nr.3 </a:t>
            </a:r>
          </a:p>
        </p:txBody>
      </p:sp>
      <p:sp>
        <p:nvSpPr>
          <p:cNvPr id="3" name="Rectangle 2"/>
          <p:cNvSpPr/>
          <p:nvPr/>
        </p:nvSpPr>
        <p:spPr>
          <a:xfrm>
            <a:off x="167149" y="1052052"/>
            <a:ext cx="5928852" cy="5633883"/>
          </a:xfrm>
          <a:prstGeom prst="rect">
            <a:avLst/>
          </a:prstGeom>
        </p:spPr>
        <p:txBody>
          <a:bodyPr vert="horz" lIns="91440" tIns="45720" rIns="91440" bIns="45720" rtlCol="0" anchor="ctr">
            <a:normAutofit fontScale="92500"/>
          </a:bodyPr>
          <a:lstStyle/>
          <a:p>
            <a:pPr algn="just">
              <a:lnSpc>
                <a:spcPct val="90000"/>
              </a:lnSpc>
              <a:spcAft>
                <a:spcPts val="600"/>
              </a:spcAft>
            </a:pPr>
            <a:r>
              <a:rPr lang="en-US" sz="3000" b="1" dirty="0">
                <a:solidFill>
                  <a:srgbClr val="000000"/>
                </a:solidFill>
                <a:latin typeface="Times New Roman" panose="02020603050405020304" pitchFamily="18" charset="0"/>
                <a:cs typeface="Times New Roman" panose="02020603050405020304" pitchFamily="18" charset="0"/>
              </a:rPr>
              <a:t>C variants - </a:t>
            </a:r>
            <a:r>
              <a:rPr lang="en-US" sz="3000" b="1" dirty="0" err="1">
                <a:solidFill>
                  <a:srgbClr val="000000"/>
                </a:solidFill>
                <a:latin typeface="Times New Roman" panose="02020603050405020304" pitchFamily="18" charset="0"/>
                <a:cs typeface="Times New Roman" panose="02020603050405020304" pitchFamily="18" charset="0"/>
              </a:rPr>
              <a:t>atbildīgais</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būvdarbu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vadītājs</a:t>
            </a:r>
            <a:r>
              <a:rPr lang="en-US" sz="3000" b="1" dirty="0">
                <a:solidFill>
                  <a:srgbClr val="000000"/>
                </a:solidFill>
                <a:latin typeface="Times New Roman" panose="02020603050405020304" pitchFamily="18" charset="0"/>
                <a:cs typeface="Times New Roman" panose="02020603050405020304" pitchFamily="18" charset="0"/>
              </a:rPr>
              <a:t> un </a:t>
            </a:r>
            <a:r>
              <a:rPr lang="en-US" sz="3000" b="1" dirty="0" err="1">
                <a:solidFill>
                  <a:srgbClr val="000000"/>
                </a:solidFill>
                <a:latin typeface="Times New Roman" panose="02020603050405020304" pitchFamily="18" charset="0"/>
                <a:cs typeface="Times New Roman" panose="02020603050405020304" pitchFamily="18" charset="0"/>
              </a:rPr>
              <a:t>būvuzraugs</a:t>
            </a:r>
            <a:endParaRPr lang="en-US" sz="30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endParaRPr lang="en-US" sz="3000" b="1" dirty="0">
              <a:solidFill>
                <a:srgbClr val="000000"/>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3000" dirty="0" err="1">
                <a:solidFill>
                  <a:srgbClr val="000000"/>
                </a:solidFill>
                <a:latin typeface="Times New Roman" panose="02020603050405020304" pitchFamily="18" charset="0"/>
                <a:cs typeface="Times New Roman" panose="02020603050405020304" pitchFamily="18" charset="0"/>
              </a:rPr>
              <a:t>Nozīmīgo</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konstrukciju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segto</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darbu</a:t>
            </a:r>
            <a:r>
              <a:rPr lang="en-US" sz="3000" dirty="0">
                <a:solidFill>
                  <a:srgbClr val="000000"/>
                </a:solidFill>
                <a:latin typeface="Times New Roman" panose="02020603050405020304" pitchFamily="18" charset="0"/>
                <a:cs typeface="Times New Roman" panose="02020603050405020304" pitchFamily="18" charset="0"/>
              </a:rPr>
              <a:t> un </a:t>
            </a:r>
            <a:r>
              <a:rPr lang="en-US" sz="3000" dirty="0" err="1">
                <a:solidFill>
                  <a:srgbClr val="000000"/>
                </a:solidFill>
                <a:latin typeface="Times New Roman" panose="02020603050405020304" pitchFamily="18" charset="0"/>
                <a:cs typeface="Times New Roman" panose="02020603050405020304" pitchFamily="18" charset="0"/>
              </a:rPr>
              <a:t>ugunsdrošībai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nozīmīgas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inženiertehniskās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sistēmas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pieņemšanas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aktu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veido</a:t>
            </a:r>
            <a:r>
              <a:rPr lang="en-US" sz="3000" dirty="0">
                <a:solidFill>
                  <a:srgbClr val="000000"/>
                </a:solidFill>
                <a:latin typeface="Times New Roman" panose="02020603050405020304" pitchFamily="18" charset="0"/>
                <a:cs typeface="Times New Roman" panose="02020603050405020304" pitchFamily="18" charset="0"/>
              </a:rPr>
              <a:t> </a:t>
            </a:r>
            <a:r>
              <a:rPr lang="lv-LV" sz="3000" dirty="0">
                <a:solidFill>
                  <a:srgbClr val="000000"/>
                </a:solidFill>
                <a:latin typeface="Times New Roman" panose="02020603050405020304" pitchFamily="18" charset="0"/>
                <a:cs typeface="Times New Roman" panose="02020603050405020304" pitchFamily="18" charset="0"/>
              </a:rPr>
              <a:t>BIS</a:t>
            </a:r>
            <a:r>
              <a:rPr lang="en-US" sz="3000" dirty="0">
                <a:solidFill>
                  <a:srgbClr val="000000"/>
                </a:solidFill>
                <a:latin typeface="Times New Roman" panose="02020603050405020304" pitchFamily="18" charset="0"/>
                <a:cs typeface="Times New Roman" panose="02020603050405020304" pitchFamily="18" charset="0"/>
              </a:rPr>
              <a:t> no </a:t>
            </a:r>
            <a:r>
              <a:rPr lang="en-US" sz="3000" dirty="0" err="1">
                <a:solidFill>
                  <a:srgbClr val="000000"/>
                </a:solidFill>
                <a:latin typeface="Times New Roman" panose="02020603050405020304" pitchFamily="18" charset="0"/>
                <a:cs typeface="Times New Roman" panose="02020603050405020304" pitchFamily="18" charset="0"/>
              </a:rPr>
              <a:t>būvdarbu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žurnālā</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veiktajiem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ierakstiem</a:t>
            </a:r>
            <a:r>
              <a:rPr lang="en-US" sz="3000" dirty="0">
                <a:solidFill>
                  <a:srgbClr val="000000"/>
                </a:solidFill>
                <a:latin typeface="Times New Roman" panose="02020603050405020304" pitchFamily="18" charset="0"/>
                <a:cs typeface="Times New Roman" panose="02020603050405020304" pitchFamily="18" charset="0"/>
              </a:rPr>
              <a:t> par </a:t>
            </a:r>
            <a:r>
              <a:rPr lang="en-US" sz="3000" dirty="0" err="1">
                <a:solidFill>
                  <a:srgbClr val="000000"/>
                </a:solidFill>
                <a:latin typeface="Times New Roman" panose="02020603050405020304" pitchFamily="18" charset="0"/>
                <a:cs typeface="Times New Roman" panose="02020603050405020304" pitchFamily="18" charset="0"/>
              </a:rPr>
              <a:t>izpildītajiem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speciālajiem</a:t>
            </a:r>
            <a:r>
              <a:rPr lang="en-US" sz="3000" dirty="0">
                <a:solidFill>
                  <a:srgbClr val="000000"/>
                </a:solidFill>
                <a:latin typeface="Times New Roman" panose="02020603050405020304" pitchFamily="18" charset="0"/>
                <a:cs typeface="Times New Roman" panose="02020603050405020304" pitchFamily="18" charset="0"/>
              </a:rPr>
              <a:t> un </a:t>
            </a:r>
            <a:r>
              <a:rPr lang="en-US" sz="3000" dirty="0" err="1">
                <a:solidFill>
                  <a:srgbClr val="000000"/>
                </a:solidFill>
                <a:latin typeface="Times New Roman" panose="02020603050405020304" pitchFamily="18" charset="0"/>
                <a:cs typeface="Times New Roman" panose="02020603050405020304" pitchFamily="18" charset="0"/>
              </a:rPr>
              <a:t>ikdienas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būvdarbiem</a:t>
            </a:r>
            <a:r>
              <a:rPr lang="en-US" sz="3000" dirty="0">
                <a:solidFill>
                  <a:srgbClr val="000000"/>
                </a:solidFill>
                <a:latin typeface="Times New Roman" panose="02020603050405020304" pitchFamily="18" charset="0"/>
                <a:cs typeface="Times New Roman" panose="02020603050405020304" pitchFamily="18" charset="0"/>
              </a:rPr>
              <a:t> un </a:t>
            </a:r>
            <a:r>
              <a:rPr lang="en-US" sz="3000" b="1" dirty="0">
                <a:solidFill>
                  <a:srgbClr val="000000"/>
                </a:solidFill>
                <a:latin typeface="Times New Roman" panose="02020603050405020304" pitchFamily="18" charset="0"/>
                <a:cs typeface="Times New Roman" panose="02020603050405020304" pitchFamily="18" charset="0"/>
              </a:rPr>
              <a:t>to </a:t>
            </a:r>
            <a:r>
              <a:rPr lang="en-US" sz="3000" b="1" dirty="0" err="1">
                <a:solidFill>
                  <a:srgbClr val="000000"/>
                </a:solidFill>
                <a:latin typeface="Times New Roman" panose="02020603050405020304" pitchFamily="18" charset="0"/>
                <a:cs typeface="Times New Roman" panose="02020603050405020304" pitchFamily="18" charset="0"/>
              </a:rPr>
              <a:t>apstiprina</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atbildīgais</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būvdarbu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vadītājs</a:t>
            </a:r>
            <a:r>
              <a:rPr lang="en-US" sz="3000"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būvuzraugs</a:t>
            </a:r>
            <a:r>
              <a:rPr lang="en-US" sz="3000" dirty="0">
                <a:solidFill>
                  <a:srgbClr val="000000"/>
                </a:solidFill>
                <a:latin typeface="Times New Roman" panose="02020603050405020304" pitchFamily="18" charset="0"/>
                <a:cs typeface="Times New Roman" panose="02020603050405020304" pitchFamily="18" charset="0"/>
              </a:rPr>
              <a:t> (ja </a:t>
            </a:r>
            <a:r>
              <a:rPr lang="en-US" sz="3000" dirty="0" err="1">
                <a:solidFill>
                  <a:srgbClr val="000000"/>
                </a:solidFill>
                <a:latin typeface="Times New Roman" panose="02020603050405020304" pitchFamily="18" charset="0"/>
                <a:cs typeface="Times New Roman" panose="02020603050405020304" pitchFamily="18" charset="0"/>
              </a:rPr>
              <a:t>veikta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būvuzraudzība</a:t>
            </a:r>
            <a:r>
              <a:rPr lang="en-US" sz="3000" dirty="0">
                <a:solidFill>
                  <a:srgbClr val="000000"/>
                </a:solidFill>
                <a:latin typeface="Times New Roman" panose="02020603050405020304" pitchFamily="18" charset="0"/>
                <a:cs typeface="Times New Roman" panose="02020603050405020304" pitchFamily="18" charset="0"/>
              </a:rPr>
              <a:t>) un </a:t>
            </a:r>
            <a:r>
              <a:rPr lang="en-US" sz="3000" dirty="0" err="1">
                <a:solidFill>
                  <a:srgbClr val="000000"/>
                </a:solidFill>
                <a:latin typeface="Times New Roman" panose="02020603050405020304" pitchFamily="18" charset="0"/>
                <a:cs typeface="Times New Roman" panose="02020603050405020304" pitchFamily="18" charset="0"/>
              </a:rPr>
              <a:t>autoruzraugs</a:t>
            </a:r>
            <a:r>
              <a:rPr lang="en-US" sz="3000" dirty="0">
                <a:solidFill>
                  <a:srgbClr val="000000"/>
                </a:solidFill>
                <a:latin typeface="Times New Roman" panose="02020603050405020304" pitchFamily="18" charset="0"/>
                <a:cs typeface="Times New Roman" panose="02020603050405020304" pitchFamily="18" charset="0"/>
              </a:rPr>
              <a:t> (ja to </a:t>
            </a:r>
            <a:r>
              <a:rPr lang="en-US" sz="3000" dirty="0" err="1">
                <a:solidFill>
                  <a:srgbClr val="000000"/>
                </a:solidFill>
                <a:latin typeface="Times New Roman" panose="02020603050405020304" pitchFamily="18" charset="0"/>
                <a:cs typeface="Times New Roman" panose="02020603050405020304" pitchFamily="18" charset="0"/>
              </a:rPr>
              <a:t>paredz</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autoruzraudzības</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līgums</a:t>
            </a:r>
            <a:r>
              <a:rPr lang="en-US" sz="3000" dirty="0">
                <a:solidFill>
                  <a:srgbClr val="000000"/>
                </a:solidFill>
                <a:latin typeface="Times New Roman" panose="02020603050405020304" pitchFamily="18" charset="0"/>
                <a:cs typeface="Times New Roman" panose="02020603050405020304" pitchFamily="18" charset="0"/>
              </a:rPr>
              <a:t>) </a:t>
            </a:r>
            <a:r>
              <a:rPr lang="en-US" sz="1900" dirty="0">
                <a:solidFill>
                  <a:srgbClr val="000000"/>
                </a:solidFill>
                <a:latin typeface="Times New Roman" panose="02020603050405020304" pitchFamily="18" charset="0"/>
                <a:cs typeface="Times New Roman" panose="02020603050405020304" pitchFamily="18" charset="0"/>
              </a:rPr>
              <a:t>(ĒBN 127.</a:t>
            </a:r>
            <a:r>
              <a:rPr lang="en-US" sz="1900" baseline="30000" dirty="0">
                <a:solidFill>
                  <a:srgbClr val="000000"/>
                </a:solidFill>
                <a:latin typeface="Times New Roman" panose="02020603050405020304" pitchFamily="18" charset="0"/>
                <a:cs typeface="Times New Roman" panose="02020603050405020304" pitchFamily="18" charset="0"/>
              </a:rPr>
              <a:t>1</a:t>
            </a:r>
            <a:r>
              <a:rPr lang="en-US" sz="1900" dirty="0">
                <a:solidFill>
                  <a:srgbClr val="000000"/>
                </a:solidFill>
                <a:latin typeface="Times New Roman" panose="02020603050405020304" pitchFamily="18" charset="0"/>
                <a:cs typeface="Times New Roman" panose="02020603050405020304" pitchFamily="18" charset="0"/>
              </a:rPr>
              <a:t>punkts)</a:t>
            </a:r>
            <a:endParaRPr lang="en-US" sz="1700" dirty="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08D511E-3A2C-4CC5-BFFE-A39DF75D6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72" r="1" b="14204"/>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588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87</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latin typeface="Times New Roman" panose="02020603050405020304" pitchFamily="18" charset="0"/>
                <a:cs typeface="Times New Roman" panose="02020603050405020304" pitchFamily="18" charset="0"/>
              </a:rPr>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22784094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9686" y="2478906"/>
            <a:ext cx="9666512" cy="1810065"/>
          </a:xfrm>
        </p:spPr>
        <p:txBody>
          <a:bodyPr>
            <a:noAutofit/>
          </a:bodyPr>
          <a:lstStyle/>
          <a:p>
            <a:r>
              <a:rPr lang="lv-LV" sz="5400" b="1" dirty="0">
                <a:latin typeface="Times New Roman" panose="02020603050405020304" pitchFamily="18" charset="0"/>
                <a:cs typeface="Times New Roman" panose="02020603050405020304" pitchFamily="18" charset="0"/>
              </a:rPr>
              <a:t>Atzinuma par būvobjekta pārbaudi aizpildīšana  </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88</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1200329"/>
          </a:xfrm>
          <a:prstGeom prst="rect">
            <a:avLst/>
          </a:prstGeom>
        </p:spPr>
        <p:txBody>
          <a:bodyPr>
            <a:spAutoFit/>
          </a:bodyPr>
          <a:lstStyle/>
          <a:p>
            <a:pPr algn="ctr"/>
            <a:r>
              <a:rPr lang="lv-LV" sz="2400" dirty="0">
                <a:latin typeface="Times New Roman" panose="02020603050405020304" pitchFamily="18" charset="0"/>
                <a:cs typeface="Times New Roman" panose="02020603050405020304" pitchFamily="18" charset="0"/>
              </a:rPr>
              <a:t>Būvniecības kontroles departamenta </a:t>
            </a:r>
          </a:p>
          <a:p>
            <a:pPr algn="ctr"/>
            <a:r>
              <a:rPr lang="lv-LV" sz="2400" dirty="0">
                <a:latin typeface="Times New Roman" panose="02020603050405020304" pitchFamily="18" charset="0"/>
                <a:cs typeface="Times New Roman" panose="02020603050405020304" pitchFamily="18" charset="0"/>
              </a:rPr>
              <a:t>Būvdarbu kontroles nodaļas vadītājs </a:t>
            </a:r>
          </a:p>
          <a:p>
            <a:pPr algn="ctr"/>
            <a:r>
              <a:rPr lang="lv-LV" sz="2400" b="1" dirty="0">
                <a:latin typeface="Times New Roman" panose="02020603050405020304" pitchFamily="18" charset="0"/>
                <a:cs typeface="Times New Roman" panose="02020603050405020304" pitchFamily="18" charset="0"/>
              </a:rPr>
              <a:t>Jānis Palamarčuks</a:t>
            </a:r>
          </a:p>
        </p:txBody>
      </p:sp>
    </p:spTree>
    <p:extLst>
      <p:ext uri="{BB962C8B-B14F-4D97-AF65-F5344CB8AC3E}">
        <p14:creationId xmlns:p14="http://schemas.microsoft.com/office/powerpoint/2010/main" val="1612877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1356948"/>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63711" y="1485902"/>
            <a:ext cx="8371797" cy="4682758"/>
          </a:xfrm>
        </p:spPr>
        <p:txBody>
          <a:bodyPr>
            <a:noAutofit/>
          </a:bodyPr>
          <a:lstStyle/>
          <a:p>
            <a:pPr marL="0" indent="0" algn="just">
              <a:buNone/>
            </a:pPr>
            <a:r>
              <a:rPr lang="lv-LV" b="1" dirty="0">
                <a:latin typeface="Times New Roman" panose="02020603050405020304" pitchFamily="18" charset="0"/>
                <a:cs typeface="Times New Roman" panose="02020603050405020304" pitchFamily="18" charset="0"/>
              </a:rPr>
              <a:t>Par katru pārbaudi </a:t>
            </a:r>
            <a:r>
              <a:rPr lang="lv-LV" dirty="0">
                <a:latin typeface="Times New Roman" panose="02020603050405020304" pitchFamily="18" charset="0"/>
                <a:cs typeface="Times New Roman" panose="02020603050405020304" pitchFamily="18" charset="0"/>
              </a:rPr>
              <a:t>būvinspektors </a:t>
            </a:r>
            <a:r>
              <a:rPr lang="lv-LV" b="1" dirty="0">
                <a:latin typeface="Times New Roman" panose="02020603050405020304" pitchFamily="18" charset="0"/>
                <a:cs typeface="Times New Roman" panose="02020603050405020304" pitchFamily="18" charset="0"/>
              </a:rPr>
              <a:t>sagatavo atzinumu</a:t>
            </a:r>
            <a:r>
              <a:rPr lang="lv-LV" dirty="0">
                <a:latin typeface="Times New Roman" panose="02020603050405020304" pitchFamily="18" charset="0"/>
                <a:cs typeface="Times New Roman" panose="02020603050405020304" pitchFamily="18" charset="0"/>
              </a:rPr>
              <a:t>, kurā </a:t>
            </a:r>
            <a:r>
              <a:rPr lang="lv-LV" b="1" dirty="0">
                <a:latin typeface="Times New Roman" panose="02020603050405020304" pitchFamily="18" charset="0"/>
                <a:cs typeface="Times New Roman" panose="02020603050405020304" pitchFamily="18" charset="0"/>
              </a:rPr>
              <a:t>norāda</a:t>
            </a:r>
            <a:r>
              <a:rPr lang="lv-LV" dirty="0">
                <a:latin typeface="Times New Roman" panose="02020603050405020304" pitchFamily="18" charset="0"/>
                <a:cs typeface="Times New Roman" panose="02020603050405020304" pitchFamily="18" charset="0"/>
              </a:rPr>
              <a:t> būves pārbaudes pamatojumu un konstatētos pārkāpumus, </a:t>
            </a:r>
            <a:r>
              <a:rPr lang="lv-LV" b="1" dirty="0">
                <a:latin typeface="Times New Roman" panose="02020603050405020304" pitchFamily="18" charset="0"/>
                <a:cs typeface="Times New Roman" panose="02020603050405020304" pitchFamily="18" charset="0"/>
              </a:rPr>
              <a:t>dod norādījumus </a:t>
            </a:r>
            <a:r>
              <a:rPr lang="lv-LV" dirty="0">
                <a:latin typeface="Times New Roman" panose="02020603050405020304" pitchFamily="18" charset="0"/>
                <a:cs typeface="Times New Roman" panose="02020603050405020304" pitchFamily="18" charset="0"/>
              </a:rPr>
              <a:t>pārkāpumu novēršanai un </a:t>
            </a:r>
            <a:r>
              <a:rPr lang="lv-LV" b="1" dirty="0">
                <a:latin typeface="Times New Roman" panose="02020603050405020304" pitchFamily="18" charset="0"/>
                <a:cs typeface="Times New Roman" panose="02020603050405020304" pitchFamily="18" charset="0"/>
              </a:rPr>
              <a:t>norāda</a:t>
            </a:r>
            <a:r>
              <a:rPr lang="lv-LV" dirty="0">
                <a:latin typeface="Times New Roman" panose="02020603050405020304" pitchFamily="18" charset="0"/>
                <a:cs typeface="Times New Roman" panose="02020603050405020304" pitchFamily="18" charset="0"/>
              </a:rPr>
              <a:t> to izpildes termiņus </a:t>
            </a:r>
            <a:r>
              <a:rPr lang="lv-LV" sz="1800" dirty="0">
                <a:latin typeface="Times New Roman" panose="02020603050405020304" pitchFamily="18" charset="0"/>
                <a:cs typeface="Times New Roman" panose="02020603050405020304" pitchFamily="18" charset="0"/>
              </a:rPr>
              <a:t>(VBN 134.punkts)</a:t>
            </a:r>
          </a:p>
          <a:p>
            <a:pPr marL="0" indent="0" algn="just">
              <a:buNone/>
            </a:pPr>
            <a:endParaRPr lang="lv-LV" sz="3200" dirty="0">
              <a:latin typeface="Times New Roman" panose="02020603050405020304" pitchFamily="18" charset="0"/>
              <a:cs typeface="Times New Roman" panose="02020603050405020304" pitchFamily="18" charset="0"/>
            </a:endParaRPr>
          </a:p>
          <a:p>
            <a:pPr marL="0" indent="0" algn="just">
              <a:buNone/>
            </a:pPr>
            <a:r>
              <a:rPr lang="lv-LV" sz="3200" dirty="0">
                <a:latin typeface="Times New Roman" panose="02020603050405020304" pitchFamily="18" charset="0"/>
                <a:cs typeface="Times New Roman" panose="02020603050405020304" pitchFamily="18" charset="0"/>
              </a:rPr>
              <a:t>Atzinumu </a:t>
            </a:r>
            <a:r>
              <a:rPr lang="lv-LV" sz="3200" b="1" dirty="0">
                <a:latin typeface="Times New Roman" panose="02020603050405020304" pitchFamily="18" charset="0"/>
                <a:cs typeface="Times New Roman" panose="02020603050405020304" pitchFamily="18" charset="0"/>
              </a:rPr>
              <a:t>var nesagatavot</a:t>
            </a:r>
            <a:r>
              <a:rPr lang="lv-LV" sz="3200" dirty="0">
                <a:latin typeface="Times New Roman" panose="02020603050405020304" pitchFamily="18" charset="0"/>
                <a:cs typeface="Times New Roman" panose="02020603050405020304" pitchFamily="18" charset="0"/>
              </a:rPr>
              <a:t>, </a:t>
            </a:r>
            <a:r>
              <a:rPr lang="lv-LV" sz="3200" b="1" dirty="0">
                <a:latin typeface="Times New Roman" panose="02020603050405020304" pitchFamily="18" charset="0"/>
                <a:cs typeface="Times New Roman" panose="02020603050405020304" pitchFamily="18" charset="0"/>
              </a:rPr>
              <a:t>ja</a:t>
            </a:r>
            <a:r>
              <a:rPr lang="lv-LV" sz="3200" dirty="0">
                <a:latin typeface="Times New Roman" panose="02020603050405020304" pitchFamily="18" charset="0"/>
                <a:cs typeface="Times New Roman" panose="02020603050405020304" pitchFamily="18" charset="0"/>
              </a:rPr>
              <a:t> apsekošanas rezultātā </a:t>
            </a:r>
            <a:r>
              <a:rPr lang="lv-LV" sz="3200" b="1" dirty="0">
                <a:latin typeface="Times New Roman" panose="02020603050405020304" pitchFamily="18" charset="0"/>
                <a:cs typeface="Times New Roman" panose="02020603050405020304" pitchFamily="18" charset="0"/>
              </a:rPr>
              <a:t>tiek sagatavots cits dokuments</a:t>
            </a:r>
            <a:r>
              <a:rPr lang="lv-LV" sz="3200" dirty="0">
                <a:latin typeface="Times New Roman" panose="02020603050405020304" pitchFamily="18" charset="0"/>
                <a:cs typeface="Times New Roman" panose="02020603050405020304" pitchFamily="18" charset="0"/>
              </a:rPr>
              <a:t>, kurā tiek ietverti apsekošanas rezultāti (izziņa par būves neesību u. c.) </a:t>
            </a:r>
            <a:r>
              <a:rPr lang="lv-LV" sz="2000" dirty="0">
                <a:latin typeface="Times New Roman" panose="02020603050405020304" pitchFamily="18" charset="0"/>
                <a:cs typeface="Times New Roman" panose="02020603050405020304" pitchFamily="18" charset="0"/>
              </a:rPr>
              <a:t>(VBN 135.punkts)</a:t>
            </a:r>
          </a:p>
          <a:p>
            <a:pPr marL="0" indent="0" algn="just">
              <a:buNone/>
            </a:pPr>
            <a:endParaRPr lang="lv-LV" sz="32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89</a:t>
            </a:fld>
            <a:endParaRPr lang="lv-LV" dirty="0"/>
          </a:p>
        </p:txBody>
      </p:sp>
      <p:pic>
        <p:nvPicPr>
          <p:cNvPr id="10" name="Picture 9">
            <a:extLst>
              <a:ext uri="{FF2B5EF4-FFF2-40B4-BE49-F238E27FC236}">
                <a16:creationId xmlns:a16="http://schemas.microsoft.com/office/drawing/2014/main" id="{E3E0B50B-2960-4D6C-B221-7F21ADEE5488}"/>
              </a:ext>
            </a:extLst>
          </p:cNvPr>
          <p:cNvPicPr>
            <a:picLocks noChangeAspect="1"/>
          </p:cNvPicPr>
          <p:nvPr/>
        </p:nvPicPr>
        <p:blipFill>
          <a:blip r:embed="rId3"/>
          <a:stretch>
            <a:fillRect/>
          </a:stretch>
        </p:blipFill>
        <p:spPr>
          <a:xfrm>
            <a:off x="103121" y="2322546"/>
            <a:ext cx="2960590" cy="2829202"/>
          </a:xfrm>
          <a:prstGeom prst="rect">
            <a:avLst/>
          </a:prstGeom>
        </p:spPr>
      </p:pic>
    </p:spTree>
    <p:extLst>
      <p:ext uri="{BB962C8B-B14F-4D97-AF65-F5344CB8AC3E}">
        <p14:creationId xmlns:p14="http://schemas.microsoft.com/office/powerpoint/2010/main" val="353597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1A8E048-5DE9-413D-8508-282572541983}"/>
              </a:ext>
            </a:extLst>
          </p:cNvPr>
          <p:cNvSpPr>
            <a:spLocks noGrp="1"/>
          </p:cNvSpPr>
          <p:nvPr>
            <p:ph type="title"/>
          </p:nvPr>
        </p:nvSpPr>
        <p:spPr/>
        <p:txBody>
          <a:bodyPr/>
          <a:lstStyle/>
          <a:p>
            <a:pPr algn="ctr"/>
            <a:r>
              <a:rPr lang="lv-LV" b="1" dirty="0"/>
              <a:t>DVP pārbaude</a:t>
            </a:r>
          </a:p>
        </p:txBody>
      </p:sp>
      <p:graphicFrame>
        <p:nvGraphicFramePr>
          <p:cNvPr id="7" name="Satura vietturis 6">
            <a:extLst>
              <a:ext uri="{FF2B5EF4-FFF2-40B4-BE49-F238E27FC236}">
                <a16:creationId xmlns:a16="http://schemas.microsoft.com/office/drawing/2014/main" id="{2023DEC5-DF72-46AE-91AE-D943EFC8F65B}"/>
              </a:ext>
            </a:extLst>
          </p:cNvPr>
          <p:cNvGraphicFramePr>
            <a:graphicFrameLocks noGrp="1"/>
          </p:cNvGraphicFramePr>
          <p:nvPr>
            <p:ph idx="1"/>
            <p:extLst>
              <p:ext uri="{D42A27DB-BD31-4B8C-83A1-F6EECF244321}">
                <p14:modId xmlns:p14="http://schemas.microsoft.com/office/powerpoint/2010/main" val="1942130338"/>
              </p:ext>
            </p:extLst>
          </p:nvPr>
        </p:nvGraphicFramePr>
        <p:xfrm>
          <a:off x="457200" y="1540042"/>
          <a:ext cx="11393905" cy="5137806"/>
        </p:xfrm>
        <a:graphic>
          <a:graphicData uri="http://schemas.openxmlformats.org/drawingml/2006/table">
            <a:tbl>
              <a:tblPr firstRow="1" firstCol="1" bandRow="1">
                <a:tableStyleId>{5C22544A-7EE6-4342-B048-85BDC9FD1C3A}</a:tableStyleId>
              </a:tblPr>
              <a:tblGrid>
                <a:gridCol w="471466">
                  <a:extLst>
                    <a:ext uri="{9D8B030D-6E8A-4147-A177-3AD203B41FA5}">
                      <a16:colId xmlns:a16="http://schemas.microsoft.com/office/drawing/2014/main" val="1398428679"/>
                    </a:ext>
                  </a:extLst>
                </a:gridCol>
                <a:gridCol w="2883261">
                  <a:extLst>
                    <a:ext uri="{9D8B030D-6E8A-4147-A177-3AD203B41FA5}">
                      <a16:colId xmlns:a16="http://schemas.microsoft.com/office/drawing/2014/main" val="3720854971"/>
                    </a:ext>
                  </a:extLst>
                </a:gridCol>
                <a:gridCol w="8039178">
                  <a:extLst>
                    <a:ext uri="{9D8B030D-6E8A-4147-A177-3AD203B41FA5}">
                      <a16:colId xmlns:a16="http://schemas.microsoft.com/office/drawing/2014/main" val="3266411556"/>
                    </a:ext>
                  </a:extLst>
                </a:gridCol>
              </a:tblGrid>
              <a:tr h="314652">
                <a:tc>
                  <a:txBody>
                    <a:bodyPr/>
                    <a:lstStyle/>
                    <a:p>
                      <a:pPr>
                        <a:lnSpc>
                          <a:spcPct val="107000"/>
                        </a:lnSpc>
                        <a:spcAft>
                          <a:spcPts val="0"/>
                        </a:spcAft>
                      </a:pPr>
                      <a:r>
                        <a:rPr lang="lv-LV" sz="1600">
                          <a:effectLst/>
                        </a:rPr>
                        <a:t>Nr.</a:t>
                      </a:r>
                      <a:endParaRPr lang="lv-LV" sz="16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600" dirty="0">
                          <a:effectLst/>
                        </a:rPr>
                        <a:t>Darbība</a:t>
                      </a:r>
                      <a:endParaRPr lang="lv-LV" sz="16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600" dirty="0">
                          <a:effectLst/>
                        </a:rPr>
                        <a:t> Pārbaudē konstatēt</a:t>
                      </a:r>
                      <a:r>
                        <a:rPr lang="en-US" sz="1600" dirty="0" err="1">
                          <a:effectLst/>
                        </a:rPr>
                        <a:t>ās</a:t>
                      </a:r>
                      <a:r>
                        <a:rPr lang="en-US" sz="1600" dirty="0">
                          <a:effectLst/>
                        </a:rPr>
                        <a:t> </a:t>
                      </a:r>
                      <a:r>
                        <a:rPr lang="en-US" sz="1600" dirty="0" err="1">
                          <a:effectLst/>
                        </a:rPr>
                        <a:t>neatbilstības</a:t>
                      </a:r>
                      <a:endParaRPr lang="lv-LV" sz="16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extLst>
                  <a:ext uri="{0D108BD9-81ED-4DB2-BD59-A6C34878D82A}">
                    <a16:rowId xmlns:a16="http://schemas.microsoft.com/office/drawing/2014/main" val="939163225"/>
                  </a:ext>
                </a:extLst>
              </a:tr>
              <a:tr h="929603">
                <a:tc>
                  <a:txBody>
                    <a:bodyPr/>
                    <a:lstStyle/>
                    <a:p>
                      <a:pPr>
                        <a:lnSpc>
                          <a:spcPct val="107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400" dirty="0">
                          <a:effectLst/>
                        </a:rPr>
                        <a:t>vai būvdarbu veicējs ir izstrādājis DVP </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200" dirty="0">
                          <a:effectLst/>
                        </a:rPr>
                        <a:t>Būvlaukuma apmeklējuma laikā DVP uzrādīts netika.</a:t>
                      </a:r>
                    </a:p>
                    <a:p>
                      <a:pPr>
                        <a:lnSpc>
                          <a:spcPct val="107000"/>
                        </a:lnSpc>
                        <a:spcAft>
                          <a:spcPts val="0"/>
                        </a:spcAft>
                      </a:pPr>
                      <a:r>
                        <a:rPr lang="lv-LV" sz="1200" dirty="0">
                          <a:effectLst/>
                        </a:rPr>
                        <a:t>BIS darbu veikšanas projekts nav pieejams.</a:t>
                      </a:r>
                    </a:p>
                    <a:p>
                      <a:pPr>
                        <a:lnSpc>
                          <a:spcPct val="107000"/>
                        </a:lnSpc>
                        <a:spcAft>
                          <a:spcPts val="0"/>
                        </a:spcAft>
                      </a:pPr>
                      <a:r>
                        <a:rPr lang="lv-LV" sz="1200" dirty="0">
                          <a:effectLst/>
                        </a:rPr>
                        <a:t>Būvlaukuma apmeklējuma laikā Darbu veikšanas projekts uzrādīts netika. BIS darbu veikšanas projekts nav pieejams. Nav ievērots 02.09.2014. MK noteikumu Nr.529 “Ēku būvnoteikumi” 114.1 punkts.</a:t>
                      </a:r>
                    </a:p>
                  </a:txBody>
                  <a:tcPr marL="38063" marR="38063" marT="0" marB="0"/>
                </a:tc>
                <a:extLst>
                  <a:ext uri="{0D108BD9-81ED-4DB2-BD59-A6C34878D82A}">
                    <a16:rowId xmlns:a16="http://schemas.microsoft.com/office/drawing/2014/main" val="941220573"/>
                  </a:ext>
                </a:extLst>
              </a:tr>
              <a:tr h="842639">
                <a:tc>
                  <a:txBody>
                    <a:bodyPr/>
                    <a:lstStyle/>
                    <a:p>
                      <a:pPr>
                        <a:lnSpc>
                          <a:spcPct val="107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400">
                          <a:effectLst/>
                        </a:rPr>
                        <a:t>vai DVP ir pieejams būvlaukumā </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200" dirty="0">
                          <a:effectLst/>
                        </a:rPr>
                        <a:t>Būvlaukuma apmeklējuma laikā DVP uzrādīts netika. BIS darbu veikšanas projekts nav pieejams. Nav ĒBN 118.punkts DVP pievieno būvniecības informācijas sistēmā. Ja būvniecības process noris, neizmantojot būvniecības informācijas sistēmu, DVP pirms būvniecības ieceres dokumentācijā paredzēto darbu uzsākšanas nodod atbildīgajam būvdarbu vadītājam.</a:t>
                      </a:r>
                    </a:p>
                  </a:txBody>
                  <a:tcPr marL="38063" marR="38063" marT="0" marB="0"/>
                </a:tc>
                <a:extLst>
                  <a:ext uri="{0D108BD9-81ED-4DB2-BD59-A6C34878D82A}">
                    <a16:rowId xmlns:a16="http://schemas.microsoft.com/office/drawing/2014/main" val="515497949"/>
                  </a:ext>
                </a:extLst>
              </a:tr>
              <a:tr h="982272">
                <a:tc>
                  <a:txBody>
                    <a:bodyPr/>
                    <a:lstStyle/>
                    <a:p>
                      <a:pPr>
                        <a:lnSpc>
                          <a:spcPct val="107000"/>
                        </a:lnSpc>
                        <a:spcAft>
                          <a:spcPts val="0"/>
                        </a:spcAft>
                      </a:pPr>
                      <a:r>
                        <a:rPr lang="lv-LV" sz="1200">
                          <a:effectLst/>
                        </a:rPr>
                        <a:t>3</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400">
                          <a:effectLst/>
                        </a:rPr>
                        <a:t>vai situācija būvlaukumā atbilst DVP </a:t>
                      </a:r>
                    </a:p>
                    <a:p>
                      <a:pPr>
                        <a:lnSpc>
                          <a:spcPct val="107000"/>
                        </a:lnSpc>
                        <a:spcAft>
                          <a:spcPts val="0"/>
                        </a:spcAft>
                      </a:pPr>
                      <a:r>
                        <a:rPr lang="lv-LV" sz="1400">
                          <a:effectLst/>
                        </a:rPr>
                        <a:t> </a:t>
                      </a:r>
                      <a:endParaRPr lang="lv-LV" sz="14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200" dirty="0">
                          <a:effectLst/>
                        </a:rPr>
                        <a:t>1. Līdz atzinuma par būves sastādīšanas brīdim tika atsūtīti saskaņojumi ar būvprojekta izstrādātāju un pasūtītāju. </a:t>
                      </a:r>
                    </a:p>
                    <a:p>
                      <a:pPr>
                        <a:lnSpc>
                          <a:spcPct val="107000"/>
                        </a:lnSpc>
                        <a:spcAft>
                          <a:spcPts val="0"/>
                        </a:spcAft>
                      </a:pPr>
                      <a:r>
                        <a:rPr lang="lv-LV" sz="1200" dirty="0">
                          <a:effectLst/>
                        </a:rPr>
                        <a:t>2. Tika uzrādīts aktuāls būvlaukuma iekārtojuma plāns, neatbilstošs DOP, kuru ir saskaņojuši būvdarbu veicējs, Pasūtītājs un būvuzraugs, bet kuru nav saskaņojis </a:t>
                      </a:r>
                      <a:r>
                        <a:rPr lang="lv-LV" sz="1200" dirty="0" err="1">
                          <a:effectLst/>
                        </a:rPr>
                        <a:t>autoruzraugs</a:t>
                      </a:r>
                      <a:r>
                        <a:rPr lang="lv-LV" sz="1200" dirty="0">
                          <a:effectLst/>
                        </a:rPr>
                        <a:t>. </a:t>
                      </a:r>
                      <a:endParaRPr lang="en-US" sz="1200" dirty="0">
                        <a:effectLst/>
                      </a:endParaRPr>
                    </a:p>
                    <a:p>
                      <a:pPr>
                        <a:lnSpc>
                          <a:spcPct val="107000"/>
                        </a:lnSpc>
                        <a:spcAft>
                          <a:spcPts val="0"/>
                        </a:spcAft>
                      </a:pPr>
                      <a:r>
                        <a:rPr lang="en-US" sz="1200" dirty="0">
                          <a:effectLst/>
                        </a:rPr>
                        <a:t>3.</a:t>
                      </a:r>
                      <a:r>
                        <a:rPr lang="lv-LV" sz="1200" dirty="0">
                          <a:effectLst/>
                        </a:rPr>
                        <a:t>darbu veikšanas projektā un darbu organizēšanas projektā nav paredzēti evakuācijas ceļi no būvlaukuma</a:t>
                      </a:r>
                      <a:r>
                        <a:rPr lang="en-US" sz="1200" dirty="0">
                          <a:effectLst/>
                        </a:rPr>
                        <a:t>, </a:t>
                      </a:r>
                      <a:r>
                        <a:rPr lang="en-US" sz="1200" dirty="0" err="1">
                          <a:effectLst/>
                        </a:rPr>
                        <a:t>atbilstoši</a:t>
                      </a:r>
                      <a:r>
                        <a:rPr lang="en-US" sz="1200" dirty="0">
                          <a:effectLst/>
                        </a:rPr>
                        <a:t> DOP</a:t>
                      </a:r>
                      <a:endParaRPr lang="lv-LV" sz="1200" dirty="0">
                        <a:effectLst/>
                      </a:endParaRPr>
                    </a:p>
                    <a:p>
                      <a:pPr>
                        <a:lnSpc>
                          <a:spcPct val="107000"/>
                        </a:lnSpc>
                        <a:spcAft>
                          <a:spcPts val="0"/>
                        </a:spcAft>
                      </a:pPr>
                      <a:r>
                        <a:rPr lang="en-US" sz="1200" dirty="0">
                          <a:effectLst/>
                        </a:rPr>
                        <a:t>4</a:t>
                      </a:r>
                      <a:r>
                        <a:rPr lang="lv-LV" sz="1200" dirty="0">
                          <a:effectLst/>
                        </a:rPr>
                        <a:t>. </a:t>
                      </a:r>
                      <a:r>
                        <a:rPr lang="en-US" sz="1200" dirty="0" err="1">
                          <a:effectLst/>
                        </a:rPr>
                        <a:t>Būvlaukuma</a:t>
                      </a:r>
                      <a:r>
                        <a:rPr lang="en-US" sz="1200" dirty="0">
                          <a:effectLst/>
                        </a:rPr>
                        <a:t> </a:t>
                      </a:r>
                      <a:r>
                        <a:rPr lang="en-US" sz="1200" dirty="0" err="1">
                          <a:effectLst/>
                        </a:rPr>
                        <a:t>iekārtojums</a:t>
                      </a:r>
                      <a:r>
                        <a:rPr lang="en-US" sz="1200" dirty="0">
                          <a:effectLst/>
                        </a:rPr>
                        <a:t> </a:t>
                      </a:r>
                      <a:r>
                        <a:rPr lang="en-US" sz="1200" dirty="0" err="1">
                          <a:effectLst/>
                        </a:rPr>
                        <a:t>neatbilstošs</a:t>
                      </a:r>
                      <a:r>
                        <a:rPr lang="en-US" sz="1200" dirty="0">
                          <a:effectLst/>
                        </a:rPr>
                        <a:t> DVP. N</a:t>
                      </a:r>
                      <a:r>
                        <a:rPr lang="lv-LV" sz="1200" dirty="0" err="1">
                          <a:effectLst/>
                        </a:rPr>
                        <a:t>av</a:t>
                      </a:r>
                      <a:r>
                        <a:rPr lang="lv-LV" sz="1200" dirty="0">
                          <a:effectLst/>
                        </a:rPr>
                        <a:t> instruēti ēkas lietotāji par drošu iziešanu un evakuāciju no būvlaukuma.</a:t>
                      </a:r>
                      <a:endParaRPr lang="lv-LV" sz="12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extLst>
                  <a:ext uri="{0D108BD9-81ED-4DB2-BD59-A6C34878D82A}">
                    <a16:rowId xmlns:a16="http://schemas.microsoft.com/office/drawing/2014/main" val="745831382"/>
                  </a:ext>
                </a:extLst>
              </a:tr>
              <a:tr h="885184">
                <a:tc>
                  <a:txBody>
                    <a:bodyPr/>
                    <a:lstStyle/>
                    <a:p>
                      <a:pPr>
                        <a:lnSpc>
                          <a:spcPct val="107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400" dirty="0">
                          <a:effectLst/>
                        </a:rPr>
                        <a:t>vai DVP ir saskaņots (ar pasūtītāju, ar galveno būvdarbu veicēju, ar būvprojekta izstrādātāju, ar ēkas lietotājiem) </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200" dirty="0">
                          <a:effectLst/>
                        </a:rPr>
                        <a:t>1. </a:t>
                      </a:r>
                      <a:r>
                        <a:rPr lang="en-US" sz="1200" dirty="0">
                          <a:effectLst/>
                        </a:rPr>
                        <a:t>DVP nav </a:t>
                      </a:r>
                      <a:r>
                        <a:rPr lang="en-US" sz="1200" dirty="0" err="1">
                          <a:effectLst/>
                        </a:rPr>
                        <a:t>saska</a:t>
                      </a:r>
                      <a:r>
                        <a:rPr lang="lv-LV" sz="1200" dirty="0">
                          <a:effectLst/>
                        </a:rPr>
                        <a:t>ņ</a:t>
                      </a:r>
                      <a:r>
                        <a:rPr lang="en-US" sz="1200" dirty="0" err="1">
                          <a:effectLst/>
                        </a:rPr>
                        <a:t>ots</a:t>
                      </a:r>
                      <a:r>
                        <a:rPr lang="en-US" sz="1200" dirty="0">
                          <a:effectLst/>
                        </a:rPr>
                        <a:t> </a:t>
                      </a:r>
                      <a:r>
                        <a:rPr lang="en-US" sz="1200" dirty="0" err="1">
                          <a:effectLst/>
                        </a:rPr>
                        <a:t>ar</a:t>
                      </a:r>
                      <a:r>
                        <a:rPr lang="en-US" sz="1200" dirty="0">
                          <a:effectLst/>
                        </a:rPr>
                        <a:t> </a:t>
                      </a:r>
                      <a:r>
                        <a:rPr lang="en-US" sz="1200" dirty="0" err="1">
                          <a:effectLst/>
                        </a:rPr>
                        <a:t>Pasūtītāju</a:t>
                      </a:r>
                      <a:r>
                        <a:rPr lang="en-US" sz="1200" dirty="0">
                          <a:effectLst/>
                        </a:rPr>
                        <a:t> un </a:t>
                      </a:r>
                      <a:r>
                        <a:rPr lang="en-US" sz="1200" dirty="0" err="1">
                          <a:effectLst/>
                        </a:rPr>
                        <a:t>būvprojekta</a:t>
                      </a:r>
                      <a:r>
                        <a:rPr lang="en-US" sz="1200" dirty="0">
                          <a:effectLst/>
                        </a:rPr>
                        <a:t> </a:t>
                      </a:r>
                      <a:r>
                        <a:rPr lang="en-US" sz="1200" dirty="0" err="1">
                          <a:effectLst/>
                        </a:rPr>
                        <a:t>izstrādātāju</a:t>
                      </a:r>
                      <a:r>
                        <a:rPr lang="en-US" sz="1200" dirty="0">
                          <a:effectLst/>
                        </a:rPr>
                        <a:t>).</a:t>
                      </a:r>
                      <a:r>
                        <a:rPr lang="lv-LV" sz="1200" dirty="0">
                          <a:effectLst/>
                        </a:rPr>
                        <a:t>Līdz atzinuma par būves sastādīšanas brīdim tika atsūtīti saskaņojumi ar būvprojekta izstrādātāju un pasūtītāju. </a:t>
                      </a:r>
                    </a:p>
                    <a:p>
                      <a:pPr>
                        <a:lnSpc>
                          <a:spcPct val="107000"/>
                        </a:lnSpc>
                        <a:spcAft>
                          <a:spcPts val="0"/>
                        </a:spcAft>
                      </a:pPr>
                      <a:r>
                        <a:rPr lang="lv-LV" sz="1200" dirty="0">
                          <a:effectLst/>
                        </a:rPr>
                        <a:t>2. DVP nav saskaņots ar ēkas lietotājiem.</a:t>
                      </a:r>
                    </a:p>
                  </a:txBody>
                  <a:tcPr marL="38063" marR="38063" marT="0" marB="0"/>
                </a:tc>
                <a:extLst>
                  <a:ext uri="{0D108BD9-81ED-4DB2-BD59-A6C34878D82A}">
                    <a16:rowId xmlns:a16="http://schemas.microsoft.com/office/drawing/2014/main" val="4026315381"/>
                  </a:ext>
                </a:extLst>
              </a:tr>
              <a:tr h="1142566">
                <a:tc>
                  <a:txBody>
                    <a:bodyPr/>
                    <a:lstStyle/>
                    <a:p>
                      <a:pPr>
                        <a:lnSpc>
                          <a:spcPct val="107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400" dirty="0">
                          <a:effectLst/>
                        </a:rPr>
                        <a:t>vai DVP ir paredzēta ēkas ekspluatācija būvdarbu laikā atbilstoši DOP </a:t>
                      </a:r>
                      <a:endParaRPr lang="lv-LV" sz="14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tc>
                  <a:txBody>
                    <a:bodyPr/>
                    <a:lstStyle/>
                    <a:p>
                      <a:pPr>
                        <a:lnSpc>
                          <a:spcPct val="107000"/>
                        </a:lnSpc>
                        <a:spcAft>
                          <a:spcPts val="0"/>
                        </a:spcAft>
                      </a:pPr>
                      <a:r>
                        <a:rPr lang="lv-LV" sz="1200" dirty="0">
                          <a:effectLst/>
                        </a:rPr>
                        <a:t>1. Darbu veikšanas projektā ir paredzēta ēkas ekspluatācija. </a:t>
                      </a:r>
                      <a:r>
                        <a:rPr lang="lv-LV" sz="1200" b="1" dirty="0">
                          <a:effectLst/>
                        </a:rPr>
                        <a:t>Evakuācijas izejas ir aizslēgtas. Nav nodrošināta ēkas lietotāju evakuācija caur būvlaukumu, kā tas ir noteikts DOP.</a:t>
                      </a:r>
                    </a:p>
                    <a:p>
                      <a:pPr>
                        <a:lnSpc>
                          <a:spcPct val="107000"/>
                        </a:lnSpc>
                        <a:spcAft>
                          <a:spcPts val="0"/>
                        </a:spcAft>
                      </a:pPr>
                      <a:r>
                        <a:rPr lang="lv-LV" sz="1200" dirty="0">
                          <a:effectLst/>
                        </a:rPr>
                        <a:t>2. Tika saņemts darba aizsardzības koordinatora priekšraksts. Nepieciešams nodrošināt nepieciešamos pasākumus darba zonas nodrošināšanai.</a:t>
                      </a:r>
                    </a:p>
                    <a:p>
                      <a:pPr>
                        <a:lnSpc>
                          <a:spcPct val="107000"/>
                        </a:lnSpc>
                        <a:spcAft>
                          <a:spcPts val="0"/>
                        </a:spcAft>
                      </a:pPr>
                      <a:r>
                        <a:rPr lang="lv-LV" sz="1200" dirty="0">
                          <a:effectLst/>
                        </a:rPr>
                        <a:t>3. Ņemot vērā, ka ēkas lietotāji ikdienā iet caur būvlaukumu, nelietojot IAL, būvdarbu veicējs nav nodrošinājis drošu izkļūšanu ēkas lietotājiem no būvobjekta ikdienā un </a:t>
                      </a:r>
                      <a:r>
                        <a:rPr lang="lv-LV" sz="1200" b="1" dirty="0">
                          <a:effectLst/>
                        </a:rPr>
                        <a:t>evakuācijas gadījumā</a:t>
                      </a:r>
                      <a:r>
                        <a:rPr lang="lv-LV" sz="1200" dirty="0">
                          <a:effectLst/>
                        </a:rPr>
                        <a:t>.</a:t>
                      </a:r>
                      <a:endParaRPr lang="lv-LV" sz="1200" dirty="0">
                        <a:effectLst/>
                        <a:latin typeface="Calibri" panose="020F0502020204030204" pitchFamily="34" charset="0"/>
                        <a:ea typeface="Calibri" panose="020F0502020204030204" pitchFamily="34" charset="0"/>
                        <a:cs typeface="Arial" panose="020B0604020202020204" pitchFamily="34" charset="0"/>
                      </a:endParaRPr>
                    </a:p>
                  </a:txBody>
                  <a:tcPr marL="38063" marR="38063" marT="0" marB="0"/>
                </a:tc>
                <a:extLst>
                  <a:ext uri="{0D108BD9-81ED-4DB2-BD59-A6C34878D82A}">
                    <a16:rowId xmlns:a16="http://schemas.microsoft.com/office/drawing/2014/main" val="2335311744"/>
                  </a:ext>
                </a:extLst>
              </a:tr>
            </a:tbl>
          </a:graphicData>
        </a:graphic>
      </p:graphicFrame>
    </p:spTree>
    <p:extLst>
      <p:ext uri="{BB962C8B-B14F-4D97-AF65-F5344CB8AC3E}">
        <p14:creationId xmlns:p14="http://schemas.microsoft.com/office/powerpoint/2010/main" val="2243883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1" y="136525"/>
            <a:ext cx="9471033" cy="537087"/>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(2)</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7505" y="818832"/>
            <a:ext cx="9379643" cy="5902643"/>
          </a:xfrm>
        </p:spPr>
        <p:txBody>
          <a:bodyPr>
            <a:noAutofit/>
          </a:bodyPr>
          <a:lstStyle/>
          <a:p>
            <a:pPr marL="0" indent="0" algn="just">
              <a:lnSpc>
                <a:spcPct val="100000"/>
              </a:lnSpc>
              <a:spcBef>
                <a:spcPts val="0"/>
              </a:spcBef>
              <a:buNone/>
            </a:pPr>
            <a:r>
              <a:rPr lang="lv-LV" sz="2600" b="1" dirty="0">
                <a:latin typeface="Times New Roman" panose="02020603050405020304" pitchFamily="18" charset="0"/>
                <a:cs typeface="Times New Roman" panose="02020603050405020304" pitchFamily="18" charset="0"/>
              </a:rPr>
              <a:t>Veicot būvdarbu kontroli, būvinspektori:</a:t>
            </a:r>
          </a:p>
          <a:p>
            <a:pPr algn="just">
              <a:lnSpc>
                <a:spcPct val="100000"/>
              </a:lnSpc>
              <a:spcBef>
                <a:spcPts val="0"/>
              </a:spcBef>
            </a:pPr>
            <a:r>
              <a:rPr lang="lv-LV" sz="2600" b="1" dirty="0">
                <a:latin typeface="Times New Roman" panose="02020603050405020304" pitchFamily="18" charset="0"/>
                <a:cs typeface="Times New Roman" panose="02020603050405020304" pitchFamily="18" charset="0"/>
              </a:rPr>
              <a:t>pārbauda</a:t>
            </a:r>
            <a:r>
              <a:rPr lang="lv-LV" sz="2600" dirty="0">
                <a:latin typeface="Times New Roman" panose="02020603050405020304" pitchFamily="18" charset="0"/>
                <a:cs typeface="Times New Roman" panose="02020603050405020304" pitchFamily="18" charset="0"/>
              </a:rPr>
              <a:t> būvdarbu uzsākšanas atbilstību normatīvo aktu prasībām;</a:t>
            </a:r>
          </a:p>
          <a:p>
            <a:pPr algn="just">
              <a:lnSpc>
                <a:spcPct val="100000"/>
              </a:lnSpc>
              <a:spcBef>
                <a:spcPts val="0"/>
              </a:spcBef>
            </a:pPr>
            <a:r>
              <a:rPr lang="lv-LV" sz="2600" b="1" dirty="0">
                <a:latin typeface="Times New Roman" panose="02020603050405020304" pitchFamily="18" charset="0"/>
                <a:cs typeface="Times New Roman" panose="02020603050405020304" pitchFamily="18" charset="0"/>
              </a:rPr>
              <a:t>pārbauda</a:t>
            </a:r>
            <a:r>
              <a:rPr lang="lv-LV" sz="2600" dirty="0">
                <a:latin typeface="Times New Roman" panose="02020603050405020304" pitchFamily="18" charset="0"/>
                <a:cs typeface="Times New Roman" panose="02020603050405020304" pitchFamily="18" charset="0"/>
              </a:rPr>
              <a:t> būvdarbu veikšanas atbilstību būvprojektam un normatīvo aktu prasībām;</a:t>
            </a:r>
          </a:p>
          <a:p>
            <a:pPr algn="just">
              <a:lnSpc>
                <a:spcPct val="100000"/>
              </a:lnSpc>
              <a:spcBef>
                <a:spcPts val="0"/>
              </a:spcBef>
            </a:pPr>
            <a:r>
              <a:rPr lang="lv-LV" sz="2600" b="1" dirty="0">
                <a:latin typeface="Times New Roman" panose="02020603050405020304" pitchFamily="18" charset="0"/>
                <a:cs typeface="Times New Roman" panose="02020603050405020304" pitchFamily="18" charset="0"/>
              </a:rPr>
              <a:t>pārliecinās</a:t>
            </a:r>
            <a:r>
              <a:rPr lang="lv-LV" sz="2600" dirty="0">
                <a:latin typeface="Times New Roman" panose="02020603050405020304" pitchFamily="18" charset="0"/>
                <a:cs typeface="Times New Roman" panose="02020603050405020304" pitchFamily="18" charset="0"/>
              </a:rPr>
              <a:t> par būvizstrādājumu atbilstību apliecinošas dokumentācijas esamību būvlaukumā un par konstatētajiem trūkumiem informē būvizstrādājumu tirgu uzraugošo iestādi;</a:t>
            </a:r>
          </a:p>
          <a:p>
            <a:pPr algn="just">
              <a:lnSpc>
                <a:spcPct val="100000"/>
              </a:lnSpc>
              <a:spcBef>
                <a:spcPts val="0"/>
              </a:spcBef>
            </a:pPr>
            <a:r>
              <a:rPr lang="lv-LV" sz="2600" b="1" dirty="0">
                <a:latin typeface="Times New Roman" panose="02020603050405020304" pitchFamily="18" charset="0"/>
                <a:cs typeface="Times New Roman" panose="02020603050405020304" pitchFamily="18" charset="0"/>
              </a:rPr>
              <a:t>pārliecinās</a:t>
            </a:r>
            <a:r>
              <a:rPr lang="lv-LV" sz="2600" dirty="0">
                <a:latin typeface="Times New Roman" panose="02020603050405020304" pitchFamily="18" charset="0"/>
                <a:cs typeface="Times New Roman" panose="02020603050405020304" pitchFamily="18" charset="0"/>
              </a:rPr>
              <a:t> par vides aizsardzības prasību ievērošanu būvlaukumā un par konstatētajiem trūkumiem informē institūcijas, kuras veic vides valsts kontroli;</a:t>
            </a:r>
          </a:p>
          <a:p>
            <a:pPr algn="just">
              <a:lnSpc>
                <a:spcPct val="100000"/>
              </a:lnSpc>
              <a:spcBef>
                <a:spcPts val="0"/>
              </a:spcBef>
            </a:pPr>
            <a:r>
              <a:rPr lang="lv-LV" sz="2600" b="1" dirty="0">
                <a:latin typeface="Times New Roman" panose="02020603050405020304" pitchFamily="18" charset="0"/>
                <a:cs typeface="Times New Roman" panose="02020603050405020304" pitchFamily="18" charset="0"/>
              </a:rPr>
              <a:t>pārliecinās</a:t>
            </a:r>
            <a:r>
              <a:rPr lang="lv-LV" sz="2600" dirty="0">
                <a:latin typeface="Times New Roman" panose="02020603050405020304" pitchFamily="18" charset="0"/>
                <a:cs typeface="Times New Roman" panose="02020603050405020304" pitchFamily="18" charset="0"/>
              </a:rPr>
              <a:t>, vai tiek veikta autoruzraudzība vai būvuzraudzība gadījumos, kad attiecīgās uzraudzības nepieciešamību nosaka normatīvie akti, un vai tiek ievērots būvuzraudzības plāns. </a:t>
            </a:r>
            <a:r>
              <a:rPr lang="lv-LV" sz="1800" dirty="0">
                <a:latin typeface="Times New Roman" panose="02020603050405020304" pitchFamily="18" charset="0"/>
                <a:cs typeface="Times New Roman" panose="02020603050405020304" pitchFamily="18" charset="0"/>
              </a:rPr>
              <a:t>(Būvniecības likuma 18.panta ceturtā daļa)</a:t>
            </a:r>
            <a:endParaRPr lang="lv-LV" sz="18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90</a:t>
            </a:fld>
            <a:endParaRPr lang="lv-LV" dirty="0"/>
          </a:p>
        </p:txBody>
      </p:sp>
      <p:pic>
        <p:nvPicPr>
          <p:cNvPr id="6" name="Picture 5">
            <a:extLst>
              <a:ext uri="{FF2B5EF4-FFF2-40B4-BE49-F238E27FC236}">
                <a16:creationId xmlns:a16="http://schemas.microsoft.com/office/drawing/2014/main" id="{F8DE8C4D-A7B6-4B7B-B7EC-F9723AFCB26F}"/>
              </a:ext>
            </a:extLst>
          </p:cNvPr>
          <p:cNvPicPr>
            <a:picLocks noChangeAspect="1"/>
          </p:cNvPicPr>
          <p:nvPr/>
        </p:nvPicPr>
        <p:blipFill>
          <a:blip r:embed="rId3"/>
          <a:stretch>
            <a:fillRect/>
          </a:stretch>
        </p:blipFill>
        <p:spPr>
          <a:xfrm>
            <a:off x="171755" y="2743200"/>
            <a:ext cx="2477126" cy="2511436"/>
          </a:xfrm>
          <a:prstGeom prst="rect">
            <a:avLst/>
          </a:prstGeom>
        </p:spPr>
      </p:pic>
    </p:spTree>
    <p:extLst>
      <p:ext uri="{BB962C8B-B14F-4D97-AF65-F5344CB8AC3E}">
        <p14:creationId xmlns:p14="http://schemas.microsoft.com/office/powerpoint/2010/main" val="1012876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0866"/>
            <a:ext cx="9471033" cy="1114155"/>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(3)</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91</a:t>
            </a:fld>
            <a:endParaRPr lang="lv-LV" dirty="0"/>
          </a:p>
        </p:txBody>
      </p:sp>
      <p:pic>
        <p:nvPicPr>
          <p:cNvPr id="6" name="Picture 5">
            <a:extLst>
              <a:ext uri="{FF2B5EF4-FFF2-40B4-BE49-F238E27FC236}">
                <a16:creationId xmlns:a16="http://schemas.microsoft.com/office/drawing/2014/main" id="{FBE6067E-826B-4441-BEC9-7B2FF91CFF75}"/>
              </a:ext>
            </a:extLst>
          </p:cNvPr>
          <p:cNvPicPr>
            <a:picLocks noChangeAspect="1"/>
          </p:cNvPicPr>
          <p:nvPr/>
        </p:nvPicPr>
        <p:blipFill>
          <a:blip r:embed="rId3"/>
          <a:stretch>
            <a:fillRect/>
          </a:stretch>
        </p:blipFill>
        <p:spPr>
          <a:xfrm>
            <a:off x="3581401" y="914401"/>
            <a:ext cx="6286621" cy="5814646"/>
          </a:xfrm>
          <a:prstGeom prst="rect">
            <a:avLst/>
          </a:prstGeom>
        </p:spPr>
      </p:pic>
      <p:sp>
        <p:nvSpPr>
          <p:cNvPr id="7" name="Speech Bubble: Oval 6">
            <a:extLst>
              <a:ext uri="{FF2B5EF4-FFF2-40B4-BE49-F238E27FC236}">
                <a16:creationId xmlns:a16="http://schemas.microsoft.com/office/drawing/2014/main" id="{AA92680C-1952-4992-BC14-15CF0D924664}"/>
              </a:ext>
            </a:extLst>
          </p:cNvPr>
          <p:cNvSpPr/>
          <p:nvPr/>
        </p:nvSpPr>
        <p:spPr>
          <a:xfrm rot="5400000">
            <a:off x="9861373" y="4494544"/>
            <a:ext cx="1499077" cy="2954785"/>
          </a:xfrm>
          <a:prstGeom prst="wedgeEllipseCallou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lv-LV" b="1" dirty="0">
                <a:solidFill>
                  <a:schemeClr val="tx1"/>
                </a:solidFill>
                <a:latin typeface="Times New Roman" panose="02020603050405020304" pitchFamily="18" charset="0"/>
                <a:cs typeface="Times New Roman" panose="02020603050405020304" pitchFamily="18" charset="0"/>
              </a:rPr>
              <a:t>Fiziska apsekošana;</a:t>
            </a:r>
          </a:p>
          <a:p>
            <a:pPr algn="ctr"/>
            <a:r>
              <a:rPr lang="lv-LV" b="1" dirty="0">
                <a:solidFill>
                  <a:schemeClr val="tx1"/>
                </a:solidFill>
                <a:latin typeface="Times New Roman" panose="02020603050405020304" pitchFamily="18" charset="0"/>
                <a:cs typeface="Times New Roman" panose="02020603050405020304" pitchFamily="18" charset="0"/>
              </a:rPr>
              <a:t>Attālinātā pārbaude</a:t>
            </a:r>
          </a:p>
        </p:txBody>
      </p:sp>
      <p:sp>
        <p:nvSpPr>
          <p:cNvPr id="4" name="Oval 3">
            <a:extLst>
              <a:ext uri="{FF2B5EF4-FFF2-40B4-BE49-F238E27FC236}">
                <a16:creationId xmlns:a16="http://schemas.microsoft.com/office/drawing/2014/main" id="{AD962A4F-29D7-4736-9D59-5BCFB0106F5D}"/>
              </a:ext>
            </a:extLst>
          </p:cNvPr>
          <p:cNvSpPr/>
          <p:nvPr/>
        </p:nvSpPr>
        <p:spPr>
          <a:xfrm>
            <a:off x="4499517" y="5372098"/>
            <a:ext cx="1483744" cy="407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Speech Bubble: Oval 7">
            <a:extLst>
              <a:ext uri="{FF2B5EF4-FFF2-40B4-BE49-F238E27FC236}">
                <a16:creationId xmlns:a16="http://schemas.microsoft.com/office/drawing/2014/main" id="{57668988-9310-4000-A4B3-BCE213B3E444}"/>
              </a:ext>
            </a:extLst>
          </p:cNvPr>
          <p:cNvSpPr/>
          <p:nvPr/>
        </p:nvSpPr>
        <p:spPr>
          <a:xfrm rot="16200000">
            <a:off x="2011126" y="3468598"/>
            <a:ext cx="1499077" cy="2954785"/>
          </a:xfrm>
          <a:prstGeom prst="wedgeEllipseCallou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lv-LV" b="1" dirty="0">
                <a:solidFill>
                  <a:schemeClr val="tx1"/>
                </a:solidFill>
                <a:latin typeface="Times New Roman" panose="02020603050405020304" pitchFamily="18" charset="0"/>
                <a:cs typeface="Times New Roman" panose="02020603050405020304" pitchFamily="18" charset="0"/>
              </a:rPr>
              <a:t>Pirms būvatļaujas;</a:t>
            </a:r>
          </a:p>
          <a:p>
            <a:pPr algn="ctr"/>
            <a:r>
              <a:rPr lang="lv-LV" b="1" dirty="0">
                <a:solidFill>
                  <a:schemeClr val="tx1"/>
                </a:solidFill>
                <a:latin typeface="Times New Roman" panose="02020603050405020304" pitchFamily="18" charset="0"/>
                <a:cs typeface="Times New Roman" panose="02020603050405020304" pitchFamily="18" charset="0"/>
              </a:rPr>
              <a:t>Būvdarbu kontrole;</a:t>
            </a:r>
          </a:p>
          <a:p>
            <a:pPr algn="ctr"/>
            <a:r>
              <a:rPr lang="lv-LV" b="1" dirty="0">
                <a:solidFill>
                  <a:schemeClr val="tx1"/>
                </a:solidFill>
                <a:latin typeface="Times New Roman" panose="02020603050405020304" pitchFamily="18" charset="0"/>
                <a:cs typeface="Times New Roman" panose="02020603050405020304" pitchFamily="18" charset="0"/>
              </a:rPr>
              <a:t>Atliktie darbi</a:t>
            </a:r>
          </a:p>
        </p:txBody>
      </p:sp>
      <p:sp>
        <p:nvSpPr>
          <p:cNvPr id="9" name="Rectangle: Rounded Corners 8">
            <a:extLst>
              <a:ext uri="{FF2B5EF4-FFF2-40B4-BE49-F238E27FC236}">
                <a16:creationId xmlns:a16="http://schemas.microsoft.com/office/drawing/2014/main" id="{BAC5FDFC-508C-412B-A3B4-9EE106B865A7}"/>
              </a:ext>
            </a:extLst>
          </p:cNvPr>
          <p:cNvSpPr/>
          <p:nvPr/>
        </p:nvSpPr>
        <p:spPr>
          <a:xfrm>
            <a:off x="327208" y="1751002"/>
            <a:ext cx="3536830" cy="2150163"/>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Dokuments, kas paziņots, izmantojot iestādes pārziņā esošo speciālo tiešsaistes formu, uzskatāms par paziņotu </a:t>
            </a:r>
            <a:r>
              <a:rPr lang="lv-LV" b="1" dirty="0">
                <a:solidFill>
                  <a:schemeClr val="tx1"/>
                </a:solidFill>
                <a:latin typeface="Times New Roman" panose="02020603050405020304" pitchFamily="18" charset="0"/>
                <a:cs typeface="Times New Roman" panose="02020603050405020304" pitchFamily="18" charset="0"/>
              </a:rPr>
              <a:t>otrajā darba dienā </a:t>
            </a:r>
            <a:r>
              <a:rPr lang="lv-LV" dirty="0">
                <a:solidFill>
                  <a:schemeClr val="tx1"/>
                </a:solidFill>
                <a:latin typeface="Times New Roman" panose="02020603050405020304" pitchFamily="18" charset="0"/>
                <a:cs typeface="Times New Roman" panose="02020603050405020304" pitchFamily="18" charset="0"/>
              </a:rPr>
              <a:t>pēc tā nosūtīšanas Paziņošanas likuma 9.panta trešā daļa </a:t>
            </a:r>
          </a:p>
        </p:txBody>
      </p:sp>
      <p:sp>
        <p:nvSpPr>
          <p:cNvPr id="10" name="Rectangle: Rounded Corners 9">
            <a:extLst>
              <a:ext uri="{FF2B5EF4-FFF2-40B4-BE49-F238E27FC236}">
                <a16:creationId xmlns:a16="http://schemas.microsoft.com/office/drawing/2014/main" id="{41A280F9-BDED-4A8A-98B1-756A224BB82B}"/>
              </a:ext>
            </a:extLst>
          </p:cNvPr>
          <p:cNvSpPr/>
          <p:nvPr/>
        </p:nvSpPr>
        <p:spPr>
          <a:xfrm>
            <a:off x="9496425" y="1574042"/>
            <a:ext cx="2526563" cy="3460666"/>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Būves pārbaudes pamatojums </a:t>
            </a:r>
            <a:r>
              <a:rPr lang="lv-LV" dirty="0">
                <a:solidFill>
                  <a:schemeClr val="tx1"/>
                </a:solidFill>
                <a:latin typeface="Times New Roman" panose="02020603050405020304" pitchFamily="18" charset="0"/>
                <a:cs typeface="Times New Roman" panose="02020603050405020304" pitchFamily="18" charset="0"/>
              </a:rPr>
              <a:t>– piemēram:</a:t>
            </a:r>
          </a:p>
          <a:p>
            <a:pPr algn="just"/>
            <a:r>
              <a:rPr lang="lv-LV" dirty="0">
                <a:solidFill>
                  <a:schemeClr val="tx1"/>
                </a:solidFill>
                <a:latin typeface="Times New Roman" panose="02020603050405020304" pitchFamily="18" charset="0"/>
                <a:cs typeface="Times New Roman" panose="02020603050405020304" pitchFamily="18" charset="0"/>
              </a:rPr>
              <a:t> 1) plānotai pārbaudei – būvatļauja vai obligātais būvlaukuma apmeklējuma grafiks (būvinspektora darba grafiks);  </a:t>
            </a:r>
          </a:p>
          <a:p>
            <a:pPr algn="just"/>
            <a:r>
              <a:rPr lang="lv-LV" dirty="0">
                <a:solidFill>
                  <a:schemeClr val="tx1"/>
                </a:solidFill>
                <a:latin typeface="Times New Roman" panose="02020603050405020304" pitchFamily="18" charset="0"/>
                <a:cs typeface="Times New Roman" panose="02020603050405020304" pitchFamily="18" charset="0"/>
              </a:rPr>
              <a:t>2) Neplānotai pārbaudei – saņemtais iesniegums</a:t>
            </a:r>
          </a:p>
        </p:txBody>
      </p:sp>
    </p:spTree>
    <p:extLst>
      <p:ext uri="{BB962C8B-B14F-4D97-AF65-F5344CB8AC3E}">
        <p14:creationId xmlns:p14="http://schemas.microsoft.com/office/powerpoint/2010/main" val="1500335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894" y="0"/>
            <a:ext cx="9471033" cy="906216"/>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(4)</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marL="0" indent="0" algn="just">
              <a:buNone/>
            </a:pPr>
            <a:endParaRPr lang="lv-LV" sz="2400" dirty="0">
              <a:latin typeface="Times New Roman" panose="02020603050405020304" pitchFamily="18" charset="0"/>
              <a:cs typeface="Times New Roman" panose="02020603050405020304" pitchFamily="18" charset="0"/>
            </a:endParaRPr>
          </a:p>
          <a:p>
            <a:pPr marL="0" indent="0" algn="just">
              <a:buNone/>
            </a:pPr>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92</a:t>
            </a:fld>
            <a:endParaRPr lang="lv-LV" dirty="0"/>
          </a:p>
        </p:txBody>
      </p:sp>
      <p:pic>
        <p:nvPicPr>
          <p:cNvPr id="4" name="Picture 3">
            <a:extLst>
              <a:ext uri="{FF2B5EF4-FFF2-40B4-BE49-F238E27FC236}">
                <a16:creationId xmlns:a16="http://schemas.microsoft.com/office/drawing/2014/main" id="{2AEB2824-8814-4F77-A09B-256CA077C276}"/>
              </a:ext>
            </a:extLst>
          </p:cNvPr>
          <p:cNvPicPr>
            <a:picLocks noChangeAspect="1"/>
          </p:cNvPicPr>
          <p:nvPr/>
        </p:nvPicPr>
        <p:blipFill>
          <a:blip r:embed="rId3"/>
          <a:stretch>
            <a:fillRect/>
          </a:stretch>
        </p:blipFill>
        <p:spPr>
          <a:xfrm>
            <a:off x="3434766" y="919651"/>
            <a:ext cx="5877308" cy="5815259"/>
          </a:xfrm>
          <a:prstGeom prst="rect">
            <a:avLst/>
          </a:prstGeom>
        </p:spPr>
      </p:pic>
      <p:sp>
        <p:nvSpPr>
          <p:cNvPr id="6" name="Rectangle: Rounded Corners 5">
            <a:extLst>
              <a:ext uri="{FF2B5EF4-FFF2-40B4-BE49-F238E27FC236}">
                <a16:creationId xmlns:a16="http://schemas.microsoft.com/office/drawing/2014/main" id="{091F788B-0461-47E0-82E2-442AD1CF6EDA}"/>
              </a:ext>
            </a:extLst>
          </p:cNvPr>
          <p:cNvSpPr/>
          <p:nvPr/>
        </p:nvSpPr>
        <p:spPr>
          <a:xfrm>
            <a:off x="8899509" y="1093906"/>
            <a:ext cx="2955502" cy="1856327"/>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Adresāts</a:t>
            </a:r>
            <a:r>
              <a:rPr lang="lv-LV" dirty="0">
                <a:solidFill>
                  <a:schemeClr val="tx1"/>
                </a:solidFill>
                <a:latin typeface="Times New Roman" panose="02020603050405020304" pitchFamily="18" charset="0"/>
                <a:cs typeface="Times New Roman" panose="02020603050405020304" pitchFamily="18" charset="0"/>
              </a:rPr>
              <a:t> - norādam visus būvatļaujā reģistrētos būvniecības dalībniekus (būvniecības ierosinātājs, autoruzraugs, būvdarbu veicējs un būvuzraugs)</a:t>
            </a:r>
          </a:p>
        </p:txBody>
      </p:sp>
      <p:sp>
        <p:nvSpPr>
          <p:cNvPr id="7" name="Rectangle: Rounded Corners 6">
            <a:extLst>
              <a:ext uri="{FF2B5EF4-FFF2-40B4-BE49-F238E27FC236}">
                <a16:creationId xmlns:a16="http://schemas.microsoft.com/office/drawing/2014/main" id="{E7024D43-6E2C-4E5C-930D-1C3C44F500EA}"/>
              </a:ext>
            </a:extLst>
          </p:cNvPr>
          <p:cNvSpPr/>
          <p:nvPr/>
        </p:nvSpPr>
        <p:spPr>
          <a:xfrm>
            <a:off x="672348" y="1887472"/>
            <a:ext cx="2520366" cy="3083055"/>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Cita institūcija </a:t>
            </a:r>
            <a:r>
              <a:rPr lang="lv-LV" dirty="0">
                <a:solidFill>
                  <a:schemeClr val="tx1"/>
                </a:solidFill>
                <a:latin typeface="Times New Roman" panose="02020603050405020304" pitchFamily="18" charset="0"/>
                <a:cs typeface="Times New Roman" panose="02020603050405020304" pitchFamily="18" charset="0"/>
              </a:rPr>
              <a:t>– piemēram: būvvalde, Valsts darba inspekcija, Nacionālā kultūras mantojuma pārvalde, Valsts vides dienests, Valsts ugunsdzēsības un glābšanas dienests vai Patērētāju tiesību aizsardzības centrs</a:t>
            </a:r>
          </a:p>
        </p:txBody>
      </p:sp>
      <p:sp>
        <p:nvSpPr>
          <p:cNvPr id="8" name="Rectangle: Rounded Corners 7">
            <a:extLst>
              <a:ext uri="{FF2B5EF4-FFF2-40B4-BE49-F238E27FC236}">
                <a16:creationId xmlns:a16="http://schemas.microsoft.com/office/drawing/2014/main" id="{8973FDF9-6F6A-44AE-BBB1-59CC72D229B0}"/>
              </a:ext>
            </a:extLst>
          </p:cNvPr>
          <p:cNvSpPr/>
          <p:nvPr/>
        </p:nvSpPr>
        <p:spPr>
          <a:xfrm>
            <a:off x="6926807" y="3146231"/>
            <a:ext cx="5086350" cy="3196684"/>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Ierobežotas pieejamības informācija</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1659742-CC0D-4FAA-A251-B96FA6320D52}"/>
              </a:ext>
            </a:extLst>
          </p:cNvPr>
          <p:cNvSpPr/>
          <p:nvPr/>
        </p:nvSpPr>
        <p:spPr>
          <a:xfrm>
            <a:off x="756492" y="5179947"/>
            <a:ext cx="2520366" cy="1541528"/>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Cita persona </a:t>
            </a:r>
            <a:r>
              <a:rPr lang="lv-LV" dirty="0">
                <a:solidFill>
                  <a:schemeClr val="tx1"/>
                </a:solidFill>
                <a:latin typeface="Times New Roman" panose="02020603050405020304" pitchFamily="18" charset="0"/>
                <a:cs typeface="Times New Roman" panose="02020603050405020304" pitchFamily="18" charset="0"/>
              </a:rPr>
              <a:t>– piemēram: pilnvarotā pērsona, kas nav norādīta būvatļaujā</a:t>
            </a:r>
          </a:p>
        </p:txBody>
      </p:sp>
      <p:pic>
        <p:nvPicPr>
          <p:cNvPr id="10" name="Picture 9">
            <a:extLst>
              <a:ext uri="{FF2B5EF4-FFF2-40B4-BE49-F238E27FC236}">
                <a16:creationId xmlns:a16="http://schemas.microsoft.com/office/drawing/2014/main" id="{CB3D636E-E307-4A5E-BC30-54FF53E54931}"/>
              </a:ext>
            </a:extLst>
          </p:cNvPr>
          <p:cNvPicPr>
            <a:picLocks noChangeAspect="1"/>
          </p:cNvPicPr>
          <p:nvPr/>
        </p:nvPicPr>
        <p:blipFill>
          <a:blip r:embed="rId4"/>
          <a:stretch>
            <a:fillRect/>
          </a:stretch>
        </p:blipFill>
        <p:spPr>
          <a:xfrm>
            <a:off x="7135371" y="3622779"/>
            <a:ext cx="4719640" cy="2473221"/>
          </a:xfrm>
          <a:prstGeom prst="rect">
            <a:avLst/>
          </a:prstGeom>
        </p:spPr>
      </p:pic>
      <p:sp>
        <p:nvSpPr>
          <p:cNvPr id="11" name="Rectangle 10">
            <a:extLst>
              <a:ext uri="{FF2B5EF4-FFF2-40B4-BE49-F238E27FC236}">
                <a16:creationId xmlns:a16="http://schemas.microsoft.com/office/drawing/2014/main" id="{681A5A78-AED4-4B8A-9397-B8AF7AB03442}"/>
              </a:ext>
            </a:extLst>
          </p:cNvPr>
          <p:cNvSpPr/>
          <p:nvPr/>
        </p:nvSpPr>
        <p:spPr>
          <a:xfrm>
            <a:off x="8954404" y="3808347"/>
            <a:ext cx="2554430" cy="1371600"/>
          </a:xfrm>
          <a:prstGeom prst="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400" dirty="0">
                <a:solidFill>
                  <a:schemeClr val="tx1"/>
                </a:solidFill>
                <a:latin typeface="Times New Roman" panose="02020603050405020304" pitchFamily="18" charset="0"/>
                <a:cs typeface="Times New Roman" panose="02020603050405020304" pitchFamily="18" charset="0"/>
              </a:rPr>
              <a:t>Ierobežota ar likumu</a:t>
            </a:r>
          </a:p>
          <a:p>
            <a:pPr algn="just"/>
            <a:r>
              <a:rPr lang="lv-LV" sz="1400" dirty="0">
                <a:solidFill>
                  <a:schemeClr val="tx1"/>
                </a:solidFill>
                <a:latin typeface="Times New Roman" panose="02020603050405020304" pitchFamily="18" charset="0"/>
                <a:cs typeface="Times New Roman" panose="02020603050405020304" pitchFamily="18" charset="0"/>
              </a:rPr>
              <a:t>Komercnoslēpums</a:t>
            </a:r>
          </a:p>
          <a:p>
            <a:pPr algn="just"/>
            <a:r>
              <a:rPr lang="lv-LV" sz="1400" dirty="0">
                <a:solidFill>
                  <a:schemeClr val="tx1"/>
                </a:solidFill>
                <a:latin typeface="Times New Roman" panose="02020603050405020304" pitchFamily="18" charset="0"/>
                <a:cs typeface="Times New Roman" panose="02020603050405020304" pitchFamily="18" charset="0"/>
              </a:rPr>
              <a:t>Dienesta vajadzībām</a:t>
            </a:r>
          </a:p>
          <a:p>
            <a:pPr algn="just"/>
            <a:r>
              <a:rPr lang="lv-LV" sz="1400" dirty="0">
                <a:solidFill>
                  <a:schemeClr val="tx1"/>
                </a:solidFill>
                <a:latin typeface="Times New Roman" panose="02020603050405020304" pitchFamily="18" charset="0"/>
                <a:cs typeface="Times New Roman" panose="02020603050405020304" pitchFamily="18" charset="0"/>
              </a:rPr>
              <a:t>Ziemeļatlantijas līguma organizācija vai ES informācija</a:t>
            </a:r>
          </a:p>
          <a:p>
            <a:pPr algn="just"/>
            <a:r>
              <a:rPr lang="lv-LV" sz="1400" dirty="0">
                <a:solidFill>
                  <a:schemeClr val="tx1"/>
                </a:solidFill>
                <a:latin typeface="Times New Roman" panose="02020603050405020304" pitchFamily="18" charset="0"/>
                <a:cs typeface="Times New Roman" panose="02020603050405020304" pitchFamily="18" charset="0"/>
              </a:rPr>
              <a:t>Cits</a:t>
            </a:r>
            <a:endParaRPr lang="lv-LV"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7014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023" y="-15875"/>
            <a:ext cx="9471033" cy="937846"/>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(5)</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93</a:t>
            </a:fld>
            <a:endParaRPr lang="lv-LV" dirty="0"/>
          </a:p>
        </p:txBody>
      </p:sp>
      <p:pic>
        <p:nvPicPr>
          <p:cNvPr id="4" name="Picture 3">
            <a:extLst>
              <a:ext uri="{FF2B5EF4-FFF2-40B4-BE49-F238E27FC236}">
                <a16:creationId xmlns:a16="http://schemas.microsoft.com/office/drawing/2014/main" id="{034B851B-AB98-4E77-B588-8D57CE4C89A7}"/>
              </a:ext>
            </a:extLst>
          </p:cNvPr>
          <p:cNvPicPr>
            <a:picLocks noChangeAspect="1"/>
          </p:cNvPicPr>
          <p:nvPr/>
        </p:nvPicPr>
        <p:blipFill>
          <a:blip r:embed="rId3"/>
          <a:stretch>
            <a:fillRect/>
          </a:stretch>
        </p:blipFill>
        <p:spPr>
          <a:xfrm>
            <a:off x="3476624" y="857577"/>
            <a:ext cx="6124575" cy="5939408"/>
          </a:xfrm>
          <a:prstGeom prst="rect">
            <a:avLst/>
          </a:prstGeom>
        </p:spPr>
      </p:pic>
      <p:sp>
        <p:nvSpPr>
          <p:cNvPr id="8" name="Rectangle 7">
            <a:extLst>
              <a:ext uri="{FF2B5EF4-FFF2-40B4-BE49-F238E27FC236}">
                <a16:creationId xmlns:a16="http://schemas.microsoft.com/office/drawing/2014/main" id="{058E7282-330B-4B98-BACA-53B2D9629C71}"/>
              </a:ext>
            </a:extLst>
          </p:cNvPr>
          <p:cNvSpPr/>
          <p:nvPr/>
        </p:nvSpPr>
        <p:spPr>
          <a:xfrm>
            <a:off x="4630054" y="1166525"/>
            <a:ext cx="1237346" cy="246023"/>
          </a:xfrm>
          <a:prstGeom prst="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400" dirty="0">
                <a:solidFill>
                  <a:schemeClr val="tx1"/>
                </a:solidFill>
                <a:latin typeface="Times New Roman" panose="02020603050405020304" pitchFamily="18" charset="0"/>
                <a:cs typeface="Times New Roman" panose="02020603050405020304" pitchFamily="18" charset="0"/>
              </a:rPr>
              <a:t>01234567890</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E38C338-ADAC-423E-BA49-9B3E6DA47347}"/>
              </a:ext>
            </a:extLst>
          </p:cNvPr>
          <p:cNvSpPr/>
          <p:nvPr/>
        </p:nvSpPr>
        <p:spPr>
          <a:xfrm>
            <a:off x="4630054" y="1480687"/>
            <a:ext cx="1237346" cy="246023"/>
          </a:xfrm>
          <a:prstGeom prst="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400" dirty="0">
                <a:solidFill>
                  <a:schemeClr val="tx1"/>
                </a:solidFill>
                <a:latin typeface="Times New Roman" panose="02020603050405020304" pitchFamily="18" charset="0"/>
                <a:cs typeface="Times New Roman" panose="02020603050405020304" pitchFamily="18" charset="0"/>
              </a:rPr>
              <a:t>01234567891</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B0463C1-5550-40CF-ACC4-5574EE12F88A}"/>
              </a:ext>
            </a:extLst>
          </p:cNvPr>
          <p:cNvSpPr/>
          <p:nvPr/>
        </p:nvSpPr>
        <p:spPr>
          <a:xfrm>
            <a:off x="4630053" y="2482365"/>
            <a:ext cx="5790297" cy="246023"/>
          </a:xfrm>
          <a:prstGeom prst="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400" dirty="0">
                <a:solidFill>
                  <a:schemeClr val="tx1"/>
                </a:solidFill>
                <a:latin typeface="Times New Roman" panose="02020603050405020304" pitchFamily="18" charset="0"/>
                <a:cs typeface="Times New Roman" panose="02020603050405020304" pitchFamily="18" charset="0"/>
              </a:rPr>
              <a:t>Inženierbūve, 01234567891002, Jauna būvniecība, Automašīnu stāvlaukums</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F443C93-C494-451C-B7DC-09F696F16097}"/>
              </a:ext>
            </a:extLst>
          </p:cNvPr>
          <p:cNvSpPr/>
          <p:nvPr/>
        </p:nvSpPr>
        <p:spPr>
          <a:xfrm>
            <a:off x="4630054" y="2162988"/>
            <a:ext cx="4082478" cy="246023"/>
          </a:xfrm>
          <a:prstGeom prst="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1400" dirty="0">
                <a:solidFill>
                  <a:schemeClr val="tx1"/>
                </a:solidFill>
                <a:latin typeface="Times New Roman" panose="02020603050405020304" pitchFamily="18" charset="0"/>
                <a:cs typeface="Times New Roman" panose="02020603050405020304" pitchFamily="18" charset="0"/>
              </a:rPr>
              <a:t>Ēka, 01234567891001, Pārbūve, Tirdzniecības cents</a:t>
            </a:r>
            <a:endParaRPr lang="lv-LV"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0E9381F8-6D94-4EE7-A0A2-D17CCCC2A79E}"/>
              </a:ext>
            </a:extLst>
          </p:cNvPr>
          <p:cNvSpPr/>
          <p:nvPr/>
        </p:nvSpPr>
        <p:spPr>
          <a:xfrm>
            <a:off x="9409531" y="995325"/>
            <a:ext cx="2415737" cy="1358535"/>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Ziņas par zemi - </a:t>
            </a:r>
            <a:r>
              <a:rPr lang="lv-LV" dirty="0">
                <a:solidFill>
                  <a:schemeClr val="tx1"/>
                </a:solidFill>
                <a:latin typeface="Times New Roman" panose="02020603050405020304" pitchFamily="18" charset="0"/>
                <a:cs typeface="Times New Roman" panose="02020603050405020304" pitchFamily="18" charset="0"/>
              </a:rPr>
              <a:t>norādām to zemes gabalu, uz kura atrodās pārbaudītā būve</a:t>
            </a:r>
          </a:p>
        </p:txBody>
      </p:sp>
      <p:sp>
        <p:nvSpPr>
          <p:cNvPr id="13" name="Rectangle: Rounded Corners 12">
            <a:extLst>
              <a:ext uri="{FF2B5EF4-FFF2-40B4-BE49-F238E27FC236}">
                <a16:creationId xmlns:a16="http://schemas.microsoft.com/office/drawing/2014/main" id="{16DA78AF-3577-432F-8420-FD0887CA6E65}"/>
              </a:ext>
            </a:extLst>
          </p:cNvPr>
          <p:cNvSpPr/>
          <p:nvPr/>
        </p:nvSpPr>
        <p:spPr>
          <a:xfrm>
            <a:off x="8523708" y="2856568"/>
            <a:ext cx="2415737" cy="1074451"/>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Ziņas par būvi </a:t>
            </a:r>
            <a:r>
              <a:rPr lang="lv-LV" dirty="0">
                <a:solidFill>
                  <a:schemeClr val="tx1"/>
                </a:solidFill>
                <a:latin typeface="Times New Roman" panose="02020603050405020304" pitchFamily="18" charset="0"/>
                <a:cs typeface="Times New Roman" panose="02020603050405020304" pitchFamily="18" charset="0"/>
              </a:rPr>
              <a:t> - norādām to būvi, kurā ir veikta pārbaude</a:t>
            </a:r>
          </a:p>
        </p:txBody>
      </p:sp>
      <p:sp>
        <p:nvSpPr>
          <p:cNvPr id="14" name="Rectangle: Rounded Corners 13">
            <a:extLst>
              <a:ext uri="{FF2B5EF4-FFF2-40B4-BE49-F238E27FC236}">
                <a16:creationId xmlns:a16="http://schemas.microsoft.com/office/drawing/2014/main" id="{CF3A5C9D-A4DC-4B17-A337-DCB875A4BA31}"/>
              </a:ext>
            </a:extLst>
          </p:cNvPr>
          <p:cNvSpPr/>
          <p:nvPr/>
        </p:nvSpPr>
        <p:spPr>
          <a:xfrm>
            <a:off x="336989" y="1585503"/>
            <a:ext cx="2794173" cy="2338798"/>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Pārbaudē piedalījās būvobjekta pārstāvis – </a:t>
            </a:r>
            <a:r>
              <a:rPr lang="lv-LV" dirty="0">
                <a:solidFill>
                  <a:schemeClr val="tx1"/>
                </a:solidFill>
                <a:latin typeface="Times New Roman" panose="02020603050405020304" pitchFamily="18" charset="0"/>
                <a:cs typeface="Times New Roman" panose="02020603050405020304" pitchFamily="18" charset="0"/>
              </a:rPr>
              <a:t>norādām, kurš no būvniecības dalībniekiem vai to pārstāvjiem piedalījās būvobjekta pārbaudē vai atsevišķu būvdarbu veicējs</a:t>
            </a:r>
          </a:p>
        </p:txBody>
      </p:sp>
      <p:sp>
        <p:nvSpPr>
          <p:cNvPr id="15" name="Rectangle: Rounded Corners 14">
            <a:extLst>
              <a:ext uri="{FF2B5EF4-FFF2-40B4-BE49-F238E27FC236}">
                <a16:creationId xmlns:a16="http://schemas.microsoft.com/office/drawing/2014/main" id="{0320680C-0F4B-42D8-8D88-C1CE79F8A546}"/>
              </a:ext>
            </a:extLst>
          </p:cNvPr>
          <p:cNvSpPr/>
          <p:nvPr/>
        </p:nvSpPr>
        <p:spPr>
          <a:xfrm>
            <a:off x="336989" y="4221036"/>
            <a:ext cx="2794173" cy="2135314"/>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Pārbaudē piedalījās citas institūcijas – </a:t>
            </a:r>
            <a:r>
              <a:rPr lang="lv-LV" dirty="0">
                <a:solidFill>
                  <a:schemeClr val="tx1"/>
                </a:solidFill>
                <a:latin typeface="Times New Roman" panose="02020603050405020304" pitchFamily="18" charset="0"/>
                <a:cs typeface="Times New Roman" panose="02020603050405020304" pitchFamily="18" charset="0"/>
              </a:rPr>
              <a:t>piemēram sadarbības ietvaros: Valsts darba inspekcija, Patērētāju tiesību aizsardzības centrs vai būvvalde</a:t>
            </a:r>
          </a:p>
        </p:txBody>
      </p:sp>
      <p:sp>
        <p:nvSpPr>
          <p:cNvPr id="16" name="Rectangle: Rounded Corners 15">
            <a:extLst>
              <a:ext uri="{FF2B5EF4-FFF2-40B4-BE49-F238E27FC236}">
                <a16:creationId xmlns:a16="http://schemas.microsoft.com/office/drawing/2014/main" id="{81679525-4686-4D99-96A4-49643598C3D6}"/>
              </a:ext>
            </a:extLst>
          </p:cNvPr>
          <p:cNvSpPr/>
          <p:nvPr/>
        </p:nvSpPr>
        <p:spPr>
          <a:xfrm>
            <a:off x="8265138" y="4386009"/>
            <a:ext cx="2965118" cy="2135314"/>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Iestādes darbinieki – </a:t>
            </a:r>
            <a:r>
              <a:rPr lang="lv-LV" dirty="0">
                <a:solidFill>
                  <a:schemeClr val="tx1"/>
                </a:solidFill>
                <a:latin typeface="Times New Roman" panose="02020603050405020304" pitchFamily="18" charset="0"/>
                <a:cs typeface="Times New Roman" panose="02020603050405020304" pitchFamily="18" charset="0"/>
              </a:rPr>
              <a:t>piemēram: Būvniecības valsts kontroles birojā inspektors (piemērām būvvaldēs būvinspektora palīgs) vai vecākais eksperts</a:t>
            </a:r>
          </a:p>
        </p:txBody>
      </p:sp>
    </p:spTree>
    <p:extLst>
      <p:ext uri="{BB962C8B-B14F-4D97-AF65-F5344CB8AC3E}">
        <p14:creationId xmlns:p14="http://schemas.microsoft.com/office/powerpoint/2010/main" val="3717386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333196"/>
            <a:ext cx="9471033" cy="87117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(6)</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94</a:t>
            </a:fld>
            <a:endParaRPr lang="lv-LV" dirty="0"/>
          </a:p>
        </p:txBody>
      </p:sp>
      <p:pic>
        <p:nvPicPr>
          <p:cNvPr id="4" name="Picture 3">
            <a:extLst>
              <a:ext uri="{FF2B5EF4-FFF2-40B4-BE49-F238E27FC236}">
                <a16:creationId xmlns:a16="http://schemas.microsoft.com/office/drawing/2014/main" id="{C48CC428-BE46-4C47-8E98-205CDC998E15}"/>
              </a:ext>
            </a:extLst>
          </p:cNvPr>
          <p:cNvPicPr>
            <a:picLocks noChangeAspect="1"/>
          </p:cNvPicPr>
          <p:nvPr/>
        </p:nvPicPr>
        <p:blipFill>
          <a:blip r:embed="rId3"/>
          <a:stretch>
            <a:fillRect/>
          </a:stretch>
        </p:blipFill>
        <p:spPr>
          <a:xfrm>
            <a:off x="3694180" y="1579747"/>
            <a:ext cx="5300622" cy="4682758"/>
          </a:xfrm>
          <a:prstGeom prst="rect">
            <a:avLst/>
          </a:prstGeom>
        </p:spPr>
      </p:pic>
      <p:sp>
        <p:nvSpPr>
          <p:cNvPr id="6" name="Rectangle: Rounded Corners 5">
            <a:extLst>
              <a:ext uri="{FF2B5EF4-FFF2-40B4-BE49-F238E27FC236}">
                <a16:creationId xmlns:a16="http://schemas.microsoft.com/office/drawing/2014/main" id="{F3D5BCFB-C23B-4187-A13F-470D25E85056}"/>
              </a:ext>
            </a:extLst>
          </p:cNvPr>
          <p:cNvSpPr/>
          <p:nvPr/>
        </p:nvSpPr>
        <p:spPr>
          <a:xfrm>
            <a:off x="685263" y="4575944"/>
            <a:ext cx="3071849" cy="1874251"/>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Kopvērtējums:</a:t>
            </a:r>
          </a:p>
          <a:p>
            <a:pPr algn="just"/>
            <a:r>
              <a:rPr lang="lv-LV" b="1" dirty="0">
                <a:solidFill>
                  <a:schemeClr val="tx1"/>
                </a:solidFill>
                <a:latin typeface="Times New Roman" panose="02020603050405020304" pitchFamily="18" charset="0"/>
                <a:cs typeface="Times New Roman" panose="02020603050405020304" pitchFamily="18" charset="0"/>
              </a:rPr>
              <a:t>0</a:t>
            </a:r>
            <a:r>
              <a:rPr lang="lv-LV" dirty="0">
                <a:solidFill>
                  <a:schemeClr val="tx1"/>
                </a:solidFill>
                <a:latin typeface="Times New Roman" panose="02020603050405020304" pitchFamily="18" charset="0"/>
                <a:cs typeface="Times New Roman" panose="02020603050405020304" pitchFamily="18" charset="0"/>
              </a:rPr>
              <a:t> – Nav kontrolēts</a:t>
            </a:r>
          </a:p>
          <a:p>
            <a:pPr algn="just"/>
            <a:r>
              <a:rPr lang="lv-LV" b="1" dirty="0">
                <a:solidFill>
                  <a:schemeClr val="tx1"/>
                </a:solidFill>
                <a:latin typeface="Times New Roman" panose="02020603050405020304" pitchFamily="18" charset="0"/>
                <a:cs typeface="Times New Roman" panose="02020603050405020304" pitchFamily="18" charset="0"/>
              </a:rPr>
              <a:t>1 </a:t>
            </a:r>
            <a:r>
              <a:rPr lang="lv-LV" dirty="0">
                <a:solidFill>
                  <a:schemeClr val="tx1"/>
                </a:solidFill>
                <a:latin typeface="Times New Roman" panose="02020603050405020304" pitchFamily="18" charset="0"/>
                <a:cs typeface="Times New Roman" panose="02020603050405020304" pitchFamily="18" charset="0"/>
              </a:rPr>
              <a:t>– Pārkāpumi nav konstatēti</a:t>
            </a:r>
          </a:p>
          <a:p>
            <a:pPr algn="just"/>
            <a:r>
              <a:rPr lang="lv-LV" b="1" dirty="0">
                <a:solidFill>
                  <a:schemeClr val="tx1"/>
                </a:solidFill>
                <a:latin typeface="Times New Roman" panose="02020603050405020304" pitchFamily="18" charset="0"/>
                <a:cs typeface="Times New Roman" panose="02020603050405020304" pitchFamily="18" charset="0"/>
              </a:rPr>
              <a:t>2</a:t>
            </a:r>
            <a:r>
              <a:rPr lang="lv-LV" dirty="0">
                <a:solidFill>
                  <a:schemeClr val="tx1"/>
                </a:solidFill>
                <a:latin typeface="Times New Roman" panose="02020603050405020304" pitchFamily="18" charset="0"/>
                <a:cs typeface="Times New Roman" panose="02020603050405020304" pitchFamily="18" charset="0"/>
              </a:rPr>
              <a:t> - Pārkāpumi ir konstatēti</a:t>
            </a:r>
          </a:p>
          <a:p>
            <a:pPr algn="just"/>
            <a:r>
              <a:rPr lang="lv-LV" b="1" dirty="0">
                <a:solidFill>
                  <a:schemeClr val="tx1"/>
                </a:solidFill>
                <a:latin typeface="Times New Roman" panose="02020603050405020304" pitchFamily="18" charset="0"/>
                <a:cs typeface="Times New Roman" panose="02020603050405020304" pitchFamily="18" charset="0"/>
              </a:rPr>
              <a:t>3</a:t>
            </a:r>
            <a:r>
              <a:rPr lang="lv-LV" dirty="0">
                <a:solidFill>
                  <a:schemeClr val="tx1"/>
                </a:solidFill>
                <a:latin typeface="Times New Roman" panose="02020603050405020304" pitchFamily="18" charset="0"/>
                <a:cs typeface="Times New Roman" panose="02020603050405020304" pitchFamily="18" charset="0"/>
              </a:rPr>
              <a:t> – Būvdarbi apturēti visā objektā vai noteiktā daļā</a:t>
            </a:r>
          </a:p>
        </p:txBody>
      </p:sp>
      <p:pic>
        <p:nvPicPr>
          <p:cNvPr id="7" name="Picture 6">
            <a:extLst>
              <a:ext uri="{FF2B5EF4-FFF2-40B4-BE49-F238E27FC236}">
                <a16:creationId xmlns:a16="http://schemas.microsoft.com/office/drawing/2014/main" id="{C1F4B39C-45C5-4EC1-BB7C-BF9654CF5C49}"/>
              </a:ext>
            </a:extLst>
          </p:cNvPr>
          <p:cNvPicPr>
            <a:picLocks noChangeAspect="1"/>
          </p:cNvPicPr>
          <p:nvPr/>
        </p:nvPicPr>
        <p:blipFill>
          <a:blip r:embed="rId4"/>
          <a:stretch>
            <a:fillRect/>
          </a:stretch>
        </p:blipFill>
        <p:spPr>
          <a:xfrm>
            <a:off x="136322" y="3370080"/>
            <a:ext cx="3781425" cy="904875"/>
          </a:xfrm>
          <a:prstGeom prst="rect">
            <a:avLst/>
          </a:prstGeom>
        </p:spPr>
      </p:pic>
      <p:sp>
        <p:nvSpPr>
          <p:cNvPr id="8" name="Flowchart: Connector 7">
            <a:extLst>
              <a:ext uri="{FF2B5EF4-FFF2-40B4-BE49-F238E27FC236}">
                <a16:creationId xmlns:a16="http://schemas.microsoft.com/office/drawing/2014/main" id="{3AA0D8C0-4502-4263-A73E-8CB17197A51D}"/>
              </a:ext>
            </a:extLst>
          </p:cNvPr>
          <p:cNvSpPr/>
          <p:nvPr/>
        </p:nvSpPr>
        <p:spPr>
          <a:xfrm>
            <a:off x="225568" y="3792450"/>
            <a:ext cx="457200" cy="457200"/>
          </a:xfrm>
          <a:prstGeom prst="flowChartConnector">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latin typeface="Times New Roman" panose="02020603050405020304" pitchFamily="18" charset="0"/>
                <a:cs typeface="Times New Roman" panose="02020603050405020304" pitchFamily="18" charset="0"/>
              </a:rPr>
              <a:t>0</a:t>
            </a:r>
          </a:p>
        </p:txBody>
      </p:sp>
      <p:sp>
        <p:nvSpPr>
          <p:cNvPr id="9" name="Flowchart: Connector 8">
            <a:extLst>
              <a:ext uri="{FF2B5EF4-FFF2-40B4-BE49-F238E27FC236}">
                <a16:creationId xmlns:a16="http://schemas.microsoft.com/office/drawing/2014/main" id="{421F12FB-E668-481D-985E-3B7DBDBA5E69}"/>
              </a:ext>
            </a:extLst>
          </p:cNvPr>
          <p:cNvSpPr/>
          <p:nvPr/>
        </p:nvSpPr>
        <p:spPr>
          <a:xfrm>
            <a:off x="1223732" y="3792450"/>
            <a:ext cx="457200" cy="457200"/>
          </a:xfrm>
          <a:prstGeom prst="flowChartConnector">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latin typeface="Times New Roman" panose="02020603050405020304" pitchFamily="18" charset="0"/>
                <a:cs typeface="Times New Roman" panose="02020603050405020304" pitchFamily="18" charset="0"/>
              </a:rPr>
              <a:t>1</a:t>
            </a:r>
          </a:p>
        </p:txBody>
      </p:sp>
      <p:sp>
        <p:nvSpPr>
          <p:cNvPr id="10" name="Flowchart: Connector 9">
            <a:extLst>
              <a:ext uri="{FF2B5EF4-FFF2-40B4-BE49-F238E27FC236}">
                <a16:creationId xmlns:a16="http://schemas.microsoft.com/office/drawing/2014/main" id="{C80906C8-8570-4934-9E22-767011DB8FE6}"/>
              </a:ext>
            </a:extLst>
          </p:cNvPr>
          <p:cNvSpPr/>
          <p:nvPr/>
        </p:nvSpPr>
        <p:spPr>
          <a:xfrm>
            <a:off x="2286001" y="3793138"/>
            <a:ext cx="457200" cy="457200"/>
          </a:xfrm>
          <a:prstGeom prst="flowChartConnector">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latin typeface="Times New Roman" panose="02020603050405020304" pitchFamily="18" charset="0"/>
                <a:cs typeface="Times New Roman" panose="02020603050405020304" pitchFamily="18" charset="0"/>
              </a:rPr>
              <a:t>2</a:t>
            </a:r>
          </a:p>
        </p:txBody>
      </p:sp>
      <p:sp>
        <p:nvSpPr>
          <p:cNvPr id="11" name="Flowchart: Connector 10">
            <a:extLst>
              <a:ext uri="{FF2B5EF4-FFF2-40B4-BE49-F238E27FC236}">
                <a16:creationId xmlns:a16="http://schemas.microsoft.com/office/drawing/2014/main" id="{40A87B14-CC38-4065-B37F-51A610997152}"/>
              </a:ext>
            </a:extLst>
          </p:cNvPr>
          <p:cNvSpPr/>
          <p:nvPr/>
        </p:nvSpPr>
        <p:spPr>
          <a:xfrm>
            <a:off x="3296797" y="3813891"/>
            <a:ext cx="457200" cy="457200"/>
          </a:xfrm>
          <a:prstGeom prst="flowChartConnector">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latin typeface="Times New Roman" panose="02020603050405020304" pitchFamily="18" charset="0"/>
                <a:cs typeface="Times New Roman" panose="02020603050405020304" pitchFamily="18" charset="0"/>
              </a:rPr>
              <a:t>3</a:t>
            </a:r>
          </a:p>
        </p:txBody>
      </p:sp>
      <p:sp>
        <p:nvSpPr>
          <p:cNvPr id="12" name="Rectangle: Rounded Corners 11">
            <a:extLst>
              <a:ext uri="{FF2B5EF4-FFF2-40B4-BE49-F238E27FC236}">
                <a16:creationId xmlns:a16="http://schemas.microsoft.com/office/drawing/2014/main" id="{FE1C5459-0F45-4AE9-ACA8-4571B09C3C36}"/>
              </a:ext>
            </a:extLst>
          </p:cNvPr>
          <p:cNvSpPr/>
          <p:nvPr/>
        </p:nvSpPr>
        <p:spPr>
          <a:xfrm>
            <a:off x="150039" y="1903508"/>
            <a:ext cx="3682521" cy="1308262"/>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          </a:t>
            </a:r>
          </a:p>
          <a:p>
            <a:pPr algn="just"/>
            <a:r>
              <a:rPr lang="lv-LV" dirty="0">
                <a:solidFill>
                  <a:schemeClr val="tx1"/>
                </a:solidFill>
                <a:latin typeface="Times New Roman" panose="02020603050405020304" pitchFamily="18" charset="0"/>
                <a:cs typeface="Times New Roman" panose="02020603050405020304" pitchFamily="18" charset="0"/>
              </a:rPr>
              <a:t>             ir pieejama informācija par normatīvo aktu, kurā ir noteikts vērtējamā kritērija pamatojums</a:t>
            </a:r>
          </a:p>
        </p:txBody>
      </p:sp>
      <p:sp>
        <p:nvSpPr>
          <p:cNvPr id="13" name="Rectangle: Rounded Corners 12">
            <a:extLst>
              <a:ext uri="{FF2B5EF4-FFF2-40B4-BE49-F238E27FC236}">
                <a16:creationId xmlns:a16="http://schemas.microsoft.com/office/drawing/2014/main" id="{62BDA6F1-7E6F-4B89-B30E-8DC4CA6259F0}"/>
              </a:ext>
            </a:extLst>
          </p:cNvPr>
          <p:cNvSpPr/>
          <p:nvPr/>
        </p:nvSpPr>
        <p:spPr>
          <a:xfrm>
            <a:off x="8504165" y="1451071"/>
            <a:ext cx="3537796" cy="4682758"/>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latin typeface="Times New Roman" panose="02020603050405020304" pitchFamily="18" charset="0"/>
                <a:cs typeface="Times New Roman" panose="02020603050405020304" pitchFamily="18" charset="0"/>
              </a:rPr>
              <a:t>Būvdarbu kontroles pārbaudes vērtējumam ir </a:t>
            </a:r>
            <a:r>
              <a:rPr lang="lv-LV" b="1" dirty="0">
                <a:solidFill>
                  <a:schemeClr val="tx1"/>
                </a:solidFill>
                <a:latin typeface="Times New Roman" panose="02020603050405020304" pitchFamily="18" charset="0"/>
                <a:cs typeface="Times New Roman" panose="02020603050405020304" pitchFamily="18" charset="0"/>
              </a:rPr>
              <a:t>noteikti pieci galvenie kritēriji </a:t>
            </a:r>
            <a:r>
              <a:rPr lang="lv-LV" dirty="0">
                <a:solidFill>
                  <a:schemeClr val="tx1"/>
                </a:solidFill>
                <a:latin typeface="Times New Roman" panose="02020603050405020304" pitchFamily="18" charset="0"/>
                <a:cs typeface="Times New Roman" panose="02020603050405020304" pitchFamily="18" charset="0"/>
              </a:rPr>
              <a:t>atbilstoši Būvniecības likuma 18.panta ceturtajai daļai. Katram, no kuriem ir noteikti arī pārbaudes vērtējuma </a:t>
            </a:r>
            <a:r>
              <a:rPr lang="lv-LV" b="1" dirty="0">
                <a:solidFill>
                  <a:schemeClr val="tx1"/>
                </a:solidFill>
                <a:latin typeface="Times New Roman" panose="02020603050405020304" pitchFamily="18" charset="0"/>
                <a:cs typeface="Times New Roman" panose="02020603050405020304" pitchFamily="18" charset="0"/>
              </a:rPr>
              <a:t>apakškritēriji.</a:t>
            </a:r>
          </a:p>
          <a:p>
            <a:pPr algn="just"/>
            <a:r>
              <a:rPr lang="lv-LV" dirty="0">
                <a:solidFill>
                  <a:schemeClr val="tx1"/>
                </a:solidFill>
                <a:latin typeface="Times New Roman" panose="02020603050405020304" pitchFamily="18" charset="0"/>
                <a:cs typeface="Times New Roman" panose="02020603050405020304" pitchFamily="18" charset="0"/>
              </a:rPr>
              <a:t>Attiecīgi apakškritērijiem ir detalizētāk noteiktas prasības, par kurām </a:t>
            </a:r>
            <a:r>
              <a:rPr lang="lv-LV" b="1" dirty="0">
                <a:solidFill>
                  <a:schemeClr val="tx1"/>
                </a:solidFill>
                <a:latin typeface="Times New Roman" panose="02020603050405020304" pitchFamily="18" charset="0"/>
                <a:cs typeface="Times New Roman" panose="02020603050405020304" pitchFamily="18" charset="0"/>
              </a:rPr>
              <a:t>būvinspektoram ir jāizdara vērtējums</a:t>
            </a:r>
            <a:r>
              <a:rPr lang="lv-LV" dirty="0">
                <a:solidFill>
                  <a:schemeClr val="tx1"/>
                </a:solidFill>
                <a:latin typeface="Times New Roman" panose="02020603050405020304" pitchFamily="18" charset="0"/>
                <a:cs typeface="Times New Roman" panose="02020603050405020304" pitchFamily="18" charset="0"/>
              </a:rPr>
              <a:t>.</a:t>
            </a:r>
          </a:p>
          <a:p>
            <a:pPr algn="just"/>
            <a:r>
              <a:rPr lang="lv-LV" dirty="0">
                <a:solidFill>
                  <a:schemeClr val="tx1"/>
                </a:solidFill>
                <a:latin typeface="Times New Roman" panose="02020603050405020304" pitchFamily="18" charset="0"/>
                <a:cs typeface="Times New Roman" panose="02020603050405020304" pitchFamily="18" charset="0"/>
              </a:rPr>
              <a:t>Būvinspektoram ir iespēja </a:t>
            </a:r>
            <a:r>
              <a:rPr lang="lv-LV" b="1" dirty="0">
                <a:solidFill>
                  <a:schemeClr val="tx1"/>
                </a:solidFill>
                <a:latin typeface="Times New Roman" panose="02020603050405020304" pitchFamily="18" charset="0"/>
                <a:cs typeface="Times New Roman" panose="02020603050405020304" pitchFamily="18" charset="0"/>
              </a:rPr>
              <a:t>noteikt pašam </a:t>
            </a:r>
            <a:r>
              <a:rPr lang="lv-LV" dirty="0">
                <a:solidFill>
                  <a:schemeClr val="tx1"/>
                </a:solidFill>
                <a:latin typeface="Times New Roman" panose="02020603050405020304" pitchFamily="18" charset="0"/>
                <a:cs typeface="Times New Roman" panose="02020603050405020304" pitchFamily="18" charset="0"/>
              </a:rPr>
              <a:t>pārbaudes apakškritēriju (pat vairākus) – izvēloties “Citi konstatētie pārkāpumi”. </a:t>
            </a:r>
          </a:p>
        </p:txBody>
      </p:sp>
      <p:sp>
        <p:nvSpPr>
          <p:cNvPr id="14" name="Flowchart: Connector 13">
            <a:extLst>
              <a:ext uri="{FF2B5EF4-FFF2-40B4-BE49-F238E27FC236}">
                <a16:creationId xmlns:a16="http://schemas.microsoft.com/office/drawing/2014/main" id="{9F8CC7B8-6AC0-4327-B897-6F846496C52A}"/>
              </a:ext>
            </a:extLst>
          </p:cNvPr>
          <p:cNvSpPr/>
          <p:nvPr/>
        </p:nvSpPr>
        <p:spPr>
          <a:xfrm>
            <a:off x="308265" y="1919462"/>
            <a:ext cx="647700" cy="638177"/>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11923493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1071196"/>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(7)</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95</a:t>
            </a:fld>
            <a:endParaRPr lang="lv-LV" dirty="0"/>
          </a:p>
        </p:txBody>
      </p:sp>
      <p:pic>
        <p:nvPicPr>
          <p:cNvPr id="4" name="Picture 3">
            <a:extLst>
              <a:ext uri="{FF2B5EF4-FFF2-40B4-BE49-F238E27FC236}">
                <a16:creationId xmlns:a16="http://schemas.microsoft.com/office/drawing/2014/main" id="{3EC0D4C3-01AB-49E6-A6A9-4AE4E32F6C3D}"/>
              </a:ext>
            </a:extLst>
          </p:cNvPr>
          <p:cNvPicPr>
            <a:picLocks noChangeAspect="1"/>
          </p:cNvPicPr>
          <p:nvPr/>
        </p:nvPicPr>
        <p:blipFill>
          <a:blip r:embed="rId3"/>
          <a:stretch>
            <a:fillRect/>
          </a:stretch>
        </p:blipFill>
        <p:spPr>
          <a:xfrm>
            <a:off x="302396" y="1757159"/>
            <a:ext cx="5934836" cy="4964316"/>
          </a:xfrm>
          <a:prstGeom prst="rect">
            <a:avLst/>
          </a:prstGeom>
        </p:spPr>
      </p:pic>
      <p:sp>
        <p:nvSpPr>
          <p:cNvPr id="6" name="Rectangle: Rounded Corners 5">
            <a:extLst>
              <a:ext uri="{FF2B5EF4-FFF2-40B4-BE49-F238E27FC236}">
                <a16:creationId xmlns:a16="http://schemas.microsoft.com/office/drawing/2014/main" id="{CD9ED112-7076-4FC7-A866-9EAEC6D146CD}"/>
              </a:ext>
            </a:extLst>
          </p:cNvPr>
          <p:cNvSpPr/>
          <p:nvPr/>
        </p:nvSpPr>
        <p:spPr>
          <a:xfrm>
            <a:off x="6217673" y="1061743"/>
            <a:ext cx="5671931" cy="5448300"/>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Piemēram:</a:t>
            </a: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9" name="Callout: Line 8">
            <a:extLst>
              <a:ext uri="{FF2B5EF4-FFF2-40B4-BE49-F238E27FC236}">
                <a16:creationId xmlns:a16="http://schemas.microsoft.com/office/drawing/2014/main" id="{144E1DC2-9FEC-4227-BCA6-B10B0BFA49F3}"/>
              </a:ext>
            </a:extLst>
          </p:cNvPr>
          <p:cNvSpPr/>
          <p:nvPr/>
        </p:nvSpPr>
        <p:spPr>
          <a:xfrm>
            <a:off x="3292308" y="4052668"/>
            <a:ext cx="2826186" cy="2755984"/>
          </a:xfrm>
          <a:prstGeom prst="borderCallout1">
            <a:avLst>
              <a:gd name="adj1" fmla="val 48328"/>
              <a:gd name="adj2" fmla="val -244"/>
              <a:gd name="adj3" fmla="val 32588"/>
              <a:gd name="adj4" fmla="val -3934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FC6DB27B-1022-4D62-89B9-7F097C847922}"/>
              </a:ext>
            </a:extLst>
          </p:cNvPr>
          <p:cNvPicPr>
            <a:picLocks noChangeAspect="1"/>
          </p:cNvPicPr>
          <p:nvPr/>
        </p:nvPicPr>
        <p:blipFill>
          <a:blip r:embed="rId4"/>
          <a:stretch>
            <a:fillRect/>
          </a:stretch>
        </p:blipFill>
        <p:spPr>
          <a:xfrm>
            <a:off x="3320974" y="4126204"/>
            <a:ext cx="2735295" cy="2638859"/>
          </a:xfrm>
          <a:prstGeom prst="rect">
            <a:avLst/>
          </a:prstGeom>
        </p:spPr>
      </p:pic>
      <p:pic>
        <p:nvPicPr>
          <p:cNvPr id="11" name="Picture 10">
            <a:extLst>
              <a:ext uri="{FF2B5EF4-FFF2-40B4-BE49-F238E27FC236}">
                <a16:creationId xmlns:a16="http://schemas.microsoft.com/office/drawing/2014/main" id="{C3CCD132-EBC7-44D5-B6EF-DACEC394D863}"/>
              </a:ext>
            </a:extLst>
          </p:cNvPr>
          <p:cNvPicPr>
            <a:picLocks noChangeAspect="1"/>
          </p:cNvPicPr>
          <p:nvPr/>
        </p:nvPicPr>
        <p:blipFill>
          <a:blip r:embed="rId5"/>
          <a:stretch>
            <a:fillRect/>
          </a:stretch>
        </p:blipFill>
        <p:spPr>
          <a:xfrm>
            <a:off x="7722299" y="1187087"/>
            <a:ext cx="3333750" cy="801487"/>
          </a:xfrm>
          <a:prstGeom prst="rect">
            <a:avLst/>
          </a:prstGeom>
        </p:spPr>
      </p:pic>
      <p:sp>
        <p:nvSpPr>
          <p:cNvPr id="13" name="Flowchart: Alternate Process 12">
            <a:extLst>
              <a:ext uri="{FF2B5EF4-FFF2-40B4-BE49-F238E27FC236}">
                <a16:creationId xmlns:a16="http://schemas.microsoft.com/office/drawing/2014/main" id="{F1C41073-A32C-4440-AF61-99FD60D28041}"/>
              </a:ext>
            </a:extLst>
          </p:cNvPr>
          <p:cNvSpPr/>
          <p:nvPr/>
        </p:nvSpPr>
        <p:spPr>
          <a:xfrm>
            <a:off x="6395150" y="2111641"/>
            <a:ext cx="5400675" cy="1217812"/>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Faktu konstatācija: </a:t>
            </a:r>
            <a:r>
              <a:rPr lang="lv-LV" dirty="0">
                <a:solidFill>
                  <a:schemeClr val="tx1"/>
                </a:solidFill>
                <a:latin typeface="Times New Roman" panose="02020603050405020304" pitchFamily="18" charset="0"/>
                <a:cs typeface="Times New Roman" panose="02020603050405020304" pitchFamily="18" charset="0"/>
              </a:rPr>
              <a:t>būvizstrādājumi (vieglbetona bloki, stiegrojums, siltumizolācija) būvlaukumā nav novietoti atbilstoši darbu veikšanas projekta  būvdarbu ģenerālplānā paredzētajām to novietošanas vietās</a:t>
            </a:r>
          </a:p>
        </p:txBody>
      </p:sp>
      <p:sp>
        <p:nvSpPr>
          <p:cNvPr id="17" name="Flowchart: Alternate Process 16">
            <a:extLst>
              <a:ext uri="{FF2B5EF4-FFF2-40B4-BE49-F238E27FC236}">
                <a16:creationId xmlns:a16="http://schemas.microsoft.com/office/drawing/2014/main" id="{0646B413-6FC4-4CBF-AC0D-A5F1C4F0E821}"/>
              </a:ext>
            </a:extLst>
          </p:cNvPr>
          <p:cNvSpPr/>
          <p:nvPr/>
        </p:nvSpPr>
        <p:spPr>
          <a:xfrm>
            <a:off x="6408068" y="3452520"/>
            <a:ext cx="5400675" cy="666746"/>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Pamatojums: </a:t>
            </a:r>
            <a:r>
              <a:rPr lang="lv-LV" dirty="0">
                <a:solidFill>
                  <a:schemeClr val="tx1"/>
                </a:solidFill>
                <a:latin typeface="Times New Roman" panose="02020603050405020304" pitchFamily="18" charset="0"/>
                <a:cs typeface="Times New Roman" panose="02020603050405020304" pitchFamily="18" charset="0"/>
              </a:rPr>
              <a:t>darbu veikšanas projekta būvdarbu ģenerālplāna rasējuma lapa Nr.DVP-1</a:t>
            </a:r>
          </a:p>
        </p:txBody>
      </p:sp>
      <p:sp>
        <p:nvSpPr>
          <p:cNvPr id="18" name="Flowchart: Alternate Process 17">
            <a:extLst>
              <a:ext uri="{FF2B5EF4-FFF2-40B4-BE49-F238E27FC236}">
                <a16:creationId xmlns:a16="http://schemas.microsoft.com/office/drawing/2014/main" id="{F5E64C6C-7012-4B5A-8BDB-6FC92D8945C3}"/>
              </a:ext>
            </a:extLst>
          </p:cNvPr>
          <p:cNvSpPr/>
          <p:nvPr/>
        </p:nvSpPr>
        <p:spPr>
          <a:xfrm>
            <a:off x="6408068" y="4239316"/>
            <a:ext cx="5400675" cy="1863033"/>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Fotofiksācija ar komentāriem: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r>
              <a:rPr lang="lv-LV" sz="1400" dirty="0">
                <a:solidFill>
                  <a:schemeClr val="tx1"/>
                </a:solidFill>
                <a:latin typeface="Times New Roman" panose="02020603050405020304" pitchFamily="18" charset="0"/>
                <a:cs typeface="Times New Roman" panose="02020603050405020304" pitchFamily="18" charset="0"/>
              </a:rPr>
              <a:t>              DVP rasējuma                         Stiegrojums novietots                 </a:t>
            </a:r>
          </a:p>
          <a:p>
            <a:pPr algn="just"/>
            <a:r>
              <a:rPr lang="lv-LV" sz="1400" dirty="0">
                <a:solidFill>
                  <a:schemeClr val="tx1"/>
                </a:solidFill>
                <a:latin typeface="Times New Roman" panose="02020603050405020304" pitchFamily="18" charset="0"/>
                <a:cs typeface="Times New Roman" panose="02020603050405020304" pitchFamily="18" charset="0"/>
              </a:rPr>
              <a:t>              lapa Nr.DVP-1                   pie iebrauktuves būvlaukumā</a:t>
            </a:r>
          </a:p>
        </p:txBody>
      </p:sp>
      <p:pic>
        <p:nvPicPr>
          <p:cNvPr id="19" name="Picture 18">
            <a:extLst>
              <a:ext uri="{FF2B5EF4-FFF2-40B4-BE49-F238E27FC236}">
                <a16:creationId xmlns:a16="http://schemas.microsoft.com/office/drawing/2014/main" id="{4FC0A8E4-1F53-4DC8-8B32-6A9F1841D245}"/>
              </a:ext>
            </a:extLst>
          </p:cNvPr>
          <p:cNvPicPr>
            <a:picLocks noChangeAspect="1"/>
          </p:cNvPicPr>
          <p:nvPr/>
        </p:nvPicPr>
        <p:blipFill>
          <a:blip r:embed="rId6"/>
          <a:stretch>
            <a:fillRect/>
          </a:stretch>
        </p:blipFill>
        <p:spPr>
          <a:xfrm>
            <a:off x="7193249" y="4508711"/>
            <a:ext cx="1021047" cy="1073112"/>
          </a:xfrm>
          <a:prstGeom prst="rect">
            <a:avLst/>
          </a:prstGeom>
        </p:spPr>
      </p:pic>
      <p:pic>
        <p:nvPicPr>
          <p:cNvPr id="20" name="Picture 19">
            <a:extLst>
              <a:ext uri="{FF2B5EF4-FFF2-40B4-BE49-F238E27FC236}">
                <a16:creationId xmlns:a16="http://schemas.microsoft.com/office/drawing/2014/main" id="{28F36F8F-34BD-41CB-A013-7BA6D3670EB9}"/>
              </a:ext>
            </a:extLst>
          </p:cNvPr>
          <p:cNvPicPr>
            <a:picLocks noChangeAspect="1"/>
          </p:cNvPicPr>
          <p:nvPr/>
        </p:nvPicPr>
        <p:blipFill>
          <a:blip r:embed="rId7"/>
          <a:stretch>
            <a:fillRect/>
          </a:stretch>
        </p:blipFill>
        <p:spPr>
          <a:xfrm>
            <a:off x="9589630" y="4525837"/>
            <a:ext cx="1021047" cy="1091736"/>
          </a:xfrm>
          <a:prstGeom prst="rect">
            <a:avLst/>
          </a:prstGeom>
        </p:spPr>
      </p:pic>
    </p:spTree>
    <p:extLst>
      <p:ext uri="{BB962C8B-B14F-4D97-AF65-F5344CB8AC3E}">
        <p14:creationId xmlns:p14="http://schemas.microsoft.com/office/powerpoint/2010/main" val="1611100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181" y="16448"/>
            <a:ext cx="9471033" cy="730445"/>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(8)</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96</a:t>
            </a:fld>
            <a:endParaRPr lang="lv-LV" dirty="0"/>
          </a:p>
        </p:txBody>
      </p:sp>
      <p:pic>
        <p:nvPicPr>
          <p:cNvPr id="4" name="Picture 3">
            <a:extLst>
              <a:ext uri="{FF2B5EF4-FFF2-40B4-BE49-F238E27FC236}">
                <a16:creationId xmlns:a16="http://schemas.microsoft.com/office/drawing/2014/main" id="{9EF1D1F3-CA3B-41BD-B0D4-B2D16E4A080E}"/>
              </a:ext>
            </a:extLst>
          </p:cNvPr>
          <p:cNvPicPr>
            <a:picLocks noChangeAspect="1"/>
          </p:cNvPicPr>
          <p:nvPr/>
        </p:nvPicPr>
        <p:blipFill>
          <a:blip r:embed="rId3"/>
          <a:stretch>
            <a:fillRect/>
          </a:stretch>
        </p:blipFill>
        <p:spPr>
          <a:xfrm>
            <a:off x="220161" y="1659623"/>
            <a:ext cx="5532937" cy="5002820"/>
          </a:xfrm>
          <a:prstGeom prst="rect">
            <a:avLst/>
          </a:prstGeom>
        </p:spPr>
      </p:pic>
      <p:sp>
        <p:nvSpPr>
          <p:cNvPr id="6" name="Rectangle: Rounded Corners 5">
            <a:extLst>
              <a:ext uri="{FF2B5EF4-FFF2-40B4-BE49-F238E27FC236}">
                <a16:creationId xmlns:a16="http://schemas.microsoft.com/office/drawing/2014/main" id="{AC79F2CB-CFF4-48E6-8E0F-CF50A3A10EEC}"/>
              </a:ext>
            </a:extLst>
          </p:cNvPr>
          <p:cNvSpPr/>
          <p:nvPr/>
        </p:nvSpPr>
        <p:spPr>
          <a:xfrm>
            <a:off x="5953125" y="746894"/>
            <a:ext cx="6088879" cy="5986884"/>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        Piemēram:</a:t>
            </a:r>
          </a:p>
          <a:p>
            <a:pPr algn="just"/>
            <a:endParaRPr lang="lv-LV" sz="1000"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7" name="Callout: Line 6">
            <a:extLst>
              <a:ext uri="{FF2B5EF4-FFF2-40B4-BE49-F238E27FC236}">
                <a16:creationId xmlns:a16="http://schemas.microsoft.com/office/drawing/2014/main" id="{1318BBD7-D46B-44E9-A082-BA5C7973A3B0}"/>
              </a:ext>
            </a:extLst>
          </p:cNvPr>
          <p:cNvSpPr/>
          <p:nvPr/>
        </p:nvSpPr>
        <p:spPr>
          <a:xfrm>
            <a:off x="2628900" y="4662703"/>
            <a:ext cx="3219449" cy="2071075"/>
          </a:xfrm>
          <a:prstGeom prst="borderCallout1">
            <a:avLst>
              <a:gd name="adj1" fmla="val 26105"/>
              <a:gd name="adj2" fmla="val 69"/>
              <a:gd name="adj3" fmla="val 50460"/>
              <a:gd name="adj4" fmla="val -2142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8" name="Picture 7">
            <a:extLst>
              <a:ext uri="{FF2B5EF4-FFF2-40B4-BE49-F238E27FC236}">
                <a16:creationId xmlns:a16="http://schemas.microsoft.com/office/drawing/2014/main" id="{7C71990C-1AE7-4DFE-90BC-23D5C0A5D304}"/>
              </a:ext>
            </a:extLst>
          </p:cNvPr>
          <p:cNvPicPr>
            <a:picLocks noChangeAspect="1"/>
          </p:cNvPicPr>
          <p:nvPr/>
        </p:nvPicPr>
        <p:blipFill>
          <a:blip r:embed="rId4"/>
          <a:stretch>
            <a:fillRect/>
          </a:stretch>
        </p:blipFill>
        <p:spPr>
          <a:xfrm>
            <a:off x="2695575" y="4747591"/>
            <a:ext cx="3152774" cy="1914852"/>
          </a:xfrm>
          <a:prstGeom prst="rect">
            <a:avLst/>
          </a:prstGeom>
        </p:spPr>
      </p:pic>
      <p:pic>
        <p:nvPicPr>
          <p:cNvPr id="9" name="Picture 8">
            <a:extLst>
              <a:ext uri="{FF2B5EF4-FFF2-40B4-BE49-F238E27FC236}">
                <a16:creationId xmlns:a16="http://schemas.microsoft.com/office/drawing/2014/main" id="{DCACBE8F-3173-4E20-B1BB-0F72A2D62404}"/>
              </a:ext>
            </a:extLst>
          </p:cNvPr>
          <p:cNvPicPr>
            <a:picLocks noChangeAspect="1"/>
          </p:cNvPicPr>
          <p:nvPr/>
        </p:nvPicPr>
        <p:blipFill>
          <a:blip r:embed="rId5"/>
          <a:stretch>
            <a:fillRect/>
          </a:stretch>
        </p:blipFill>
        <p:spPr>
          <a:xfrm>
            <a:off x="7993360" y="837086"/>
            <a:ext cx="2990850" cy="876300"/>
          </a:xfrm>
          <a:prstGeom prst="rect">
            <a:avLst/>
          </a:prstGeom>
        </p:spPr>
      </p:pic>
      <p:sp>
        <p:nvSpPr>
          <p:cNvPr id="10" name="Flowchart: Alternate Process 9">
            <a:extLst>
              <a:ext uri="{FF2B5EF4-FFF2-40B4-BE49-F238E27FC236}">
                <a16:creationId xmlns:a16="http://schemas.microsoft.com/office/drawing/2014/main" id="{9614BE64-F2FD-44EB-B16C-8570B62FF580}"/>
              </a:ext>
            </a:extLst>
          </p:cNvPr>
          <p:cNvSpPr/>
          <p:nvPr/>
        </p:nvSpPr>
        <p:spPr>
          <a:xfrm>
            <a:off x="6073389" y="1739910"/>
            <a:ext cx="5848350" cy="1736483"/>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Faktu konstatācija: </a:t>
            </a:r>
            <a:r>
              <a:rPr lang="lv-LV" dirty="0">
                <a:solidFill>
                  <a:schemeClr val="tx1"/>
                </a:solidFill>
                <a:latin typeface="Times New Roman" panose="02020603050405020304" pitchFamily="18" charset="0"/>
                <a:cs typeface="Times New Roman" panose="02020603050405020304" pitchFamily="18" charset="0"/>
              </a:rPr>
              <a:t>ēkas asīs A-B un 1-2 ir pabeigta ēkas pamatu izbūve, kā arī uzsākti pamatu hidroizolācijas ierīkošanas būvdarbi. Būvdarbu žurnāla sadaļā “Ikdienas darbi” ir veikts ieraksts, ka  pamatu izbūves darbi ir pabeigti 10.12.2020., bet sadaļā “Pieņemšanas akti”  nav izveidots segto darbu pieņemšanas akts  </a:t>
            </a:r>
          </a:p>
        </p:txBody>
      </p:sp>
      <p:sp>
        <p:nvSpPr>
          <p:cNvPr id="11" name="Flowchart: Alternate Process 10">
            <a:extLst>
              <a:ext uri="{FF2B5EF4-FFF2-40B4-BE49-F238E27FC236}">
                <a16:creationId xmlns:a16="http://schemas.microsoft.com/office/drawing/2014/main" id="{94C60668-692F-4224-80BD-A6FFAEAF59A9}"/>
              </a:ext>
            </a:extLst>
          </p:cNvPr>
          <p:cNvSpPr/>
          <p:nvPr/>
        </p:nvSpPr>
        <p:spPr>
          <a:xfrm>
            <a:off x="6063864" y="3582326"/>
            <a:ext cx="5848350" cy="666746"/>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Pamatojums: </a:t>
            </a:r>
            <a:r>
              <a:rPr lang="lv-LV" dirty="0">
                <a:solidFill>
                  <a:schemeClr val="tx1"/>
                </a:solidFill>
                <a:latin typeface="Times New Roman" panose="02020603050405020304" pitchFamily="18" charset="0"/>
                <a:cs typeface="Times New Roman" panose="02020603050405020304" pitchFamily="18" charset="0"/>
              </a:rPr>
              <a:t>Netiek ievērots ĒBN 127., 127.</a:t>
            </a:r>
            <a:r>
              <a:rPr lang="lv-LV" baseline="30000" dirty="0">
                <a:solidFill>
                  <a:schemeClr val="tx1"/>
                </a:solidFill>
                <a:latin typeface="Times New Roman" panose="02020603050405020304" pitchFamily="18" charset="0"/>
                <a:cs typeface="Times New Roman" panose="02020603050405020304" pitchFamily="18" charset="0"/>
              </a:rPr>
              <a:t>1</a:t>
            </a:r>
            <a:r>
              <a:rPr lang="lv-LV" dirty="0">
                <a:solidFill>
                  <a:schemeClr val="tx1"/>
                </a:solidFill>
                <a:latin typeface="Times New Roman" panose="02020603050405020304" pitchFamily="18" charset="0"/>
                <a:cs typeface="Times New Roman" panose="02020603050405020304" pitchFamily="18" charset="0"/>
              </a:rPr>
              <a:t> un 128.punkts </a:t>
            </a:r>
          </a:p>
        </p:txBody>
      </p:sp>
      <p:sp>
        <p:nvSpPr>
          <p:cNvPr id="12" name="Flowchart: Alternate Process 11">
            <a:extLst>
              <a:ext uri="{FF2B5EF4-FFF2-40B4-BE49-F238E27FC236}">
                <a16:creationId xmlns:a16="http://schemas.microsoft.com/office/drawing/2014/main" id="{9D2F4CA0-6BB0-47FE-A1F1-49B74F15CAEF}"/>
              </a:ext>
            </a:extLst>
          </p:cNvPr>
          <p:cNvSpPr/>
          <p:nvPr/>
        </p:nvSpPr>
        <p:spPr>
          <a:xfrm>
            <a:off x="6063864" y="4339265"/>
            <a:ext cx="5848350" cy="1990561"/>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Fotofiksācija ar komentāriem: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sz="800"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r>
              <a:rPr lang="lv-LV" sz="1400" dirty="0">
                <a:solidFill>
                  <a:schemeClr val="tx1"/>
                </a:solidFill>
                <a:latin typeface="Times New Roman" panose="02020603050405020304" pitchFamily="18" charset="0"/>
                <a:cs typeface="Times New Roman" panose="02020603050405020304" pitchFamily="18" charset="0"/>
              </a:rPr>
              <a:t>Izbūvētie pamati                         Dati no būvniecības lietasbūvdarbu žurnāla </a:t>
            </a:r>
          </a:p>
          <a:p>
            <a:pPr algn="just"/>
            <a:r>
              <a:rPr lang="lv-LV" sz="1400" dirty="0">
                <a:solidFill>
                  <a:schemeClr val="tx1"/>
                </a:solidFill>
                <a:latin typeface="Times New Roman" panose="02020603050405020304" pitchFamily="18" charset="0"/>
                <a:cs typeface="Times New Roman" panose="02020603050405020304" pitchFamily="18" charset="0"/>
              </a:rPr>
              <a:t>ēkas asīs  A-B un 1-2                  “Ikdienas darbi” un “Pieņemšanas akti”</a:t>
            </a:r>
          </a:p>
        </p:txBody>
      </p:sp>
      <p:pic>
        <p:nvPicPr>
          <p:cNvPr id="13" name="Picture 12">
            <a:extLst>
              <a:ext uri="{FF2B5EF4-FFF2-40B4-BE49-F238E27FC236}">
                <a16:creationId xmlns:a16="http://schemas.microsoft.com/office/drawing/2014/main" id="{A9FC1ED8-0202-4B0A-84D9-BE90706601A3}"/>
              </a:ext>
            </a:extLst>
          </p:cNvPr>
          <p:cNvPicPr>
            <a:picLocks noChangeAspect="1"/>
          </p:cNvPicPr>
          <p:nvPr/>
        </p:nvPicPr>
        <p:blipFill>
          <a:blip r:embed="rId6"/>
          <a:stretch>
            <a:fillRect/>
          </a:stretch>
        </p:blipFill>
        <p:spPr>
          <a:xfrm>
            <a:off x="6305453" y="4747591"/>
            <a:ext cx="1091676" cy="1036622"/>
          </a:xfrm>
          <a:prstGeom prst="rect">
            <a:avLst/>
          </a:prstGeom>
        </p:spPr>
      </p:pic>
      <p:pic>
        <p:nvPicPr>
          <p:cNvPr id="14" name="Picture 13">
            <a:extLst>
              <a:ext uri="{FF2B5EF4-FFF2-40B4-BE49-F238E27FC236}">
                <a16:creationId xmlns:a16="http://schemas.microsoft.com/office/drawing/2014/main" id="{16659BF4-F0AF-44C5-B42E-E97710F070E4}"/>
              </a:ext>
            </a:extLst>
          </p:cNvPr>
          <p:cNvPicPr>
            <a:picLocks noChangeAspect="1"/>
          </p:cNvPicPr>
          <p:nvPr/>
        </p:nvPicPr>
        <p:blipFill>
          <a:blip r:embed="rId7"/>
          <a:stretch>
            <a:fillRect/>
          </a:stretch>
        </p:blipFill>
        <p:spPr>
          <a:xfrm>
            <a:off x="7767873" y="4724038"/>
            <a:ext cx="1892409" cy="1096259"/>
          </a:xfrm>
          <a:prstGeom prst="rect">
            <a:avLst/>
          </a:prstGeom>
        </p:spPr>
      </p:pic>
      <p:pic>
        <p:nvPicPr>
          <p:cNvPr id="16" name="Picture 15">
            <a:extLst>
              <a:ext uri="{FF2B5EF4-FFF2-40B4-BE49-F238E27FC236}">
                <a16:creationId xmlns:a16="http://schemas.microsoft.com/office/drawing/2014/main" id="{0CB18BC4-4ADA-4243-9AEF-D605B1D71FDB}"/>
              </a:ext>
            </a:extLst>
          </p:cNvPr>
          <p:cNvPicPr>
            <a:picLocks noChangeAspect="1"/>
          </p:cNvPicPr>
          <p:nvPr/>
        </p:nvPicPr>
        <p:blipFill>
          <a:blip r:embed="rId8"/>
          <a:stretch>
            <a:fillRect/>
          </a:stretch>
        </p:blipFill>
        <p:spPr>
          <a:xfrm>
            <a:off x="9846230" y="4724038"/>
            <a:ext cx="1892409" cy="1072705"/>
          </a:xfrm>
          <a:prstGeom prst="rect">
            <a:avLst/>
          </a:prstGeom>
        </p:spPr>
      </p:pic>
    </p:spTree>
    <p:extLst>
      <p:ext uri="{BB962C8B-B14F-4D97-AF65-F5344CB8AC3E}">
        <p14:creationId xmlns:p14="http://schemas.microsoft.com/office/powerpoint/2010/main" val="6893136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96642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(9)</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97</a:t>
            </a:fld>
            <a:endParaRPr lang="lv-LV" dirty="0"/>
          </a:p>
        </p:txBody>
      </p:sp>
      <p:pic>
        <p:nvPicPr>
          <p:cNvPr id="4" name="Picture 3">
            <a:extLst>
              <a:ext uri="{FF2B5EF4-FFF2-40B4-BE49-F238E27FC236}">
                <a16:creationId xmlns:a16="http://schemas.microsoft.com/office/drawing/2014/main" id="{85534BF2-CB94-4CD2-80CB-EF8242B52A8A}"/>
              </a:ext>
            </a:extLst>
          </p:cNvPr>
          <p:cNvPicPr>
            <a:picLocks noChangeAspect="1"/>
          </p:cNvPicPr>
          <p:nvPr/>
        </p:nvPicPr>
        <p:blipFill>
          <a:blip r:embed="rId3"/>
          <a:stretch>
            <a:fillRect/>
          </a:stretch>
        </p:blipFill>
        <p:spPr>
          <a:xfrm>
            <a:off x="100013" y="1620168"/>
            <a:ext cx="5629330" cy="1652587"/>
          </a:xfrm>
          <a:prstGeom prst="rect">
            <a:avLst/>
          </a:prstGeom>
        </p:spPr>
      </p:pic>
      <p:sp>
        <p:nvSpPr>
          <p:cNvPr id="7" name="Rectangle: Rounded Corners 6">
            <a:extLst>
              <a:ext uri="{FF2B5EF4-FFF2-40B4-BE49-F238E27FC236}">
                <a16:creationId xmlns:a16="http://schemas.microsoft.com/office/drawing/2014/main" id="{8564974A-2C33-4A53-83D9-CDABCA11FB86}"/>
              </a:ext>
            </a:extLst>
          </p:cNvPr>
          <p:cNvSpPr/>
          <p:nvPr/>
        </p:nvSpPr>
        <p:spPr>
          <a:xfrm>
            <a:off x="5857875" y="989867"/>
            <a:ext cx="6234112" cy="5739179"/>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     Piemēram: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8" name="Callout: Line 7">
            <a:extLst>
              <a:ext uri="{FF2B5EF4-FFF2-40B4-BE49-F238E27FC236}">
                <a16:creationId xmlns:a16="http://schemas.microsoft.com/office/drawing/2014/main" id="{630905FA-E7C8-42B1-970B-A25B0F3DD2EF}"/>
              </a:ext>
            </a:extLst>
          </p:cNvPr>
          <p:cNvSpPr/>
          <p:nvPr/>
        </p:nvSpPr>
        <p:spPr>
          <a:xfrm>
            <a:off x="1676400" y="2419350"/>
            <a:ext cx="4052943" cy="4274103"/>
          </a:xfrm>
          <a:prstGeom prst="borderCallout1">
            <a:avLst>
              <a:gd name="adj1" fmla="val 48328"/>
              <a:gd name="adj2" fmla="val -244"/>
              <a:gd name="adj3" fmla="val -2988"/>
              <a:gd name="adj4" fmla="val -1752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9" name="Picture 8">
            <a:extLst>
              <a:ext uri="{FF2B5EF4-FFF2-40B4-BE49-F238E27FC236}">
                <a16:creationId xmlns:a16="http://schemas.microsoft.com/office/drawing/2014/main" id="{566A6CC6-9F81-4C1B-A2C9-E46F1796361C}"/>
              </a:ext>
            </a:extLst>
          </p:cNvPr>
          <p:cNvPicPr>
            <a:picLocks noChangeAspect="1"/>
          </p:cNvPicPr>
          <p:nvPr/>
        </p:nvPicPr>
        <p:blipFill>
          <a:blip r:embed="rId4"/>
          <a:stretch>
            <a:fillRect/>
          </a:stretch>
        </p:blipFill>
        <p:spPr>
          <a:xfrm>
            <a:off x="1763969" y="2486025"/>
            <a:ext cx="3877804" cy="4207428"/>
          </a:xfrm>
          <a:prstGeom prst="rect">
            <a:avLst/>
          </a:prstGeom>
        </p:spPr>
      </p:pic>
      <p:sp>
        <p:nvSpPr>
          <p:cNvPr id="10" name="Flowchart: Alternate Process 9">
            <a:extLst>
              <a:ext uri="{FF2B5EF4-FFF2-40B4-BE49-F238E27FC236}">
                <a16:creationId xmlns:a16="http://schemas.microsoft.com/office/drawing/2014/main" id="{85FA5560-F130-483E-8B97-3A14A411DB35}"/>
              </a:ext>
            </a:extLst>
          </p:cNvPr>
          <p:cNvSpPr/>
          <p:nvPr/>
        </p:nvSpPr>
        <p:spPr>
          <a:xfrm>
            <a:off x="5939284" y="1778060"/>
            <a:ext cx="6034405" cy="1217812"/>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Faktu konstatācija: </a:t>
            </a:r>
            <a:r>
              <a:rPr lang="lv-LV" dirty="0">
                <a:solidFill>
                  <a:schemeClr val="tx1"/>
                </a:solidFill>
                <a:latin typeface="Times New Roman" panose="02020603050405020304" pitchFamily="18" charset="0"/>
                <a:cs typeface="Times New Roman" panose="02020603050405020304" pitchFamily="18" charset="0"/>
              </a:rPr>
              <a:t>būvlaukumā atrodas siltumizolācijas vate. Būvizstrādājuma atbilstību apliecinošo dokumentu (Ekspluatācijas īpašību deklarācija Nr.ABC-123) nav izsniedzis un parakstījis ražotājs, bet būvmateriālu tirgotājs</a:t>
            </a:r>
          </a:p>
        </p:txBody>
      </p:sp>
      <p:pic>
        <p:nvPicPr>
          <p:cNvPr id="11" name="Picture 10">
            <a:extLst>
              <a:ext uri="{FF2B5EF4-FFF2-40B4-BE49-F238E27FC236}">
                <a16:creationId xmlns:a16="http://schemas.microsoft.com/office/drawing/2014/main" id="{6A97F22F-A0DC-4598-82AF-0AD852FF2B38}"/>
              </a:ext>
            </a:extLst>
          </p:cNvPr>
          <p:cNvPicPr>
            <a:picLocks noChangeAspect="1"/>
          </p:cNvPicPr>
          <p:nvPr/>
        </p:nvPicPr>
        <p:blipFill>
          <a:blip r:embed="rId5"/>
          <a:stretch>
            <a:fillRect/>
          </a:stretch>
        </p:blipFill>
        <p:spPr>
          <a:xfrm>
            <a:off x="7718560" y="1056838"/>
            <a:ext cx="2447601" cy="674416"/>
          </a:xfrm>
          <a:prstGeom prst="rect">
            <a:avLst/>
          </a:prstGeom>
        </p:spPr>
      </p:pic>
      <p:sp>
        <p:nvSpPr>
          <p:cNvPr id="12" name="Flowchart: Alternate Process 11">
            <a:extLst>
              <a:ext uri="{FF2B5EF4-FFF2-40B4-BE49-F238E27FC236}">
                <a16:creationId xmlns:a16="http://schemas.microsoft.com/office/drawing/2014/main" id="{38E84994-9B1F-4885-B42C-C1FC09A10975}"/>
              </a:ext>
            </a:extLst>
          </p:cNvPr>
          <p:cNvSpPr/>
          <p:nvPr/>
        </p:nvSpPr>
        <p:spPr>
          <a:xfrm>
            <a:off x="5970490" y="3042678"/>
            <a:ext cx="6034404" cy="932437"/>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Pamatojums: </a:t>
            </a:r>
            <a:r>
              <a:rPr lang="lv-LV" dirty="0">
                <a:solidFill>
                  <a:schemeClr val="tx1"/>
                </a:solidFill>
                <a:latin typeface="Times New Roman" panose="02020603050405020304" pitchFamily="18" charset="0"/>
                <a:cs typeface="Times New Roman" panose="02020603050405020304" pitchFamily="18" charset="0"/>
              </a:rPr>
              <a:t>Netiek ievērots </a:t>
            </a:r>
            <a:r>
              <a:rPr lang="nn-NO" dirty="0">
                <a:solidFill>
                  <a:schemeClr val="tx1"/>
                </a:solidFill>
                <a:latin typeface="Times New Roman" panose="02020603050405020304" pitchFamily="18" charset="0"/>
                <a:cs typeface="Times New Roman" panose="02020603050405020304" pitchFamily="18" charset="0"/>
              </a:rPr>
              <a:t>Ministru kabineta 25.03.2014.</a:t>
            </a:r>
            <a:r>
              <a:rPr lang="lv-LV" dirty="0">
                <a:solidFill>
                  <a:schemeClr val="tx1"/>
                </a:solidFill>
                <a:latin typeface="Times New Roman" panose="02020603050405020304" pitchFamily="18" charset="0"/>
                <a:cs typeface="Times New Roman" panose="02020603050405020304" pitchFamily="18" charset="0"/>
              </a:rPr>
              <a:t> </a:t>
            </a:r>
            <a:r>
              <a:rPr lang="nn-NO" dirty="0">
                <a:solidFill>
                  <a:schemeClr val="tx1"/>
                </a:solidFill>
                <a:latin typeface="Times New Roman" panose="02020603050405020304" pitchFamily="18" charset="0"/>
                <a:cs typeface="Times New Roman" panose="02020603050405020304" pitchFamily="18" charset="0"/>
              </a:rPr>
              <a:t>noteikum</a:t>
            </a:r>
            <a:r>
              <a:rPr lang="lv-LV" dirty="0">
                <a:solidFill>
                  <a:schemeClr val="tx1"/>
                </a:solidFill>
                <a:latin typeface="Times New Roman" panose="02020603050405020304" pitchFamily="18" charset="0"/>
                <a:cs typeface="Times New Roman" panose="02020603050405020304" pitchFamily="18" charset="0"/>
              </a:rPr>
              <a:t>u</a:t>
            </a:r>
            <a:r>
              <a:rPr lang="nn-NO" dirty="0">
                <a:solidFill>
                  <a:schemeClr val="tx1"/>
                </a:solidFill>
                <a:latin typeface="Times New Roman" panose="02020603050405020304" pitchFamily="18" charset="0"/>
                <a:cs typeface="Times New Roman" panose="02020603050405020304" pitchFamily="18" charset="0"/>
              </a:rPr>
              <a:t> Nr.156</a:t>
            </a:r>
            <a:r>
              <a:rPr lang="lv-LV" dirty="0">
                <a:solidFill>
                  <a:schemeClr val="tx1"/>
                </a:solidFill>
                <a:latin typeface="Times New Roman" panose="02020603050405020304" pitchFamily="18" charset="0"/>
                <a:cs typeface="Times New Roman" panose="02020603050405020304" pitchFamily="18" charset="0"/>
              </a:rPr>
              <a:t> “Būvizstrādājumu tirgus uzraudzības kārtība” 30.</a:t>
            </a:r>
            <a:r>
              <a:rPr lang="lv-LV" baseline="30000" dirty="0">
                <a:solidFill>
                  <a:schemeClr val="tx1"/>
                </a:solidFill>
                <a:latin typeface="Times New Roman" panose="02020603050405020304" pitchFamily="18" charset="0"/>
                <a:cs typeface="Times New Roman" panose="02020603050405020304" pitchFamily="18" charset="0"/>
              </a:rPr>
              <a:t>2</a:t>
            </a:r>
            <a:r>
              <a:rPr lang="lv-LV" dirty="0">
                <a:solidFill>
                  <a:schemeClr val="tx1"/>
                </a:solidFill>
                <a:latin typeface="Times New Roman" panose="02020603050405020304" pitchFamily="18" charset="0"/>
                <a:cs typeface="Times New Roman" panose="02020603050405020304" pitchFamily="18" charset="0"/>
              </a:rPr>
              <a:t> 4.7.apakšpunkts </a:t>
            </a:r>
          </a:p>
        </p:txBody>
      </p:sp>
      <p:sp>
        <p:nvSpPr>
          <p:cNvPr id="13" name="Flowchart: Alternate Process 12">
            <a:extLst>
              <a:ext uri="{FF2B5EF4-FFF2-40B4-BE49-F238E27FC236}">
                <a16:creationId xmlns:a16="http://schemas.microsoft.com/office/drawing/2014/main" id="{29FE87A5-6AF9-49DD-A757-2B149AB46B33}"/>
              </a:ext>
            </a:extLst>
          </p:cNvPr>
          <p:cNvSpPr/>
          <p:nvPr/>
        </p:nvSpPr>
        <p:spPr>
          <a:xfrm>
            <a:off x="5970490" y="4111240"/>
            <a:ext cx="6034404" cy="2245110"/>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Fotofiksācija ar komentāriem: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sz="800"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r>
              <a:rPr lang="lv-LV" sz="1400" dirty="0">
                <a:solidFill>
                  <a:schemeClr val="tx1"/>
                </a:solidFill>
                <a:latin typeface="Times New Roman" panose="02020603050405020304" pitchFamily="18" charset="0"/>
                <a:cs typeface="Times New Roman" panose="02020603050405020304" pitchFamily="18" charset="0"/>
              </a:rPr>
              <a:t>               Būvlaukumā nokrauta                          Ekspluatācijas īpašību</a:t>
            </a:r>
          </a:p>
          <a:p>
            <a:pPr algn="just"/>
            <a:r>
              <a:rPr lang="lv-LV" sz="1400" dirty="0">
                <a:solidFill>
                  <a:schemeClr val="tx1"/>
                </a:solidFill>
                <a:latin typeface="Times New Roman" panose="02020603050405020304" pitchFamily="18" charset="0"/>
                <a:cs typeface="Times New Roman" panose="02020603050405020304" pitchFamily="18" charset="0"/>
              </a:rPr>
              <a:t>                siltumizolācijas vate                           deklarācija Nr.ABC-123</a:t>
            </a:r>
          </a:p>
        </p:txBody>
      </p:sp>
      <p:pic>
        <p:nvPicPr>
          <p:cNvPr id="6" name="Picture 5">
            <a:extLst>
              <a:ext uri="{FF2B5EF4-FFF2-40B4-BE49-F238E27FC236}">
                <a16:creationId xmlns:a16="http://schemas.microsoft.com/office/drawing/2014/main" id="{E9E56908-6981-4C34-AC85-0F8122DB05C9}"/>
              </a:ext>
            </a:extLst>
          </p:cNvPr>
          <p:cNvPicPr>
            <a:picLocks noChangeAspect="1"/>
          </p:cNvPicPr>
          <p:nvPr/>
        </p:nvPicPr>
        <p:blipFill>
          <a:blip r:embed="rId6"/>
          <a:stretch>
            <a:fillRect/>
          </a:stretch>
        </p:blipFill>
        <p:spPr>
          <a:xfrm>
            <a:off x="9739069" y="4287763"/>
            <a:ext cx="1283819" cy="1581848"/>
          </a:xfrm>
          <a:prstGeom prst="rect">
            <a:avLst/>
          </a:prstGeom>
        </p:spPr>
      </p:pic>
      <p:pic>
        <p:nvPicPr>
          <p:cNvPr id="14" name="Picture 13">
            <a:extLst>
              <a:ext uri="{FF2B5EF4-FFF2-40B4-BE49-F238E27FC236}">
                <a16:creationId xmlns:a16="http://schemas.microsoft.com/office/drawing/2014/main" id="{240E1AF0-DC60-482A-AD65-70F248080D87}"/>
              </a:ext>
            </a:extLst>
          </p:cNvPr>
          <p:cNvPicPr>
            <a:picLocks noChangeAspect="1"/>
          </p:cNvPicPr>
          <p:nvPr/>
        </p:nvPicPr>
        <p:blipFill>
          <a:blip r:embed="rId7"/>
          <a:stretch>
            <a:fillRect/>
          </a:stretch>
        </p:blipFill>
        <p:spPr>
          <a:xfrm>
            <a:off x="6281926" y="4429878"/>
            <a:ext cx="2446516" cy="1438255"/>
          </a:xfrm>
          <a:prstGeom prst="rect">
            <a:avLst/>
          </a:prstGeom>
        </p:spPr>
      </p:pic>
    </p:spTree>
    <p:extLst>
      <p:ext uri="{BB962C8B-B14F-4D97-AF65-F5344CB8AC3E}">
        <p14:creationId xmlns:p14="http://schemas.microsoft.com/office/powerpoint/2010/main" val="2507159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87676"/>
            <a:ext cx="9471033" cy="70198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(10)</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98</a:t>
            </a:fld>
            <a:endParaRPr lang="lv-LV" dirty="0"/>
          </a:p>
        </p:txBody>
      </p:sp>
      <p:pic>
        <p:nvPicPr>
          <p:cNvPr id="6" name="Picture 5">
            <a:extLst>
              <a:ext uri="{FF2B5EF4-FFF2-40B4-BE49-F238E27FC236}">
                <a16:creationId xmlns:a16="http://schemas.microsoft.com/office/drawing/2014/main" id="{34B66E54-FE9B-496A-9D7D-3C7B4EFC6CEB}"/>
              </a:ext>
            </a:extLst>
          </p:cNvPr>
          <p:cNvPicPr>
            <a:picLocks noChangeAspect="1"/>
          </p:cNvPicPr>
          <p:nvPr/>
        </p:nvPicPr>
        <p:blipFill>
          <a:blip r:embed="rId3"/>
          <a:stretch>
            <a:fillRect/>
          </a:stretch>
        </p:blipFill>
        <p:spPr>
          <a:xfrm>
            <a:off x="157085" y="1670022"/>
            <a:ext cx="5572258" cy="1652588"/>
          </a:xfrm>
          <a:prstGeom prst="rect">
            <a:avLst/>
          </a:prstGeom>
        </p:spPr>
      </p:pic>
      <p:sp>
        <p:nvSpPr>
          <p:cNvPr id="7" name="Rectangle: Rounded Corners 6">
            <a:extLst>
              <a:ext uri="{FF2B5EF4-FFF2-40B4-BE49-F238E27FC236}">
                <a16:creationId xmlns:a16="http://schemas.microsoft.com/office/drawing/2014/main" id="{8564974A-2C33-4A53-83D9-CDABCA11FB86}"/>
              </a:ext>
            </a:extLst>
          </p:cNvPr>
          <p:cNvSpPr/>
          <p:nvPr/>
        </p:nvSpPr>
        <p:spPr>
          <a:xfrm>
            <a:off x="5857875" y="789657"/>
            <a:ext cx="6073581" cy="5953649"/>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        Piemēram: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8" name="Callout: Line 7">
            <a:extLst>
              <a:ext uri="{FF2B5EF4-FFF2-40B4-BE49-F238E27FC236}">
                <a16:creationId xmlns:a16="http://schemas.microsoft.com/office/drawing/2014/main" id="{630905FA-E7C8-42B1-970B-A25B0F3DD2EF}"/>
              </a:ext>
            </a:extLst>
          </p:cNvPr>
          <p:cNvSpPr/>
          <p:nvPr/>
        </p:nvSpPr>
        <p:spPr>
          <a:xfrm>
            <a:off x="838200" y="3429001"/>
            <a:ext cx="4353951" cy="3314306"/>
          </a:xfrm>
          <a:prstGeom prst="borderCallout1">
            <a:avLst>
              <a:gd name="adj1" fmla="val -241"/>
              <a:gd name="adj2" fmla="val 43260"/>
              <a:gd name="adj3" fmla="val -31772"/>
              <a:gd name="adj4" fmla="val 1574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D8059AB4-64C4-4B7D-8FBF-6180242F4D04}"/>
              </a:ext>
            </a:extLst>
          </p:cNvPr>
          <p:cNvPicPr>
            <a:picLocks noChangeAspect="1"/>
          </p:cNvPicPr>
          <p:nvPr/>
        </p:nvPicPr>
        <p:blipFill>
          <a:blip r:embed="rId4"/>
          <a:stretch>
            <a:fillRect/>
          </a:stretch>
        </p:blipFill>
        <p:spPr>
          <a:xfrm>
            <a:off x="882077" y="3463768"/>
            <a:ext cx="4310074" cy="3244771"/>
          </a:xfrm>
          <a:prstGeom prst="rect">
            <a:avLst/>
          </a:prstGeom>
        </p:spPr>
      </p:pic>
      <p:pic>
        <p:nvPicPr>
          <p:cNvPr id="11" name="Picture 10">
            <a:extLst>
              <a:ext uri="{FF2B5EF4-FFF2-40B4-BE49-F238E27FC236}">
                <a16:creationId xmlns:a16="http://schemas.microsoft.com/office/drawing/2014/main" id="{F575A4AA-33F8-4FC2-A728-D12FD74A672F}"/>
              </a:ext>
            </a:extLst>
          </p:cNvPr>
          <p:cNvPicPr>
            <a:picLocks noChangeAspect="1"/>
          </p:cNvPicPr>
          <p:nvPr/>
        </p:nvPicPr>
        <p:blipFill>
          <a:blip r:embed="rId5"/>
          <a:stretch>
            <a:fillRect/>
          </a:stretch>
        </p:blipFill>
        <p:spPr>
          <a:xfrm>
            <a:off x="7831248" y="845282"/>
            <a:ext cx="2629365" cy="695689"/>
          </a:xfrm>
          <a:prstGeom prst="rect">
            <a:avLst/>
          </a:prstGeom>
        </p:spPr>
      </p:pic>
      <p:sp>
        <p:nvSpPr>
          <p:cNvPr id="12" name="Flowchart: Alternate Process 11">
            <a:extLst>
              <a:ext uri="{FF2B5EF4-FFF2-40B4-BE49-F238E27FC236}">
                <a16:creationId xmlns:a16="http://schemas.microsoft.com/office/drawing/2014/main" id="{0D7750FF-6D82-42E8-99D6-63C0773352B2}"/>
              </a:ext>
            </a:extLst>
          </p:cNvPr>
          <p:cNvSpPr/>
          <p:nvPr/>
        </p:nvSpPr>
        <p:spPr>
          <a:xfrm>
            <a:off x="5970490" y="1596596"/>
            <a:ext cx="5848350" cy="1726014"/>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Faktu konstatācija: </a:t>
            </a:r>
            <a:r>
              <a:rPr lang="lv-LV" dirty="0">
                <a:solidFill>
                  <a:schemeClr val="tx1"/>
                </a:solidFill>
                <a:latin typeface="Times New Roman" panose="02020603050405020304" pitchFamily="18" charset="0"/>
                <a:cs typeface="Times New Roman" panose="02020603050405020304" pitchFamily="18" charset="0"/>
              </a:rPr>
              <a:t>būvlaukuma teritorijā esošajiem kokiem nav veikti koku stumbru aizsardzība, kā noteikts darbu organizēšanas projekta un darbu veikšanas projekta skaidrojošajā aprakstā. Saglabājamo koku stumbri jāiežogo ar vismaz 2 m augstiem un 25 mm bieziem dēļu vairogiem, lai būvniecības laikā kokiem netraumētu mizu</a:t>
            </a:r>
          </a:p>
        </p:txBody>
      </p:sp>
      <p:sp>
        <p:nvSpPr>
          <p:cNvPr id="13" name="Flowchart: Alternate Process 12">
            <a:extLst>
              <a:ext uri="{FF2B5EF4-FFF2-40B4-BE49-F238E27FC236}">
                <a16:creationId xmlns:a16="http://schemas.microsoft.com/office/drawing/2014/main" id="{B0751C3E-C073-4A72-9916-AC38722AADB0}"/>
              </a:ext>
            </a:extLst>
          </p:cNvPr>
          <p:cNvSpPr/>
          <p:nvPr/>
        </p:nvSpPr>
        <p:spPr>
          <a:xfrm>
            <a:off x="5970490" y="3378235"/>
            <a:ext cx="5848350" cy="854242"/>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Pamatojums: </a:t>
            </a:r>
            <a:r>
              <a:rPr lang="lv-LV" dirty="0">
                <a:solidFill>
                  <a:schemeClr val="tx1"/>
                </a:solidFill>
                <a:latin typeface="Times New Roman" panose="02020603050405020304" pitchFamily="18" charset="0"/>
                <a:cs typeface="Times New Roman" panose="02020603050405020304" pitchFamily="18" charset="0"/>
              </a:rPr>
              <a:t>Netiek ievērots ĒBN 135.punkts, darbu organizēšanas projektā un darbu veikšanas projektā paredzētās prasības</a:t>
            </a:r>
          </a:p>
        </p:txBody>
      </p:sp>
      <p:sp>
        <p:nvSpPr>
          <p:cNvPr id="14" name="Flowchart: Alternate Process 13">
            <a:extLst>
              <a:ext uri="{FF2B5EF4-FFF2-40B4-BE49-F238E27FC236}">
                <a16:creationId xmlns:a16="http://schemas.microsoft.com/office/drawing/2014/main" id="{28151990-5C14-4AB3-9693-37B6036DD8FA}"/>
              </a:ext>
            </a:extLst>
          </p:cNvPr>
          <p:cNvSpPr/>
          <p:nvPr/>
        </p:nvSpPr>
        <p:spPr>
          <a:xfrm>
            <a:off x="5970490" y="4364897"/>
            <a:ext cx="5848350" cy="1990561"/>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Fotofiksācija ar komentāriem: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sz="800"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r>
              <a:rPr lang="lv-LV" sz="1400" dirty="0">
                <a:solidFill>
                  <a:schemeClr val="tx1"/>
                </a:solidFill>
                <a:latin typeface="Times New Roman" panose="02020603050405020304" pitchFamily="18" charset="0"/>
                <a:cs typeface="Times New Roman" panose="02020603050405020304" pitchFamily="18" charset="0"/>
              </a:rPr>
              <a:t>     Koki nav iežogoti ar                           Darbu veikšanas projektā                  </a:t>
            </a:r>
          </a:p>
          <a:p>
            <a:pPr algn="just"/>
            <a:r>
              <a:rPr lang="lv-LV" sz="1400" dirty="0">
                <a:solidFill>
                  <a:schemeClr val="tx1"/>
                </a:solidFill>
                <a:latin typeface="Times New Roman" panose="02020603050405020304" pitchFamily="18" charset="0"/>
                <a:cs typeface="Times New Roman" panose="02020603050405020304" pitchFamily="18" charset="0"/>
              </a:rPr>
              <a:t>          dēļu vairogiem                     paredzētais koku aizsardzības risinājums</a:t>
            </a:r>
          </a:p>
        </p:txBody>
      </p:sp>
      <p:pic>
        <p:nvPicPr>
          <p:cNvPr id="9" name="Picture 8">
            <a:extLst>
              <a:ext uri="{FF2B5EF4-FFF2-40B4-BE49-F238E27FC236}">
                <a16:creationId xmlns:a16="http://schemas.microsoft.com/office/drawing/2014/main" id="{DEAF65FA-06AA-4798-A762-3DABA2FE5755}"/>
              </a:ext>
            </a:extLst>
          </p:cNvPr>
          <p:cNvPicPr>
            <a:picLocks noChangeAspect="1"/>
          </p:cNvPicPr>
          <p:nvPr/>
        </p:nvPicPr>
        <p:blipFill>
          <a:blip r:embed="rId6"/>
          <a:stretch>
            <a:fillRect/>
          </a:stretch>
        </p:blipFill>
        <p:spPr>
          <a:xfrm>
            <a:off x="9292248" y="4622303"/>
            <a:ext cx="1379904" cy="1257690"/>
          </a:xfrm>
          <a:prstGeom prst="rect">
            <a:avLst/>
          </a:prstGeom>
        </p:spPr>
      </p:pic>
      <p:pic>
        <p:nvPicPr>
          <p:cNvPr id="15" name="Picture 14">
            <a:extLst>
              <a:ext uri="{FF2B5EF4-FFF2-40B4-BE49-F238E27FC236}">
                <a16:creationId xmlns:a16="http://schemas.microsoft.com/office/drawing/2014/main" id="{B1FC5AC2-012E-4BB4-8E4A-97E5101A2FED}"/>
              </a:ext>
            </a:extLst>
          </p:cNvPr>
          <p:cNvPicPr>
            <a:picLocks noChangeAspect="1"/>
          </p:cNvPicPr>
          <p:nvPr/>
        </p:nvPicPr>
        <p:blipFill>
          <a:blip r:embed="rId7"/>
          <a:stretch>
            <a:fillRect/>
          </a:stretch>
        </p:blipFill>
        <p:spPr>
          <a:xfrm>
            <a:off x="6451344" y="4728275"/>
            <a:ext cx="1379904" cy="1151718"/>
          </a:xfrm>
          <a:prstGeom prst="rect">
            <a:avLst/>
          </a:prstGeom>
        </p:spPr>
      </p:pic>
    </p:spTree>
    <p:extLst>
      <p:ext uri="{BB962C8B-B14F-4D97-AF65-F5344CB8AC3E}">
        <p14:creationId xmlns:p14="http://schemas.microsoft.com/office/powerpoint/2010/main" val="819876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947371"/>
          </a:xfrm>
        </p:spPr>
        <p:txBody>
          <a:bodyPr>
            <a:normAutofit fontScale="90000"/>
          </a:bodyPr>
          <a:lstStyle/>
          <a:p>
            <a:pPr algn="ctr"/>
            <a:br>
              <a:rPr lang="lv-LV" b="1" dirty="0">
                <a:solidFill>
                  <a:srgbClr val="008080"/>
                </a:solidFill>
              </a:rPr>
            </a:br>
            <a:r>
              <a:rPr lang="lv-LV" sz="4900" b="1" dirty="0">
                <a:latin typeface="Times New Roman" panose="02020603050405020304" pitchFamily="18" charset="0"/>
                <a:cs typeface="Times New Roman" panose="02020603050405020304" pitchFamily="18" charset="0"/>
              </a:rPr>
              <a:t>Atzinums par objekta pārbaudi (11)</a:t>
            </a:r>
            <a:br>
              <a:rPr lang="lv-LV" dirty="0">
                <a:latin typeface="Times New Roman" panose="02020603050405020304" pitchFamily="18" charset="0"/>
                <a:cs typeface="Times New Roman" panose="02020603050405020304" pitchFamily="18" charset="0"/>
              </a:rPr>
            </a:br>
            <a:endParaRPr lang="lv-LV"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60423" y="1485902"/>
            <a:ext cx="8975085" cy="4682758"/>
          </a:xfrm>
        </p:spPr>
        <p:txBody>
          <a:bodyPr>
            <a:noAutofit/>
          </a:bodyPr>
          <a:lstStyle/>
          <a:p>
            <a:pPr algn="just"/>
            <a:endParaRPr lang="lv-LV" sz="2400" dirty="0">
              <a:latin typeface="Times New Roman" panose="02020603050405020304" pitchFamily="18" charset="0"/>
              <a:cs typeface="Times New Roman" panose="02020603050405020304" pitchFamily="18" charset="0"/>
            </a:endParaRP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99</a:t>
            </a:fld>
            <a:endParaRPr lang="lv-LV" dirty="0"/>
          </a:p>
        </p:txBody>
      </p:sp>
      <p:pic>
        <p:nvPicPr>
          <p:cNvPr id="4" name="Picture 3">
            <a:extLst>
              <a:ext uri="{FF2B5EF4-FFF2-40B4-BE49-F238E27FC236}">
                <a16:creationId xmlns:a16="http://schemas.microsoft.com/office/drawing/2014/main" id="{14960B45-C320-42CB-AA9E-0710DD459596}"/>
              </a:ext>
            </a:extLst>
          </p:cNvPr>
          <p:cNvPicPr>
            <a:picLocks noChangeAspect="1"/>
          </p:cNvPicPr>
          <p:nvPr/>
        </p:nvPicPr>
        <p:blipFill>
          <a:blip r:embed="rId3"/>
          <a:stretch>
            <a:fillRect/>
          </a:stretch>
        </p:blipFill>
        <p:spPr>
          <a:xfrm>
            <a:off x="157163" y="1676400"/>
            <a:ext cx="5541236" cy="2305050"/>
          </a:xfrm>
          <a:prstGeom prst="rect">
            <a:avLst/>
          </a:prstGeom>
        </p:spPr>
      </p:pic>
      <p:sp>
        <p:nvSpPr>
          <p:cNvPr id="6" name="Rectangle: Rounded Corners 5">
            <a:extLst>
              <a:ext uri="{FF2B5EF4-FFF2-40B4-BE49-F238E27FC236}">
                <a16:creationId xmlns:a16="http://schemas.microsoft.com/office/drawing/2014/main" id="{C4F61163-1B52-4E27-8BE1-07AC945B70F3}"/>
              </a:ext>
            </a:extLst>
          </p:cNvPr>
          <p:cNvSpPr/>
          <p:nvPr/>
        </p:nvSpPr>
        <p:spPr>
          <a:xfrm>
            <a:off x="5931566" y="976315"/>
            <a:ext cx="6054531" cy="5440178"/>
          </a:xfrm>
          <a:prstGeom prst="roundRect">
            <a:avLst/>
          </a:prstGeom>
          <a:solidFill>
            <a:schemeClr val="accent4">
              <a:lumMod val="60000"/>
              <a:lumOff val="4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Piemēram:</a:t>
            </a:r>
          </a:p>
          <a:p>
            <a:pPr algn="just"/>
            <a:endParaRPr lang="lv-LV" sz="800"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a:p>
            <a:pPr algn="just"/>
            <a:endParaRPr lang="lv-LV" dirty="0">
              <a:solidFill>
                <a:schemeClr val="tx1"/>
              </a:solidFill>
              <a:latin typeface="Times New Roman" panose="02020603050405020304" pitchFamily="18" charset="0"/>
              <a:cs typeface="Times New Roman" panose="02020603050405020304" pitchFamily="18" charset="0"/>
            </a:endParaRPr>
          </a:p>
        </p:txBody>
      </p:sp>
      <p:sp>
        <p:nvSpPr>
          <p:cNvPr id="7" name="Callout: Line 6">
            <a:extLst>
              <a:ext uri="{FF2B5EF4-FFF2-40B4-BE49-F238E27FC236}">
                <a16:creationId xmlns:a16="http://schemas.microsoft.com/office/drawing/2014/main" id="{B7A304E7-E012-4EB0-9DDC-45F87156B17A}"/>
              </a:ext>
            </a:extLst>
          </p:cNvPr>
          <p:cNvSpPr/>
          <p:nvPr/>
        </p:nvSpPr>
        <p:spPr>
          <a:xfrm>
            <a:off x="1019175" y="3908341"/>
            <a:ext cx="4679223" cy="2508151"/>
          </a:xfrm>
          <a:prstGeom prst="borderCallout1">
            <a:avLst>
              <a:gd name="adj1" fmla="val 48328"/>
              <a:gd name="adj2" fmla="val -244"/>
              <a:gd name="adj3" fmla="val -35079"/>
              <a:gd name="adj4" fmla="val -1376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9" name="Picture 8">
            <a:extLst>
              <a:ext uri="{FF2B5EF4-FFF2-40B4-BE49-F238E27FC236}">
                <a16:creationId xmlns:a16="http://schemas.microsoft.com/office/drawing/2014/main" id="{E2870C44-D0B3-4176-B6A1-6F990A456E97}"/>
              </a:ext>
            </a:extLst>
          </p:cNvPr>
          <p:cNvPicPr>
            <a:picLocks noChangeAspect="1"/>
          </p:cNvPicPr>
          <p:nvPr/>
        </p:nvPicPr>
        <p:blipFill>
          <a:blip r:embed="rId4"/>
          <a:stretch>
            <a:fillRect/>
          </a:stretch>
        </p:blipFill>
        <p:spPr>
          <a:xfrm>
            <a:off x="1085850" y="3981905"/>
            <a:ext cx="4505325" cy="2399390"/>
          </a:xfrm>
          <a:prstGeom prst="rect">
            <a:avLst/>
          </a:prstGeom>
        </p:spPr>
      </p:pic>
      <p:pic>
        <p:nvPicPr>
          <p:cNvPr id="11" name="Picture 10">
            <a:extLst>
              <a:ext uri="{FF2B5EF4-FFF2-40B4-BE49-F238E27FC236}">
                <a16:creationId xmlns:a16="http://schemas.microsoft.com/office/drawing/2014/main" id="{BCCB1D6C-7E07-49D7-B545-36BEDB5B999A}"/>
              </a:ext>
            </a:extLst>
          </p:cNvPr>
          <p:cNvPicPr>
            <a:picLocks noChangeAspect="1"/>
          </p:cNvPicPr>
          <p:nvPr/>
        </p:nvPicPr>
        <p:blipFill>
          <a:blip r:embed="rId5"/>
          <a:stretch>
            <a:fillRect/>
          </a:stretch>
        </p:blipFill>
        <p:spPr>
          <a:xfrm>
            <a:off x="7576555" y="1076325"/>
            <a:ext cx="3257550" cy="1019175"/>
          </a:xfrm>
          <a:prstGeom prst="rect">
            <a:avLst/>
          </a:prstGeom>
        </p:spPr>
      </p:pic>
      <p:sp>
        <p:nvSpPr>
          <p:cNvPr id="12" name="Flowchart: Alternate Process 11">
            <a:extLst>
              <a:ext uri="{FF2B5EF4-FFF2-40B4-BE49-F238E27FC236}">
                <a16:creationId xmlns:a16="http://schemas.microsoft.com/office/drawing/2014/main" id="{BBBBEC14-8433-4831-905E-F5ED7C878B40}"/>
              </a:ext>
            </a:extLst>
          </p:cNvPr>
          <p:cNvSpPr/>
          <p:nvPr/>
        </p:nvSpPr>
        <p:spPr>
          <a:xfrm>
            <a:off x="6096000" y="2111641"/>
            <a:ext cx="5699825" cy="1019175"/>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Faktu konstatācija: </a:t>
            </a:r>
            <a:r>
              <a:rPr lang="lv-LV" dirty="0">
                <a:solidFill>
                  <a:schemeClr val="tx1"/>
                </a:solidFill>
                <a:latin typeface="Times New Roman" panose="02020603050405020304" pitchFamily="18" charset="0"/>
                <a:cs typeface="Times New Roman" panose="02020603050405020304" pitchFamily="18" charset="0"/>
              </a:rPr>
              <a:t>atbilstoši VEDLUDB datiem būvuzraugs Artūrs Uzraugs 10.12.2020. ir atradies būvlaukumā, bet nav izdarījis ierakstu būvdarbu žurnālā</a:t>
            </a:r>
          </a:p>
        </p:txBody>
      </p:sp>
      <p:sp>
        <p:nvSpPr>
          <p:cNvPr id="13" name="Flowchart: Alternate Process 12">
            <a:extLst>
              <a:ext uri="{FF2B5EF4-FFF2-40B4-BE49-F238E27FC236}">
                <a16:creationId xmlns:a16="http://schemas.microsoft.com/office/drawing/2014/main" id="{A6EE9A39-748A-4278-8814-325CBE7EBC1E}"/>
              </a:ext>
            </a:extLst>
          </p:cNvPr>
          <p:cNvSpPr/>
          <p:nvPr/>
        </p:nvSpPr>
        <p:spPr>
          <a:xfrm>
            <a:off x="6096000" y="3318506"/>
            <a:ext cx="5699825" cy="438049"/>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Pamatojums: </a:t>
            </a:r>
            <a:r>
              <a:rPr lang="lv-LV" dirty="0">
                <a:solidFill>
                  <a:schemeClr val="tx1"/>
                </a:solidFill>
                <a:latin typeface="Times New Roman" panose="02020603050405020304" pitchFamily="18" charset="0"/>
                <a:cs typeface="Times New Roman" panose="02020603050405020304" pitchFamily="18" charset="0"/>
              </a:rPr>
              <a:t>Netiek ievērots VBN 125.9.apakšpunkts </a:t>
            </a:r>
          </a:p>
        </p:txBody>
      </p:sp>
      <p:sp>
        <p:nvSpPr>
          <p:cNvPr id="14" name="Flowchart: Alternate Process 13">
            <a:extLst>
              <a:ext uri="{FF2B5EF4-FFF2-40B4-BE49-F238E27FC236}">
                <a16:creationId xmlns:a16="http://schemas.microsoft.com/office/drawing/2014/main" id="{7DF4F01D-94AB-47DE-9D34-84007F859404}"/>
              </a:ext>
            </a:extLst>
          </p:cNvPr>
          <p:cNvSpPr/>
          <p:nvPr/>
        </p:nvSpPr>
        <p:spPr>
          <a:xfrm>
            <a:off x="6108920" y="3906738"/>
            <a:ext cx="5699824" cy="2261922"/>
          </a:xfrm>
          <a:prstGeom prst="flowChartAlternateProcess">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latin typeface="Times New Roman" panose="02020603050405020304" pitchFamily="18" charset="0"/>
                <a:cs typeface="Times New Roman" panose="02020603050405020304" pitchFamily="18" charset="0"/>
              </a:rPr>
              <a:t>Fotofiksācija ar komentāriem:</a:t>
            </a: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endParaRPr lang="lv-LV" b="1" dirty="0">
              <a:solidFill>
                <a:schemeClr val="tx1"/>
              </a:solidFill>
              <a:latin typeface="Times New Roman" panose="02020603050405020304" pitchFamily="18" charset="0"/>
              <a:cs typeface="Times New Roman" panose="02020603050405020304" pitchFamily="18" charset="0"/>
            </a:endParaRPr>
          </a:p>
          <a:p>
            <a:pPr algn="just"/>
            <a:r>
              <a:rPr lang="lv-LV" sz="1400" dirty="0">
                <a:solidFill>
                  <a:schemeClr val="tx1"/>
                </a:solidFill>
                <a:latin typeface="Times New Roman" panose="02020603050405020304" pitchFamily="18" charset="0"/>
                <a:cs typeface="Times New Roman" panose="02020603050405020304" pitchFamily="18" charset="0"/>
              </a:rPr>
              <a:t>             Dati no VEDLUDB                         Dati no būvniecības lietas</a:t>
            </a:r>
          </a:p>
          <a:p>
            <a:pPr algn="just"/>
            <a:r>
              <a:rPr lang="lv-LV" sz="1400" dirty="0">
                <a:solidFill>
                  <a:schemeClr val="tx1"/>
                </a:solidFill>
                <a:latin typeface="Times New Roman" panose="02020603050405020304" pitchFamily="18" charset="0"/>
                <a:cs typeface="Times New Roman" panose="02020603050405020304" pitchFamily="18" charset="0"/>
              </a:rPr>
              <a:t>                                                      būvdarbu žurnāla “Būvuzraugu ieraksti”</a:t>
            </a:r>
          </a:p>
        </p:txBody>
      </p:sp>
      <p:pic>
        <p:nvPicPr>
          <p:cNvPr id="15" name="Picture 14">
            <a:extLst>
              <a:ext uri="{FF2B5EF4-FFF2-40B4-BE49-F238E27FC236}">
                <a16:creationId xmlns:a16="http://schemas.microsoft.com/office/drawing/2014/main" id="{47087B4B-1FE3-4CF1-A39B-86405F101780}"/>
              </a:ext>
            </a:extLst>
          </p:cNvPr>
          <p:cNvPicPr>
            <a:picLocks noChangeAspect="1"/>
          </p:cNvPicPr>
          <p:nvPr/>
        </p:nvPicPr>
        <p:blipFill>
          <a:blip r:embed="rId6"/>
          <a:stretch>
            <a:fillRect/>
          </a:stretch>
        </p:blipFill>
        <p:spPr>
          <a:xfrm>
            <a:off x="9162525" y="4281670"/>
            <a:ext cx="2499134" cy="1276350"/>
          </a:xfrm>
          <a:prstGeom prst="rect">
            <a:avLst/>
          </a:prstGeom>
        </p:spPr>
      </p:pic>
      <p:pic>
        <p:nvPicPr>
          <p:cNvPr id="17" name="Picture 16">
            <a:extLst>
              <a:ext uri="{FF2B5EF4-FFF2-40B4-BE49-F238E27FC236}">
                <a16:creationId xmlns:a16="http://schemas.microsoft.com/office/drawing/2014/main" id="{CA04273D-6884-45B9-8146-AA3F3539EF61}"/>
              </a:ext>
            </a:extLst>
          </p:cNvPr>
          <p:cNvPicPr>
            <a:picLocks noChangeAspect="1"/>
          </p:cNvPicPr>
          <p:nvPr/>
        </p:nvPicPr>
        <p:blipFill>
          <a:blip r:embed="rId7"/>
          <a:stretch>
            <a:fillRect/>
          </a:stretch>
        </p:blipFill>
        <p:spPr>
          <a:xfrm>
            <a:off x="6216736" y="4292827"/>
            <a:ext cx="2719638" cy="1265193"/>
          </a:xfrm>
          <a:prstGeom prst="rect">
            <a:avLst/>
          </a:prstGeom>
        </p:spPr>
      </p:pic>
    </p:spTree>
    <p:extLst>
      <p:ext uri="{BB962C8B-B14F-4D97-AF65-F5344CB8AC3E}">
        <p14:creationId xmlns:p14="http://schemas.microsoft.com/office/powerpoint/2010/main" val="2201124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14846</Words>
  <Application>Microsoft Office PowerPoint</Application>
  <PresentationFormat>Platekrāna</PresentationFormat>
  <Paragraphs>1594</Paragraphs>
  <Slides>129</Slides>
  <Notes>87</Notes>
  <HiddenSlides>0</HiddenSlides>
  <MMClips>0</MMClips>
  <ScaleCrop>false</ScaleCrop>
  <HeadingPairs>
    <vt:vector size="6" baseType="variant">
      <vt:variant>
        <vt:lpstr>Lietotie fonti</vt:lpstr>
      </vt:variant>
      <vt:variant>
        <vt:i4>6</vt:i4>
      </vt:variant>
      <vt:variant>
        <vt:lpstr>Dizains</vt:lpstr>
      </vt:variant>
      <vt:variant>
        <vt:i4>2</vt:i4>
      </vt:variant>
      <vt:variant>
        <vt:lpstr>Slaidu virsraksti</vt:lpstr>
      </vt:variant>
      <vt:variant>
        <vt:i4>129</vt:i4>
      </vt:variant>
    </vt:vector>
  </HeadingPairs>
  <TitlesOfParts>
    <vt:vector size="137" baseType="lpstr">
      <vt:lpstr>Arial</vt:lpstr>
      <vt:lpstr>Calibri</vt:lpstr>
      <vt:lpstr>Calibri Light</vt:lpstr>
      <vt:lpstr>Rockwell</vt:lpstr>
      <vt:lpstr>Times New Roman</vt:lpstr>
      <vt:lpstr>Verdana</vt:lpstr>
      <vt:lpstr>Office Theme</vt:lpstr>
      <vt:lpstr>1_Office Theme</vt:lpstr>
      <vt:lpstr>PowerPoint prezentācija</vt:lpstr>
      <vt:lpstr>Semināra «Ugunsdrošības aspekti būvobjektā» darba kārtība 18.12.2020.</vt:lpstr>
      <vt:lpstr>Klausītāju uzvedības noteikumi</vt:lpstr>
      <vt:lpstr>Ugunsdrošības pasākumu pārskats </vt:lpstr>
      <vt:lpstr>Darbu veikšanas projektā iekļaujamie ugunsdrošības pasākumi   </vt:lpstr>
      <vt:lpstr>Darbu veikšanas projekts  speciālajos būvnoteikumos</vt:lpstr>
      <vt:lpstr>Kas izstrādā DVP  un kas saskaņo?</vt:lpstr>
      <vt:lpstr>Kur var atrast DVP?</vt:lpstr>
      <vt:lpstr>DVP pārbaude</vt:lpstr>
      <vt:lpstr>Kam jābūt iekļautam DVP</vt:lpstr>
      <vt:lpstr>Vispārīgās  ugunsdrošības prasības būvobjektā</vt:lpstr>
      <vt:lpstr>Ugunsdrošībai lietojamās zīmes</vt:lpstr>
      <vt:lpstr>Ugunsdrošībai lietojamās zīmes</vt:lpstr>
      <vt:lpstr>Ugunsdrošībai lietojamās zīmes</vt:lpstr>
      <vt:lpstr>Vispārīgās ugunsdrošības prasības būvobjektā</vt:lpstr>
      <vt:lpstr>Vispārīgās ugunsdrošības prasības būvobjektā</vt:lpstr>
      <vt:lpstr>Vispārīgās ugunsdrošības prasības būvobjektā</vt:lpstr>
      <vt:lpstr>Ugunsbīstamie darbi</vt:lpstr>
      <vt:lpstr>Ugunsbīstamie darbi</vt:lpstr>
      <vt:lpstr>Ugunsbīstamie darbi</vt:lpstr>
      <vt:lpstr>Ugunsbīstamie darbi</vt:lpstr>
      <vt:lpstr>Darba aizsardzības prasības, veicot būvdarbus</vt:lpstr>
      <vt:lpstr>Darba aizsardzības prasības, veicot būvdarbus</vt:lpstr>
      <vt:lpstr>Vadlīnijas būvdarbu veicēja  kvalitātes kontroles sistēmai  </vt:lpstr>
      <vt:lpstr>Vadlīnijas būvdarbu veicēja  kvalitātes kontroles sistēmai</vt:lpstr>
      <vt:lpstr>Vadlīnijas būvdarbu veicēja  kvalitātes kontroles sistēmai</vt:lpstr>
      <vt:lpstr>Pienākumi</vt:lpstr>
      <vt:lpstr>PowerPoint prezentācija</vt:lpstr>
      <vt:lpstr>Jautājums Nr.1</vt:lpstr>
      <vt:lpstr>Atbilde uz jautājumu Nr.1  </vt:lpstr>
      <vt:lpstr>Jautājums Nr.2</vt:lpstr>
      <vt:lpstr>Atbildes uz jautājumu Nr.2</vt:lpstr>
      <vt:lpstr>Jautājums Nr.3</vt:lpstr>
      <vt:lpstr>Atbilde uz jautājumu Nr.3  </vt:lpstr>
      <vt:lpstr>PowerPoint prezentācija</vt:lpstr>
      <vt:lpstr>Pieņemšana ekspluatācijā - būves atbilstība ugunsdrošības prasībām </vt:lpstr>
      <vt:lpstr>VUGD atzinums speciālajos  būvnoteikumos (1)</vt:lpstr>
      <vt:lpstr>Kā pieprasīt atzinumu par būves gatavību ekspluatācijai</vt:lpstr>
      <vt:lpstr>VUGD atzinums speciālajos  būvnoteikumos (2)</vt:lpstr>
      <vt:lpstr>Atbildība par ugunsdrošību objektā</vt:lpstr>
      <vt:lpstr>Vispārīgās ugunsdrošības prasības </vt:lpstr>
      <vt:lpstr>Vispārīgās ugunsdrošības prasības</vt:lpstr>
      <vt:lpstr>               Vispārīgās ugunsdrošības prasības</vt:lpstr>
      <vt:lpstr>Skursteņi </vt:lpstr>
      <vt:lpstr>Komisijas darba laikā ir nodrošināta brīva piekļuve</vt:lpstr>
      <vt:lpstr> Inženiertīklu ugunsdrošības prasības</vt:lpstr>
      <vt:lpstr>Evakuācija</vt:lpstr>
      <vt:lpstr>246. Evakuācijas ceļos aizliegts:</vt:lpstr>
      <vt:lpstr>Noteikumi par Latvijas būvnormatīvu LBN 201-15  "Būvju ugunsdrošība“ (1)</vt:lpstr>
      <vt:lpstr>Noteikumi par Latvijas būvnormatīvu LBN 201-15  "Būvju ugunsdrošība“ (2)</vt:lpstr>
      <vt:lpstr>Noteikumi par Latvijas būvnormatīvu LBN 201-15  "Būvju ugunsdrošība“ 1.tabula</vt:lpstr>
      <vt:lpstr>PowerPoint prezentācija</vt:lpstr>
      <vt:lpstr>Jautājums Nr.1</vt:lpstr>
      <vt:lpstr>Atbilde uz jautājumu Nr.1  </vt:lpstr>
      <vt:lpstr>Jautājums Nr.2</vt:lpstr>
      <vt:lpstr>Atbilde uz jautājumu Nr.2 </vt:lpstr>
      <vt:lpstr>Jautājums Nr.3</vt:lpstr>
      <vt:lpstr>Atbilde uz jautājumu Nr.3 </vt:lpstr>
      <vt:lpstr>PowerPoint prezentācija</vt:lpstr>
      <vt:lpstr>Kafijas un tējas pauze</vt:lpstr>
      <vt:lpstr>Elektroniskais būvdarbu žurnāls BIS 2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Jautājums Nr.1</vt:lpstr>
      <vt:lpstr>Atbilde uz jautājumu Nr.1 </vt:lpstr>
      <vt:lpstr>Jautājums Nr.2</vt:lpstr>
      <vt:lpstr>Atbilde uz jautājumu Nr.2 </vt:lpstr>
      <vt:lpstr>Jautājums Nr.3</vt:lpstr>
      <vt:lpstr>Atbilde uz jautājumu Nr.3 </vt:lpstr>
      <vt:lpstr>PowerPoint prezentācija</vt:lpstr>
      <vt:lpstr>Atzinuma par būvobjekta pārbaudi aizpildīšana  </vt:lpstr>
      <vt:lpstr> Atzinums par objekta pārbaudi (1) </vt:lpstr>
      <vt:lpstr> Atzinums par objekta pārbaudi (2) </vt:lpstr>
      <vt:lpstr> Atzinums par objekta pārbaudi (3) </vt:lpstr>
      <vt:lpstr> Atzinums par objekta pārbaudi (4) </vt:lpstr>
      <vt:lpstr> Atzinums par objekta pārbaudi (5) </vt:lpstr>
      <vt:lpstr> Atzinums par objekta pārbaudi (6) </vt:lpstr>
      <vt:lpstr> Atzinums par objekta pārbaudi (7) </vt:lpstr>
      <vt:lpstr> Atzinums par objekta pārbaudi (8) </vt:lpstr>
      <vt:lpstr> Atzinums par objekta pārbaudi (9) </vt:lpstr>
      <vt:lpstr> Atzinums par objekta pārbaudi (10) </vt:lpstr>
      <vt:lpstr> Atzinums par objekta pārbaudi (11) </vt:lpstr>
      <vt:lpstr> Atzinums par objekta pārbaudi (12) </vt:lpstr>
      <vt:lpstr> Atzinums par objekta pārbaudi (13) </vt:lpstr>
      <vt:lpstr> Atzinums par objekta pārbaudi (14) </vt:lpstr>
      <vt:lpstr>PowerPoint prezentācija</vt:lpstr>
      <vt:lpstr>Jautājums Nr.1</vt:lpstr>
      <vt:lpstr>Atbilde uz jautājumu Nr.1 </vt:lpstr>
      <vt:lpstr>Jautājums Nr.2</vt:lpstr>
      <vt:lpstr>Atbilde uz jautājumu Nr.2 </vt:lpstr>
      <vt:lpstr>Jautājums Nr.3</vt:lpstr>
      <vt:lpstr>Atbilde uz jautājumu Nr.3 </vt:lpstr>
      <vt:lpstr>PowerPoint prezentācija</vt:lpstr>
      <vt:lpstr>Administratīvais pārkāpums būvobjektā</vt:lpstr>
      <vt:lpstr> Administratīvais pārkāpums būvobjektā (1) </vt:lpstr>
      <vt:lpstr> Administratīvais pārkāpums būvobjektā (2) </vt:lpstr>
      <vt:lpstr> Administratīvais pārkāpums būvobjektā (3) </vt:lpstr>
      <vt:lpstr> Administratīvais pārkāpums būvobjektā (4) </vt:lpstr>
      <vt:lpstr> Administratīvais pārkāpums būvobjektā (5) </vt:lpstr>
      <vt:lpstr> Administratīvais pārkāpums būvobjektā (6) </vt:lpstr>
      <vt:lpstr> Administratīvais pārkāpums būvobjektā (7) </vt:lpstr>
      <vt:lpstr> Administratīvais pārkāpums būvobjektā (8) </vt:lpstr>
      <vt:lpstr> Administratīvais pārkāpums būvobjektā (9) </vt:lpstr>
      <vt:lpstr> Administratīvais pārkāpums būvobjektā (10) </vt:lpstr>
      <vt:lpstr> Administratīvais pārkāpums būvobjektā (11) </vt:lpstr>
      <vt:lpstr>PowerPoint prezentācija</vt:lpstr>
      <vt:lpstr>Jautājums Nr.1</vt:lpstr>
      <vt:lpstr>Atbilde uz jautājumu Nr.1 </vt:lpstr>
      <vt:lpstr>Jautājums Nr.2</vt:lpstr>
      <vt:lpstr>Atbilde uz jautājumu Nr.2 </vt:lpstr>
      <vt:lpstr>Paldies par uzmanību!</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Jūlija Eizenberga</cp:lastModifiedBy>
  <cp:revision>20</cp:revision>
  <dcterms:created xsi:type="dcterms:W3CDTF">2020-12-14T21:39:04Z</dcterms:created>
  <dcterms:modified xsi:type="dcterms:W3CDTF">2020-12-18T14:20:58Z</dcterms:modified>
</cp:coreProperties>
</file>