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84" r:id="rId2"/>
    <p:sldId id="578" r:id="rId3"/>
    <p:sldId id="612" r:id="rId4"/>
    <p:sldId id="599" r:id="rId5"/>
    <p:sldId id="697" r:id="rId6"/>
    <p:sldId id="664" r:id="rId7"/>
    <p:sldId id="598" r:id="rId8"/>
    <p:sldId id="635" r:id="rId9"/>
    <p:sldId id="602" r:id="rId10"/>
    <p:sldId id="641" r:id="rId11"/>
    <p:sldId id="581" r:id="rId12"/>
    <p:sldId id="670" r:id="rId13"/>
    <p:sldId id="548"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2" autoAdjust="0"/>
    <p:restoredTop sz="83671" autoAdjust="0"/>
  </p:normalViewPr>
  <p:slideViewPr>
    <p:cSldViewPr snapToGrid="0">
      <p:cViewPr varScale="1">
        <p:scale>
          <a:sx n="52" d="100"/>
          <a:sy n="52" d="100"/>
        </p:scale>
        <p:origin x="102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172519155533294"/>
          <c:y val="0.2180293501048218"/>
          <c:w val="0.38694741483849632"/>
          <c:h val="0.73584905660377353"/>
        </c:manualLayout>
      </c:layout>
      <c:pieChart>
        <c:varyColors val="1"/>
        <c:ser>
          <c:idx val="0"/>
          <c:order val="0"/>
          <c:tx>
            <c:strRef>
              <c:f>' neatbilst 2023'!$C$3</c:f>
              <c:strCache>
                <c:ptCount val="1"/>
                <c:pt idx="0">
                  <c:v>Būvizstrādājumi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B6-48DF-9E0E-5060557543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B6-48DF-9E0E-5060557543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B6-48DF-9E0E-5060557543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B6-48DF-9E0E-5060557543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EB6-48DF-9E0E-5060557543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EB6-48DF-9E0E-5060557543CA}"/>
              </c:ext>
            </c:extLst>
          </c:dPt>
          <c:dLbls>
            <c:dLbl>
              <c:idx val="0"/>
              <c:layout>
                <c:manualLayout>
                  <c:x val="-6.7430602152572405E-2"/>
                  <c:y val="-1.84786807309463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B6-48DF-9E0E-5060557543CA}"/>
                </c:ext>
              </c:extLst>
            </c:dLbl>
            <c:dLbl>
              <c:idx val="1"/>
              <c:layout>
                <c:manualLayout>
                  <c:x val="2.8525099890018984E-2"/>
                  <c:y val="3.45228544545139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B6-48DF-9E0E-5060557543CA}"/>
                </c:ext>
              </c:extLst>
            </c:dLbl>
            <c:dLbl>
              <c:idx val="2"/>
              <c:delete val="1"/>
              <c:extLst>
                <c:ext xmlns:c15="http://schemas.microsoft.com/office/drawing/2012/chart" uri="{CE6537A1-D6FC-4f65-9D91-7224C49458BB}"/>
                <c:ext xmlns:c16="http://schemas.microsoft.com/office/drawing/2014/chart" uri="{C3380CC4-5D6E-409C-BE32-E72D297353CC}">
                  <c16:uniqueId val="{00000005-4EB6-48DF-9E0E-5060557543CA}"/>
                </c:ext>
              </c:extLst>
            </c:dLbl>
            <c:dLbl>
              <c:idx val="3"/>
              <c:layout>
                <c:manualLayout>
                  <c:x val="2.7969726141193935E-2"/>
                  <c:y val="-2.940622988164292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B6-48DF-9E0E-5060557543CA}"/>
                </c:ext>
              </c:extLst>
            </c:dLbl>
            <c:dLbl>
              <c:idx val="4"/>
              <c:layout>
                <c:manualLayout>
                  <c:x val="4.404275284132092E-3"/>
                  <c:y val="-1.50715594512950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EB6-48DF-9E0E-5060557543CA}"/>
                </c:ext>
              </c:extLst>
            </c:dLbl>
            <c:dLbl>
              <c:idx val="5"/>
              <c:layout>
                <c:manualLayout>
                  <c:x val="-2.9055126790663719E-2"/>
                  <c:y val="-1.69094703482881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EB6-48DF-9E0E-5060557543C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v-LV"/>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neatbilst 2023'!$B$4:$B$10</c:f>
              <c:strCache>
                <c:ptCount val="6"/>
                <c:pt idx="0">
                  <c:v>Nav veikta atbilstības novērtēšana</c:v>
                </c:pt>
                <c:pt idx="1">
                  <c:v>Deklarētā vērtība neatbilst faktiskai vai LBN</c:v>
                </c:pt>
                <c:pt idx="2">
                  <c:v>Neatbilstības tehniskajā dokumentācijā</c:v>
                </c:pt>
                <c:pt idx="3">
                  <c:v>CE marķējums</c:v>
                </c:pt>
                <c:pt idx="4">
                  <c:v>Objektā nav ražotāja deklarācijas</c:v>
                </c:pt>
                <c:pt idx="5">
                  <c:v>Cits</c:v>
                </c:pt>
              </c:strCache>
              <c:extLst/>
            </c:strRef>
          </c:cat>
          <c:val>
            <c:numRef>
              <c:f>' neatbilst 2023'!$C$4:$C$10</c:f>
              <c:numCache>
                <c:formatCode>General</c:formatCode>
                <c:ptCount val="6"/>
                <c:pt idx="0">
                  <c:v>4</c:v>
                </c:pt>
                <c:pt idx="1">
                  <c:v>10</c:v>
                </c:pt>
                <c:pt idx="2">
                  <c:v>0</c:v>
                </c:pt>
                <c:pt idx="3">
                  <c:v>4</c:v>
                </c:pt>
                <c:pt idx="4">
                  <c:v>16</c:v>
                </c:pt>
                <c:pt idx="5">
                  <c:v>39</c:v>
                </c:pt>
              </c:numCache>
              <c:extLst/>
            </c:numRef>
          </c:val>
          <c:extLst>
            <c:ext xmlns:c16="http://schemas.microsoft.com/office/drawing/2014/chart" uri="{C3380CC4-5D6E-409C-BE32-E72D297353CC}">
              <c16:uniqueId val="{0000000C-4EB6-48DF-9E0E-5060557543C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81490869277312E-2"/>
          <c:y val="6.7287894086554376E-2"/>
          <c:w val="0.91228297249569235"/>
          <c:h val="0.78422549372614514"/>
        </c:manualLayout>
      </c:layout>
      <c:barChart>
        <c:barDir val="col"/>
        <c:grouping val="percentStacked"/>
        <c:varyColors val="0"/>
        <c:ser>
          <c:idx val="0"/>
          <c:order val="0"/>
          <c:tx>
            <c:strRef>
              <c:f>'BI neatbilstibas'!$K$19</c:f>
              <c:strCache>
                <c:ptCount val="1"/>
                <c:pt idx="0">
                  <c:v>neatbilstoši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 neatbilstibas'!$J$23:$J$27</c:f>
              <c:numCache>
                <c:formatCode>General</c:formatCode>
                <c:ptCount val="5"/>
                <c:pt idx="0">
                  <c:v>2019</c:v>
                </c:pt>
                <c:pt idx="1">
                  <c:v>2020</c:v>
                </c:pt>
                <c:pt idx="2">
                  <c:v>2021</c:v>
                </c:pt>
                <c:pt idx="3">
                  <c:v>2022</c:v>
                </c:pt>
                <c:pt idx="4">
                  <c:v>2023</c:v>
                </c:pt>
              </c:numCache>
            </c:numRef>
          </c:cat>
          <c:val>
            <c:numRef>
              <c:f>'BI neatbilstibas'!$K$23:$K$27</c:f>
              <c:numCache>
                <c:formatCode>General</c:formatCode>
                <c:ptCount val="5"/>
                <c:pt idx="0">
                  <c:v>67</c:v>
                </c:pt>
                <c:pt idx="1">
                  <c:v>53</c:v>
                </c:pt>
                <c:pt idx="2">
                  <c:v>142</c:v>
                </c:pt>
                <c:pt idx="3">
                  <c:v>44</c:v>
                </c:pt>
                <c:pt idx="4">
                  <c:v>118</c:v>
                </c:pt>
              </c:numCache>
            </c:numRef>
          </c:val>
          <c:extLst>
            <c:ext xmlns:c16="http://schemas.microsoft.com/office/drawing/2014/chart" uri="{C3380CC4-5D6E-409C-BE32-E72D297353CC}">
              <c16:uniqueId val="{00000000-F7B9-4850-BFCA-E5A6E86E3A93}"/>
            </c:ext>
          </c:extLst>
        </c:ser>
        <c:ser>
          <c:idx val="1"/>
          <c:order val="1"/>
          <c:tx>
            <c:strRef>
              <c:f>'BI neatbilstibas'!$L$19</c:f>
              <c:strCache>
                <c:ptCount val="1"/>
                <c:pt idx="0">
                  <c:v>atbilstoši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 neatbilstibas'!$J$23:$J$27</c:f>
              <c:numCache>
                <c:formatCode>General</c:formatCode>
                <c:ptCount val="5"/>
                <c:pt idx="0">
                  <c:v>2019</c:v>
                </c:pt>
                <c:pt idx="1">
                  <c:v>2020</c:v>
                </c:pt>
                <c:pt idx="2">
                  <c:v>2021</c:v>
                </c:pt>
                <c:pt idx="3">
                  <c:v>2022</c:v>
                </c:pt>
                <c:pt idx="4">
                  <c:v>2023</c:v>
                </c:pt>
              </c:numCache>
            </c:numRef>
          </c:cat>
          <c:val>
            <c:numRef>
              <c:f>'BI neatbilstibas'!$L$23:$L$27</c:f>
              <c:numCache>
                <c:formatCode>General</c:formatCode>
                <c:ptCount val="5"/>
                <c:pt idx="0">
                  <c:v>161</c:v>
                </c:pt>
                <c:pt idx="1">
                  <c:v>106</c:v>
                </c:pt>
                <c:pt idx="2">
                  <c:v>203</c:v>
                </c:pt>
                <c:pt idx="3">
                  <c:v>58</c:v>
                </c:pt>
                <c:pt idx="4">
                  <c:v>163</c:v>
                </c:pt>
              </c:numCache>
            </c:numRef>
          </c:val>
          <c:extLst>
            <c:ext xmlns:c16="http://schemas.microsoft.com/office/drawing/2014/chart" uri="{C3380CC4-5D6E-409C-BE32-E72D297353CC}">
              <c16:uniqueId val="{00000001-F7B9-4850-BFCA-E5A6E86E3A93}"/>
            </c:ext>
          </c:extLst>
        </c:ser>
        <c:dLbls>
          <c:dLblPos val="ctr"/>
          <c:showLegendKey val="0"/>
          <c:showVal val="1"/>
          <c:showCatName val="0"/>
          <c:showSerName val="0"/>
          <c:showPercent val="0"/>
          <c:showBubbleSize val="0"/>
        </c:dLbls>
        <c:gapWidth val="150"/>
        <c:overlap val="100"/>
        <c:axId val="1849863135"/>
        <c:axId val="1849864383"/>
      </c:barChart>
      <c:catAx>
        <c:axId val="184986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849864383"/>
        <c:crosses val="autoZero"/>
        <c:auto val="1"/>
        <c:lblAlgn val="ctr"/>
        <c:lblOffset val="100"/>
        <c:noMultiLvlLbl val="0"/>
      </c:catAx>
      <c:valAx>
        <c:axId val="18498643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84986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2DC75-8989-4468-9155-FD75D5B531C4}" type="datetimeFigureOut">
              <a:rPr lang="lv-LV" smtClean="0"/>
              <a:t>10.04.2024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6172-42E6-4EDD-BCD5-587A27753780}" type="slidenum">
              <a:rPr lang="lv-LV" smtClean="0"/>
              <a:t>‹#›</a:t>
            </a:fld>
            <a:endParaRPr lang="lv-LV"/>
          </a:p>
        </p:txBody>
      </p:sp>
    </p:spTree>
    <p:extLst>
      <p:ext uri="{BB962C8B-B14F-4D97-AF65-F5344CB8AC3E}">
        <p14:creationId xmlns:p14="http://schemas.microsoft.com/office/powerpoint/2010/main" val="8120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kumi.lv/ta/id/55567-administrativa-procesa-liku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2F8BD5D-81F1-4707-820B-A65D19243301}" type="slidenum">
              <a:rPr lang="lv-LV" smtClean="0"/>
              <a:t>1</a:t>
            </a:fld>
            <a:endParaRPr lang="lv-LV"/>
          </a:p>
        </p:txBody>
      </p:sp>
    </p:spTree>
    <p:extLst>
      <p:ext uri="{BB962C8B-B14F-4D97-AF65-F5344CB8AC3E}">
        <p14:creationId xmlns:p14="http://schemas.microsoft.com/office/powerpoint/2010/main" val="273096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1537" cy="3348037"/>
          </a:xfrm>
        </p:spPr>
      </p:sp>
      <p:sp>
        <p:nvSpPr>
          <p:cNvPr id="3" name="Notes Placeholder 2"/>
          <p:cNvSpPr>
            <a:spLocks noGrp="1"/>
          </p:cNvSpPr>
          <p:nvPr>
            <p:ph type="body" idx="1"/>
          </p:nvPr>
        </p:nvSpPr>
        <p:spPr/>
        <p:txBody>
          <a:bodyPr/>
          <a:lstStyle/>
          <a:p>
            <a:r>
              <a:rPr lang="en-US" altLang="en-US" dirty="0"/>
              <a:t>PTAC </a:t>
            </a:r>
            <a:r>
              <a:rPr lang="en-US" altLang="en-US" dirty="0" err="1"/>
              <a:t>kmpetence</a:t>
            </a:r>
            <a:r>
              <a:rPr lang="en-US" altLang="en-US" dirty="0"/>
              <a:t> -   </a:t>
            </a:r>
            <a:r>
              <a:rPr lang="lv-LV" b="1" dirty="0">
                <a:solidFill>
                  <a:srgbClr val="4A666E"/>
                </a:solidFill>
              </a:rPr>
              <a:t>Mērķis ir </a:t>
            </a:r>
            <a:r>
              <a:rPr lang="lv-LV" dirty="0"/>
              <a:t>īstenot patērētāju tiesību un interešu aizsardzību, tirgus uzraudzību, kā arī bīstamo iekārtu un reglamentētās metroloģijas uzraudzību </a:t>
            </a:r>
            <a:endParaRPr lang="en-US" dirty="0"/>
          </a:p>
          <a:p>
            <a:endParaRPr lang="lv-LV" dirty="0"/>
          </a:p>
          <a:p>
            <a:r>
              <a:rPr lang="en-US" b="1" dirty="0" err="1">
                <a:solidFill>
                  <a:srgbClr val="4A666E"/>
                </a:solidFill>
              </a:rPr>
              <a:t>Kompetence</a:t>
            </a:r>
            <a:r>
              <a:rPr lang="en-US" b="1" dirty="0">
                <a:solidFill>
                  <a:srgbClr val="4A666E"/>
                </a:solidFill>
              </a:rPr>
              <a:t>:</a:t>
            </a:r>
          </a:p>
          <a:p>
            <a:r>
              <a:rPr lang="en-US" dirty="0"/>
              <a:t>1) </a:t>
            </a:r>
            <a:r>
              <a:rPr lang="lv-LV" b="1" dirty="0"/>
              <a:t>Tirgus uzraudzība un kontrole</a:t>
            </a:r>
            <a:r>
              <a:rPr lang="en-US" b="1" dirty="0"/>
              <a:t> </a:t>
            </a:r>
            <a:r>
              <a:rPr lang="en-US" dirty="0"/>
              <a:t>(</a:t>
            </a:r>
            <a:r>
              <a:rPr lang="lv-LV" dirty="0"/>
              <a:t>nepārtikas preču uzraudzība</a:t>
            </a:r>
            <a:r>
              <a:rPr lang="en-US" dirty="0"/>
              <a:t>):</a:t>
            </a:r>
            <a:endParaRPr lang="lv-LV" dirty="0"/>
          </a:p>
          <a:p>
            <a:r>
              <a:rPr lang="lv-LV" dirty="0"/>
              <a:t>-    </a:t>
            </a:r>
            <a:r>
              <a:rPr lang="lv-LV" b="1" dirty="0"/>
              <a:t>uzraudzīt</a:t>
            </a:r>
            <a:r>
              <a:rPr lang="lv-LV" dirty="0"/>
              <a:t> par precēm un pakalpojumiem, kā arī par ražotāju, pārdevēju vai pakalpojumu sniedzēju </a:t>
            </a:r>
            <a:r>
              <a:rPr lang="lv-LV" b="1" dirty="0"/>
              <a:t>sniegtās informācijas atbilstību normatīvo aktu prasībām</a:t>
            </a:r>
          </a:p>
          <a:p>
            <a:r>
              <a:rPr lang="lv-LV" dirty="0"/>
              <a:t>-    pakalpojumu uzraudzība;</a:t>
            </a:r>
          </a:p>
          <a:p>
            <a:r>
              <a:rPr lang="lv-LV" dirty="0"/>
              <a:t>-    preču un pakalpojumu </a:t>
            </a:r>
            <a:r>
              <a:rPr lang="lv-LV" b="1" dirty="0"/>
              <a:t>drošuma, atbilstības </a:t>
            </a:r>
            <a:r>
              <a:rPr lang="lv-LV" dirty="0"/>
              <a:t>un par tiem sniegtās informācijas uzraudzība </a:t>
            </a:r>
            <a:r>
              <a:rPr lang="lv-LV" b="1" dirty="0"/>
              <a:t>interneta tirdzniecībā</a:t>
            </a:r>
            <a:r>
              <a:rPr lang="lv-LV" dirty="0"/>
              <a:t>;</a:t>
            </a:r>
          </a:p>
          <a:p>
            <a:pPr marL="342900" indent="-342900">
              <a:buFontTx/>
              <a:buChar char="-"/>
            </a:pPr>
            <a:r>
              <a:rPr lang="lv-LV" dirty="0"/>
              <a:t>patērētāju tiesību aizsardzības valsts politikas īstenošanā iesaistīto uzraudzības un kontroles iestāžu un patērētāju tiesību aizsardzības nevalstisko organizāciju sadarbības organizēšana un koordinēšana;</a:t>
            </a:r>
            <a:endParaRPr lang="en-US" dirty="0"/>
          </a:p>
          <a:p>
            <a:pPr marL="342900" indent="-342900">
              <a:buFontTx/>
              <a:buChar char="-"/>
            </a:pPr>
            <a:r>
              <a:rPr lang="en-US" dirty="0" err="1"/>
              <a:t>u.c.</a:t>
            </a:r>
            <a:endParaRPr lang="lv-LV" dirty="0"/>
          </a:p>
          <a:p>
            <a:r>
              <a:rPr lang="en-US" dirty="0"/>
              <a:t>2) </a:t>
            </a:r>
            <a:r>
              <a:rPr lang="lv-LV" b="1" dirty="0"/>
              <a:t>Patērētāju un uzņēmēju informēšana</a:t>
            </a:r>
            <a:r>
              <a:rPr lang="en-US" dirty="0"/>
              <a:t>;</a:t>
            </a:r>
          </a:p>
          <a:p>
            <a:r>
              <a:rPr lang="en-US" dirty="0"/>
              <a:t>3) </a:t>
            </a:r>
            <a:r>
              <a:rPr lang="en-US" dirty="0" err="1"/>
              <a:t>u.c.</a:t>
            </a:r>
            <a:endParaRPr lang="lv-LV" dirty="0"/>
          </a:p>
          <a:p>
            <a:endParaRPr lang="en-US" altLang="en-US" dirty="0"/>
          </a:p>
          <a:p>
            <a:r>
              <a:rPr lang="en-US" sz="1200" b="0" i="0" kern="1200" dirty="0" err="1">
                <a:solidFill>
                  <a:schemeClr val="tx1"/>
                </a:solidFill>
                <a:effectLst/>
                <a:latin typeface="+mn-lt"/>
                <a:ea typeface="+mn-ea"/>
                <a:cs typeface="+mn-cs"/>
              </a:rPr>
              <a:t>Būvniecībs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likums</a:t>
            </a:r>
            <a:endParaRPr lang="en-US" sz="1200" b="0" i="0" kern="1200" dirty="0">
              <a:solidFill>
                <a:schemeClr val="tx1"/>
              </a:solidFill>
              <a:effectLst/>
              <a:latin typeface="+mn-lt"/>
              <a:ea typeface="+mn-ea"/>
              <a:cs typeface="+mn-cs"/>
            </a:endParaRPr>
          </a:p>
          <a:p>
            <a:r>
              <a:rPr lang="lv-LV" sz="1200" b="0" i="0" kern="1200" dirty="0">
                <a:solidFill>
                  <a:schemeClr val="tx1"/>
                </a:solidFill>
                <a:effectLst/>
                <a:latin typeface="+mn-lt"/>
                <a:ea typeface="+mn-ea"/>
                <a:cs typeface="+mn-cs"/>
              </a:rPr>
              <a:t>(5) Par būvniecības nozari atbildīgās ministrijas padotībā esoša iestāde veic būvizstrādājumu tirgus (ražošanas un tirdzniecības vietas, būvlaukumi) uzraudzību un kontroli, pārbaudot būvizstrādājumu atbilstību normatīvajos aktos un tehniskajos noteikumos paredzētajām prasībām un būvizstrādājumam deklarētajām ekspluatācijas īpašībām, un pieņem būvizstrādājumu tirgus dalībniekiem saistošus lēmumus. Iestādes pieņemtos lēmumus var pārsūdzēt tiesā </a:t>
            </a:r>
            <a:r>
              <a:rPr lang="lv-LV" sz="1200" b="0" i="0" u="none" strike="noStrike" kern="1200" dirty="0">
                <a:solidFill>
                  <a:schemeClr val="tx1"/>
                </a:solidFill>
                <a:effectLst/>
                <a:latin typeface="+mn-lt"/>
                <a:ea typeface="+mn-ea"/>
                <a:cs typeface="+mn-cs"/>
                <a:hlinkClick r:id="rId3"/>
              </a:rPr>
              <a:t>Administratīvā procesa likumā</a:t>
            </a:r>
            <a:r>
              <a:rPr lang="lv-LV" sz="1200" b="0" i="0" kern="1200" dirty="0">
                <a:solidFill>
                  <a:schemeClr val="tx1"/>
                </a:solidFill>
                <a:effectLst/>
                <a:latin typeface="+mn-lt"/>
                <a:ea typeface="+mn-ea"/>
                <a:cs typeface="+mn-cs"/>
              </a:rPr>
              <a:t> noteiktajā kārtībā.</a:t>
            </a:r>
          </a:p>
          <a:p>
            <a:r>
              <a:rPr lang="lv-LV" sz="1200" b="0" i="0" kern="1200" dirty="0">
                <a:solidFill>
                  <a:schemeClr val="tx1"/>
                </a:solidFill>
                <a:effectLst/>
                <a:latin typeface="+mn-lt"/>
                <a:ea typeface="+mn-ea"/>
                <a:cs typeface="+mn-cs"/>
              </a:rPr>
              <a:t>(6) Veicot būvizstrādājumu tirgus uzraudzību un kontroli, iestādei ir tiesības:</a:t>
            </a:r>
          </a:p>
          <a:p>
            <a:r>
              <a:rPr lang="lv-LV" sz="1200" b="0" i="0" kern="1200" dirty="0">
                <a:solidFill>
                  <a:schemeClr val="tx1"/>
                </a:solidFill>
                <a:effectLst/>
                <a:latin typeface="+mn-lt"/>
                <a:ea typeface="+mn-ea"/>
                <a:cs typeface="+mn-cs"/>
              </a:rPr>
              <a:t>1) pieprasīt un bez maksas saņemt informāciju un dokumentus (tai skaitā tehnisko dokumentāciju, ekspluatācijas īpašību deklarāciju, tipa pārbaudes sertifikātu, testēšanas pārskatus);</a:t>
            </a:r>
          </a:p>
          <a:p>
            <a:r>
              <a:rPr lang="lv-LV" sz="1200" b="0" i="0" kern="1200" dirty="0">
                <a:solidFill>
                  <a:schemeClr val="tx1"/>
                </a:solidFill>
                <a:effectLst/>
                <a:latin typeface="+mn-lt"/>
                <a:ea typeface="+mn-ea"/>
                <a:cs typeface="+mn-cs"/>
              </a:rPr>
              <a:t>2) pieprasīt un bez maksas saņemt būvizstrādājumu paraugus, veikt paraugu pārbaudes uz vietas (</a:t>
            </a:r>
            <a:r>
              <a:rPr lang="lv-LV" sz="1200" b="0" i="0" kern="1200" dirty="0" err="1">
                <a:solidFill>
                  <a:schemeClr val="tx1"/>
                </a:solidFill>
                <a:effectLst/>
                <a:latin typeface="+mn-lt"/>
                <a:ea typeface="+mn-ea"/>
                <a:cs typeface="+mn-cs"/>
              </a:rPr>
              <a:t>priekštestēšanu</a:t>
            </a:r>
            <a:r>
              <a:rPr lang="lv-LV" sz="1200" b="0" i="0" kern="1200" dirty="0">
                <a:solidFill>
                  <a:schemeClr val="tx1"/>
                </a:solidFill>
                <a:effectLst/>
                <a:latin typeface="+mn-lt"/>
                <a:ea typeface="+mn-ea"/>
                <a:cs typeface="+mn-cs"/>
              </a:rPr>
              <a:t>), šai nolūkā arī atverot iepakojumu un veicot parauga testēšanu, kā arī organizēt laboratorisku vai cita veida ekspertīzi, lai noteiktu būvizstrādājuma atbilstību noteiktajām prasībām;</a:t>
            </a:r>
          </a:p>
          <a:p>
            <a:r>
              <a:rPr lang="lv-LV" sz="1200" b="0" i="0" kern="1200" dirty="0">
                <a:solidFill>
                  <a:schemeClr val="tx1"/>
                </a:solidFill>
                <a:effectLst/>
                <a:latin typeface="+mn-lt"/>
                <a:ea typeface="+mn-ea"/>
                <a:cs typeface="+mn-cs"/>
              </a:rPr>
              <a:t>3) uz laiku, kas nepieciešams, lai novērtētu būvizstrādājumu atbilstību noteiktajām prasībām vai deklarētajām ekspluatācijas īpašībām, lai veiktu pārbaudes un ekspertīzes, kā arī līdz galīgā lēmuma pieņemšanai aizliegt vai apturēt būvizstrādājumu laišanu tirgū, piedāvāšanu vai pārdošanu;</a:t>
            </a:r>
          </a:p>
          <a:p>
            <a:r>
              <a:rPr lang="lv-LV" sz="1200" b="0" i="0" kern="1200" dirty="0">
                <a:solidFill>
                  <a:schemeClr val="tx1"/>
                </a:solidFill>
                <a:effectLst/>
                <a:latin typeface="+mn-lt"/>
                <a:ea typeface="+mn-ea"/>
                <a:cs typeface="+mn-cs"/>
              </a:rPr>
              <a:t>4) pēc pārbaužu veikšanas sniegt tirgus dalībniekiem ieteikumus par nepieciešamajiem uzlabojumiem;</a:t>
            </a:r>
          </a:p>
          <a:p>
            <a:r>
              <a:rPr lang="lv-LV" sz="1200" b="0" i="0" kern="1200" dirty="0">
                <a:solidFill>
                  <a:schemeClr val="tx1"/>
                </a:solidFill>
                <a:effectLst/>
                <a:latin typeface="+mn-lt"/>
                <a:ea typeface="+mn-ea"/>
                <a:cs typeface="+mn-cs"/>
              </a:rPr>
              <a:t>5) informēt būvvaldi, biroju vai institūciju, kura pilda būvvaldes funkcijas, par būvlaukumā esoša būvizstrādājuma neatbilstību normatīvo aktu prasībām.</a:t>
            </a:r>
          </a:p>
          <a:p>
            <a:endParaRPr lang="en-US" altLang="en-US" dirty="0"/>
          </a:p>
          <a:p>
            <a:endParaRPr lang="en-US" altLang="lv-LV" sz="1200" b="1" dirty="0">
              <a:latin typeface="Verdana" panose="020B0604030504040204" pitchFamily="34" charset="0"/>
              <a:ea typeface="Verdana" panose="020B0604030504040204" pitchFamily="34" charset="0"/>
              <a:cs typeface="Verdana" panose="020B0604030504040204" pitchFamily="34" charset="0"/>
            </a:endParaRPr>
          </a:p>
          <a:p>
            <a:r>
              <a:rPr lang="lv-LV" altLang="lv-LV" sz="1200" b="1" dirty="0" err="1">
                <a:latin typeface="Verdana" panose="020B0604030504040204" pitchFamily="34" charset="0"/>
                <a:ea typeface="Verdana" panose="020B0604030504040204" pitchFamily="34" charset="0"/>
                <a:cs typeface="Verdana" panose="020B0604030504040204" pitchFamily="34" charset="0"/>
              </a:rPr>
              <a:t>Proaktīvā</a:t>
            </a:r>
            <a:r>
              <a:rPr lang="lv-LV" altLang="lv-LV" sz="1200" b="1" dirty="0">
                <a:latin typeface="Verdana" panose="020B0604030504040204" pitchFamily="34" charset="0"/>
                <a:ea typeface="Verdana" panose="020B0604030504040204" pitchFamily="34" charset="0"/>
                <a:cs typeface="Verdana" panose="020B0604030504040204" pitchFamily="34" charset="0"/>
              </a:rPr>
              <a:t> </a:t>
            </a:r>
            <a:r>
              <a:rPr lang="lv-LV" altLang="lv-LV" sz="1200" dirty="0">
                <a:latin typeface="Verdana" panose="020B0604030504040204" pitchFamily="34" charset="0"/>
                <a:ea typeface="Verdana" panose="020B0604030504040204" pitchFamily="34" charset="0"/>
                <a:cs typeface="Verdana" panose="020B0604030504040204" pitchFamily="34" charset="0"/>
              </a:rPr>
              <a:t>(projekti)</a:t>
            </a:r>
          </a:p>
          <a:p>
            <a:r>
              <a:rPr lang="lv-LV" altLang="lv-LV" sz="1200" b="1" dirty="0">
                <a:latin typeface="Verdana" panose="020B0604030504040204" pitchFamily="34" charset="0"/>
                <a:ea typeface="Verdana" panose="020B0604030504040204" pitchFamily="34" charset="0"/>
                <a:cs typeface="Verdana" panose="020B0604030504040204" pitchFamily="34" charset="0"/>
              </a:rPr>
              <a:t>Reaktīvā </a:t>
            </a:r>
            <a:r>
              <a:rPr lang="lv-LV" altLang="lv-LV" sz="1200" dirty="0">
                <a:latin typeface="Verdana" panose="020B0604030504040204" pitchFamily="34" charset="0"/>
                <a:ea typeface="Verdana" panose="020B0604030504040204" pitchFamily="34" charset="0"/>
                <a:cs typeface="Verdana" panose="020B0604030504040204" pitchFamily="34" charset="0"/>
              </a:rPr>
              <a:t>(sūdzības, nelaimes gadījumi, informācija no citām iestādēm u.c.)</a:t>
            </a:r>
            <a:endParaRPr lang="en-US" altLang="lv-LV" sz="1200" dirty="0">
              <a:latin typeface="Verdana" panose="020B0604030504040204" pitchFamily="34" charset="0"/>
              <a:ea typeface="Verdana" panose="020B0604030504040204" pitchFamily="34" charset="0"/>
              <a:cs typeface="Verdana" panose="020B0604030504040204" pitchFamily="34" charset="0"/>
            </a:endParaRPr>
          </a:p>
          <a:p>
            <a:endParaRPr lang="lv-LV" altLang="lv-LV" sz="1200" dirty="0">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2F8BD5D-81F1-4707-820B-A65D19243301}" type="slidenum">
              <a:rPr lang="lv-LV" smtClean="0"/>
              <a:t>2</a:t>
            </a:fld>
            <a:endParaRPr lang="lv-LV"/>
          </a:p>
        </p:txBody>
      </p:sp>
      <p:sp>
        <p:nvSpPr>
          <p:cNvPr id="5" name="Date Placeholder 4">
            <a:extLst>
              <a:ext uri="{FF2B5EF4-FFF2-40B4-BE49-F238E27FC236}">
                <a16:creationId xmlns:a16="http://schemas.microsoft.com/office/drawing/2014/main" id="{7EE0DCFA-FC52-4F16-926E-A23E2F8C0E0E}"/>
              </a:ext>
            </a:extLst>
          </p:cNvPr>
          <p:cNvSpPr>
            <a:spLocks noGrp="1"/>
          </p:cNvSpPr>
          <p:nvPr>
            <p:ph type="dt" idx="11"/>
          </p:nvPr>
        </p:nvSpPr>
        <p:spPr/>
        <p:txBody>
          <a:bodyPr/>
          <a:lstStyle/>
          <a:p>
            <a:fld id="{64D5FDED-F1E3-407E-BD8C-D5383EAF569E}" type="datetime1">
              <a:rPr lang="lv-LV" smtClean="0"/>
              <a:t>10.04.2024</a:t>
            </a:fld>
            <a:endParaRPr lang="lv-LV"/>
          </a:p>
        </p:txBody>
      </p:sp>
    </p:spTree>
    <p:extLst>
      <p:ext uri="{BB962C8B-B14F-4D97-AF65-F5344CB8AC3E}">
        <p14:creationId xmlns:p14="http://schemas.microsoft.com/office/powerpoint/2010/main" val="41781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a:solidFill>
                <a:srgbClr val="C00000"/>
              </a:solidFill>
            </a:endParaRPr>
          </a:p>
        </p:txBody>
      </p:sp>
      <p:sp>
        <p:nvSpPr>
          <p:cNvPr id="4" name="Slide Number Placeholder 3"/>
          <p:cNvSpPr>
            <a:spLocks noGrp="1"/>
          </p:cNvSpPr>
          <p:nvPr>
            <p:ph type="sldNum" sz="quarter" idx="5"/>
          </p:nvPr>
        </p:nvSpPr>
        <p:spPr/>
        <p:txBody>
          <a:bodyPr/>
          <a:lstStyle/>
          <a:p>
            <a:fld id="{E2F8BD5D-81F1-4707-820B-A65D19243301}" type="slidenum">
              <a:rPr lang="lv-LV" smtClean="0"/>
              <a:t>4</a:t>
            </a:fld>
            <a:endParaRPr lang="lv-LV"/>
          </a:p>
        </p:txBody>
      </p:sp>
    </p:spTree>
    <p:extLst>
      <p:ext uri="{BB962C8B-B14F-4D97-AF65-F5344CB8AC3E}">
        <p14:creationId xmlns:p14="http://schemas.microsoft.com/office/powerpoint/2010/main" val="356813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2D16172-42E6-4EDD-BCD5-587A27753780}" type="slidenum">
              <a:rPr lang="lv-LV" smtClean="0"/>
              <a:t>5</a:t>
            </a:fld>
            <a:endParaRPr lang="lv-LV"/>
          </a:p>
        </p:txBody>
      </p:sp>
    </p:spTree>
    <p:extLst>
      <p:ext uri="{BB962C8B-B14F-4D97-AF65-F5344CB8AC3E}">
        <p14:creationId xmlns:p14="http://schemas.microsoft.com/office/powerpoint/2010/main" val="37598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Daudz sūdzība par logu, durvju kvalitāti un to montāžu – ūdens starp stikliem, durvju iekšpuse aizsalst, vējš pūš cauri.</a:t>
            </a:r>
          </a:p>
          <a:p>
            <a:r>
              <a:rPr lang="lv-LV" dirty="0"/>
              <a:t>Nepiedāvāt tirgū būvizstrādājumus, ja tie nav nodrošināti ar identifikāciju, nav pievienoti atbilstības dokumenti un instrukcijas, tai skaitā latviešu valodā</a:t>
            </a:r>
          </a:p>
          <a:p>
            <a:r>
              <a:rPr lang="lv-LV" dirty="0"/>
              <a:t>Durvīm ļoti svarīga ir montāžas instrukcija, kritiski visi </a:t>
            </a:r>
            <a:r>
              <a:rPr lang="lv-LV" dirty="0" err="1"/>
              <a:t>norā’dijumi</a:t>
            </a:r>
            <a:r>
              <a:rPr lang="lv-LV" dirty="0"/>
              <a:t> no ražotāja, informācija par transportēšanu un </a:t>
            </a:r>
            <a:r>
              <a:rPr lang="lv-LV" dirty="0" err="1"/>
              <a:t>uzstā’dišanu</a:t>
            </a:r>
            <a:r>
              <a:rPr lang="lv-LV" dirty="0"/>
              <a:t> ir nelietojama</a:t>
            </a:r>
          </a:p>
          <a:p>
            <a:r>
              <a:rPr lang="lv-LV" dirty="0"/>
              <a:t>Taču pirmais arguments no ražotājiem un izplatītājiem ir par nepareizu transportēšanu un montāžu. </a:t>
            </a:r>
          </a:p>
          <a:p>
            <a:r>
              <a:rPr lang="lv-LV" dirty="0"/>
              <a:t>7. Regulāri atjaunināt saskaņā ar </a:t>
            </a:r>
            <a:r>
              <a:rPr lang="lv-LV" dirty="0" err="1"/>
              <a:t>sistēmturētāja</a:t>
            </a:r>
            <a:r>
              <a:rPr lang="lv-LV" dirty="0"/>
              <a:t> dokumentāciju</a:t>
            </a:r>
          </a:p>
          <a:p>
            <a:r>
              <a:rPr lang="lv-LV" dirty="0"/>
              <a:t>8.Regulāri pārskatīt </a:t>
            </a:r>
            <a:r>
              <a:rPr lang="lv-LV" dirty="0" err="1"/>
              <a:t>sistēmturētāja</a:t>
            </a:r>
            <a:r>
              <a:rPr lang="lv-LV" dirty="0"/>
              <a:t> dokumentāciju, pārliecināties par tipa testu aktualitātēm</a:t>
            </a:r>
          </a:p>
          <a:p>
            <a:r>
              <a:rPr lang="lv-LV" dirty="0"/>
              <a:t>9. Ugunsdrošo durvju instrukcijās iekļaut pilnīgu detalizētu informāciju par pārvadāšanu, montāžu – par lentām, biezumu izmēriem, apkopi</a:t>
            </a:r>
          </a:p>
          <a:p>
            <a:r>
              <a:rPr lang="lv-LV" dirty="0"/>
              <a:t>1. Ņemt vērā izmaiņas aktuālā standarta redakcijā EN 14351-1:2006+A2:2016, piemēram, izmaiņas aprēķinos, kur jāpieskaita 0,1, ja sākotnējā tipa testi veikti pēc konkrētām metodēm</a:t>
            </a:r>
          </a:p>
          <a:p>
            <a:r>
              <a:rPr lang="lv-LV" dirty="0"/>
              <a:t>2. Izvērtēt ražošanas procesa un izejmateriālu izmaiņu iespējamo ietekmi uz ekspluatācijas īpašībām</a:t>
            </a:r>
          </a:p>
          <a:p>
            <a:r>
              <a:rPr lang="lv-LV" dirty="0"/>
              <a:t>3. Nodrošināt būvizstrādājumu izsekojamību</a:t>
            </a:r>
          </a:p>
          <a:p>
            <a:r>
              <a:rPr lang="lv-LV" dirty="0"/>
              <a:t>4. Laižot tirgū nodrošināt jau pilnībā sakomplektētu un noregulētu būvizstrādājumu</a:t>
            </a:r>
          </a:p>
          <a:p>
            <a:r>
              <a:rPr lang="lv-LV" dirty="0"/>
              <a:t>5. Pievienot skaidras norādes par pareizu pārvadāšanu un montāžas un apkopes instrukcijas</a:t>
            </a:r>
          </a:p>
          <a:p>
            <a:endParaRPr lang="lv-LV" dirty="0"/>
          </a:p>
        </p:txBody>
      </p:sp>
      <p:sp>
        <p:nvSpPr>
          <p:cNvPr id="4" name="Slide Number Placeholder 3"/>
          <p:cNvSpPr>
            <a:spLocks noGrp="1"/>
          </p:cNvSpPr>
          <p:nvPr>
            <p:ph type="sldNum" sz="quarter" idx="5"/>
          </p:nvPr>
        </p:nvSpPr>
        <p:spPr/>
        <p:txBody>
          <a:bodyPr/>
          <a:lstStyle/>
          <a:p>
            <a:fld id="{C2D16172-42E6-4EDD-BCD5-587A27753780}" type="slidenum">
              <a:rPr lang="lv-LV" smtClean="0"/>
              <a:t>6</a:t>
            </a:fld>
            <a:endParaRPr lang="lv-LV"/>
          </a:p>
        </p:txBody>
      </p:sp>
    </p:spTree>
    <p:extLst>
      <p:ext uri="{BB962C8B-B14F-4D97-AF65-F5344CB8AC3E}">
        <p14:creationId xmlns:p14="http://schemas.microsoft.com/office/powerpoint/2010/main" val="393163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Uzsvērt </a:t>
            </a:r>
            <a:r>
              <a:rPr lang="lv-LV" dirty="0" err="1"/>
              <a:t>izplatītāu</a:t>
            </a:r>
            <a:r>
              <a:rPr lang="lv-LV" dirty="0"/>
              <a:t> atbildību zināt, kur ir marķējums</a:t>
            </a:r>
          </a:p>
          <a:p>
            <a:r>
              <a:rPr lang="lv-LV" dirty="0"/>
              <a:t>Ražotājas laižot tirgū marķē</a:t>
            </a:r>
          </a:p>
          <a:p>
            <a:r>
              <a:rPr lang="lv-LV" dirty="0" err="1"/>
              <a:t>Absurds,ka</a:t>
            </a:r>
            <a:r>
              <a:rPr lang="lv-LV" dirty="0"/>
              <a:t> </a:t>
            </a:r>
            <a:r>
              <a:rPr lang="lv-LV" dirty="0" err="1"/>
              <a:t>neizn</a:t>
            </a:r>
            <a:r>
              <a:rPr lang="lv-LV" dirty="0"/>
              <a:t>, atrod pēc tam, un </a:t>
            </a:r>
            <a:r>
              <a:rPr lang="lv-LV" dirty="0" err="1"/>
              <a:t>iensiedz</a:t>
            </a:r>
            <a:r>
              <a:rPr lang="lv-LV" dirty="0"/>
              <a:t> </a:t>
            </a:r>
            <a:r>
              <a:rPr lang="lv-LV" dirty="0" err="1"/>
              <a:t>dokumets</a:t>
            </a:r>
            <a:r>
              <a:rPr lang="lv-LV" dirty="0"/>
              <a:t>, </a:t>
            </a:r>
            <a:r>
              <a:rPr lang="lv-LV" dirty="0" err="1"/>
              <a:t>maia</a:t>
            </a:r>
            <a:r>
              <a:rPr lang="lv-LV" dirty="0"/>
              <a:t> tos, un </a:t>
            </a:r>
            <a:r>
              <a:rPr lang="lv-LV" dirty="0" err="1"/>
              <a:t>nenodrošn</a:t>
            </a:r>
            <a:r>
              <a:rPr lang="lv-LV" dirty="0"/>
              <a:t> ara </a:t>
            </a:r>
            <a:r>
              <a:rPr lang="lv-LV" dirty="0" err="1"/>
              <a:t>izntsrukicjām</a:t>
            </a:r>
            <a:r>
              <a:rPr lang="lv-LV" dirty="0"/>
              <a:t>, vai </a:t>
            </a:r>
            <a:r>
              <a:rPr lang="lv-LV" dirty="0" err="1"/>
              <a:t>nodorsn</a:t>
            </a:r>
            <a:r>
              <a:rPr lang="lv-LV" dirty="0"/>
              <a:t> </a:t>
            </a:r>
            <a:r>
              <a:rPr lang="lv-LV" dirty="0" err="1"/>
              <a:t>ap;ec</a:t>
            </a:r>
            <a:r>
              <a:rPr lang="lv-LV" dirty="0"/>
              <a:t> </a:t>
            </a:r>
            <a:r>
              <a:rPr lang="lv-LV" dirty="0" err="1"/>
              <a:t>pābaudēm</a:t>
            </a:r>
            <a:r>
              <a:rPr lang="lv-LV" dirty="0"/>
              <a:t>, kā argumentu, </a:t>
            </a:r>
            <a:r>
              <a:rPr lang="lv-LV" dirty="0" err="1"/>
              <a:t>kāe</a:t>
            </a:r>
            <a:r>
              <a:rPr lang="lv-LV" dirty="0"/>
              <a:t> </a:t>
            </a:r>
            <a:r>
              <a:rPr lang="lv-LV" dirty="0" err="1"/>
              <a:t>ctesēšana</a:t>
            </a:r>
            <a:r>
              <a:rPr lang="lv-LV" dirty="0"/>
              <a:t> </a:t>
            </a:r>
            <a:r>
              <a:rPr lang="lv-LV" dirty="0" err="1"/>
              <a:t>navvekta</a:t>
            </a:r>
            <a:r>
              <a:rPr lang="lv-LV" dirty="0"/>
              <a:t> kā </a:t>
            </a:r>
            <a:r>
              <a:rPr lang="lv-LV" dirty="0" err="1"/>
              <a:t>nepieceāms</a:t>
            </a:r>
            <a:r>
              <a:rPr lang="lv-LV" dirty="0"/>
              <a:t>,.</a:t>
            </a:r>
          </a:p>
          <a:p>
            <a:endParaRPr lang="lv-LV" dirty="0"/>
          </a:p>
          <a:p>
            <a:r>
              <a:rPr lang="lv-LV" dirty="0" err="1"/>
              <a:t>Jāuzsvers</a:t>
            </a:r>
            <a:r>
              <a:rPr lang="lv-LV" dirty="0"/>
              <a:t>, </a:t>
            </a:r>
            <a:r>
              <a:rPr lang="lv-LV" dirty="0" err="1"/>
              <a:t>pašutīts</a:t>
            </a:r>
            <a:r>
              <a:rPr lang="lv-LV" dirty="0"/>
              <a:t> tika </a:t>
            </a:r>
            <a:r>
              <a:rPr lang="lv-LV" dirty="0" err="1"/>
              <a:t>stantā</a:t>
            </a:r>
            <a:r>
              <a:rPr lang="lv-LV" dirty="0"/>
              <a:t> </a:t>
            </a:r>
            <a:r>
              <a:rPr lang="lv-LV" dirty="0" err="1"/>
              <a:t>tetsēanai</a:t>
            </a:r>
            <a:r>
              <a:rPr lang="lv-LV" dirty="0"/>
              <a:t> </a:t>
            </a:r>
            <a:r>
              <a:rPr lang="lv-LV" dirty="0" err="1"/>
              <a:t>pe;laijamais</a:t>
            </a:r>
            <a:r>
              <a:rPr lang="lv-LV" dirty="0"/>
              <a:t> loga </a:t>
            </a:r>
            <a:r>
              <a:rPr lang="lv-LV" dirty="0" err="1"/>
              <a:t>standatizmērs</a:t>
            </a:r>
            <a:r>
              <a:rPr lang="lv-LV" dirty="0"/>
              <a:t>. +_ procenti</a:t>
            </a:r>
          </a:p>
          <a:p>
            <a:endParaRPr lang="en-US" dirty="0"/>
          </a:p>
        </p:txBody>
      </p:sp>
      <p:sp>
        <p:nvSpPr>
          <p:cNvPr id="4" name="Slide Number Placeholder 3"/>
          <p:cNvSpPr>
            <a:spLocks noGrp="1"/>
          </p:cNvSpPr>
          <p:nvPr>
            <p:ph type="sldNum" sz="quarter" idx="5"/>
          </p:nvPr>
        </p:nvSpPr>
        <p:spPr/>
        <p:txBody>
          <a:bodyPr/>
          <a:lstStyle/>
          <a:p>
            <a:fld id="{E2F8BD5D-81F1-4707-820B-A65D19243301}" type="slidenum">
              <a:rPr lang="lv-LV" smtClean="0"/>
              <a:t>7</a:t>
            </a:fld>
            <a:endParaRPr lang="lv-LV"/>
          </a:p>
        </p:txBody>
      </p:sp>
    </p:spTree>
    <p:extLst>
      <p:ext uri="{BB962C8B-B14F-4D97-AF65-F5344CB8AC3E}">
        <p14:creationId xmlns:p14="http://schemas.microsoft.com/office/powerpoint/2010/main" val="131436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8BD5D-81F1-4707-820B-A65D19243301}" type="slidenum">
              <a:rPr lang="lv-LV" smtClean="0"/>
              <a:t>8</a:t>
            </a:fld>
            <a:endParaRPr lang="lv-LV"/>
          </a:p>
        </p:txBody>
      </p:sp>
    </p:spTree>
    <p:extLst>
      <p:ext uri="{BB962C8B-B14F-4D97-AF65-F5344CB8AC3E}">
        <p14:creationId xmlns:p14="http://schemas.microsoft.com/office/powerpoint/2010/main" val="298098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8BD5D-81F1-4707-820B-A65D19243301}" type="slidenum">
              <a:rPr lang="lv-LV" smtClean="0"/>
              <a:t>9</a:t>
            </a:fld>
            <a:endParaRPr lang="lv-LV"/>
          </a:p>
        </p:txBody>
      </p:sp>
    </p:spTree>
    <p:extLst>
      <p:ext uri="{BB962C8B-B14F-4D97-AF65-F5344CB8AC3E}">
        <p14:creationId xmlns:p14="http://schemas.microsoft.com/office/powerpoint/2010/main" val="216385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1537" cy="3348037"/>
          </a:xfrm>
        </p:spPr>
      </p:sp>
      <p:sp>
        <p:nvSpPr>
          <p:cNvPr id="3" name="Notes Placeholder 2"/>
          <p:cNvSpPr>
            <a:spLocks noGrp="1"/>
          </p:cNvSpPr>
          <p:nvPr>
            <p:ph type="body" idx="1"/>
          </p:nvPr>
        </p:nvSpPr>
        <p:spPr/>
        <p:txBody>
          <a:bodyPr/>
          <a:lstStyle/>
          <a:p>
            <a:r>
              <a:rPr lang="lv-LV" dirty="0"/>
              <a:t>Tai skaitā tehnisko dokumentāciju</a:t>
            </a:r>
          </a:p>
        </p:txBody>
      </p:sp>
      <p:sp>
        <p:nvSpPr>
          <p:cNvPr id="4" name="Slide Number Placeholder 3"/>
          <p:cNvSpPr>
            <a:spLocks noGrp="1"/>
          </p:cNvSpPr>
          <p:nvPr>
            <p:ph type="sldNum" sz="quarter" idx="10"/>
          </p:nvPr>
        </p:nvSpPr>
        <p:spPr/>
        <p:txBody>
          <a:bodyPr/>
          <a:lstStyle/>
          <a:p>
            <a:fld id="{E2F8BD5D-81F1-4707-820B-A65D19243301}" type="slidenum">
              <a:rPr lang="lv-LV" smtClean="0"/>
              <a:t>10</a:t>
            </a:fld>
            <a:endParaRPr lang="lv-LV"/>
          </a:p>
        </p:txBody>
      </p:sp>
      <p:sp>
        <p:nvSpPr>
          <p:cNvPr id="5" name="Date Placeholder 4">
            <a:extLst>
              <a:ext uri="{FF2B5EF4-FFF2-40B4-BE49-F238E27FC236}">
                <a16:creationId xmlns:a16="http://schemas.microsoft.com/office/drawing/2014/main" id="{862D068B-C270-4DCD-A207-11B96F47B79D}"/>
              </a:ext>
            </a:extLst>
          </p:cNvPr>
          <p:cNvSpPr>
            <a:spLocks noGrp="1"/>
          </p:cNvSpPr>
          <p:nvPr>
            <p:ph type="dt" idx="11"/>
          </p:nvPr>
        </p:nvSpPr>
        <p:spPr/>
        <p:txBody>
          <a:bodyPr/>
          <a:lstStyle/>
          <a:p>
            <a:fld id="{93C1F1F8-F01E-4649-8E60-32E99AB8B453}" type="datetime1">
              <a:rPr lang="lv-LV" smtClean="0"/>
              <a:t>10.04.2024</a:t>
            </a:fld>
            <a:endParaRPr lang="lv-LV"/>
          </a:p>
        </p:txBody>
      </p:sp>
    </p:spTree>
    <p:extLst>
      <p:ext uri="{BB962C8B-B14F-4D97-AF65-F5344CB8AC3E}">
        <p14:creationId xmlns:p14="http://schemas.microsoft.com/office/powerpoint/2010/main" val="368046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64EB-9FF4-46C5-A747-A086AB179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9F927D2-703B-488C-955E-D18D0FD05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56BE7D4-6876-4359-A8B3-2A9C39021FCE}"/>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744195A9-5F2A-4EA2-912F-F27DCC20F06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73AF2B4-03CD-4954-B5A9-4E997BB9BE53}"/>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83629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101A-3205-4ACB-8E59-D8067B4B074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E44D52E-A5E7-4A81-8DB0-D11264FAD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45ACAE9-AD74-4722-A03A-E7A7F4864603}"/>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7042EC22-6153-47A3-9A87-6940CA6CC35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6EFDCEA-5F07-4E2F-A85C-6AA37918C777}"/>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142934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54A80-9517-455B-A39E-F225A41DB0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2391839-5EE0-481E-B171-84D063A039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787F1EC-3566-4A44-8277-2B7525834995}"/>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D4AE7161-58B6-4D13-90EA-D2CC0AF5D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ED604C2-EB22-4128-8155-DF516B720F76}"/>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368053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186988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3809394-C7D0-449D-8B05-AA77540EED84}" type="slidenum">
              <a:rPr lang="en-US" smtClean="0"/>
              <a:pPr>
                <a:defRPr/>
              </a:pPr>
              <a:t>‹#›</a:t>
            </a:fld>
            <a:endParaRPr lang="en-US"/>
          </a:p>
        </p:txBody>
      </p:sp>
    </p:spTree>
    <p:extLst>
      <p:ext uri="{BB962C8B-B14F-4D97-AF65-F5344CB8AC3E}">
        <p14:creationId xmlns:p14="http://schemas.microsoft.com/office/powerpoint/2010/main" val="36736820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3809394-C7D0-449D-8B05-AA77540EED84}" type="slidenum">
              <a:rPr lang="en-US" smtClean="0"/>
              <a:pPr>
                <a:defRPr/>
              </a:pPr>
              <a:t>‹#›</a:t>
            </a:fld>
            <a:endParaRPr lang="en-US"/>
          </a:p>
        </p:txBody>
      </p:sp>
    </p:spTree>
    <p:extLst>
      <p:ext uri="{BB962C8B-B14F-4D97-AF65-F5344CB8AC3E}">
        <p14:creationId xmlns:p14="http://schemas.microsoft.com/office/powerpoint/2010/main" val="39910921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3809394-C7D0-449D-8B05-AA77540EED84}" type="slidenum">
              <a:rPr lang="en-US" smtClean="0"/>
              <a:pPr>
                <a:defRPr/>
              </a:pPr>
              <a:t>‹#›</a:t>
            </a:fld>
            <a:endParaRPr lang="en-US"/>
          </a:p>
        </p:txBody>
      </p:sp>
    </p:spTree>
    <p:extLst>
      <p:ext uri="{BB962C8B-B14F-4D97-AF65-F5344CB8AC3E}">
        <p14:creationId xmlns:p14="http://schemas.microsoft.com/office/powerpoint/2010/main" val="1344835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3809394-C7D0-449D-8B05-AA77540EED84}" type="slidenum">
              <a:rPr lang="en-US" smtClean="0"/>
              <a:pPr>
                <a:defRPr/>
              </a:pPr>
              <a:t>‹#›</a:t>
            </a:fld>
            <a:endParaRPr lang="en-US"/>
          </a:p>
        </p:txBody>
      </p:sp>
    </p:spTree>
    <p:extLst>
      <p:ext uri="{BB962C8B-B14F-4D97-AF65-F5344CB8AC3E}">
        <p14:creationId xmlns:p14="http://schemas.microsoft.com/office/powerpoint/2010/main" val="26742783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8559628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3809394-C7D0-449D-8B05-AA77540EED84}" type="slidenum">
              <a:rPr lang="en-US" smtClean="0"/>
              <a:pPr>
                <a:defRPr/>
              </a:pPr>
              <a:t>‹#›</a:t>
            </a:fld>
            <a:endParaRPr lang="en-US"/>
          </a:p>
        </p:txBody>
      </p:sp>
    </p:spTree>
    <p:extLst>
      <p:ext uri="{BB962C8B-B14F-4D97-AF65-F5344CB8AC3E}">
        <p14:creationId xmlns:p14="http://schemas.microsoft.com/office/powerpoint/2010/main" val="38953704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16D0-7F9B-42E6-8227-104368618DC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8B816EF-7C6F-40B7-A4F2-237F11D77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E2F862B-A8D3-4EB2-A45A-141E94A1B4A5}"/>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544BA27B-633E-490C-A0B8-D304320350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0AA33C9-61AA-49B7-A334-29F0563740E6}"/>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56915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51BC-4718-4B19-A4B0-2B11357BA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D65210A-B4AA-42F3-A5B4-F4366C4AB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71DF2-9BAF-4643-868C-3DE8FC8F3225}"/>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C648E566-78FB-4FAB-B799-9BF0E1FC066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3FEDB60-F591-4072-ACD6-A086FF4D26CA}"/>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364929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CB5-E533-4BF3-B146-718A341FE66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DCD7273-FB66-484C-8B3F-FCBE2D8319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C54B77E-AB09-423E-A57B-C54F0B3B2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036B032-1D2B-488F-BD7E-EE7EDBC610B9}"/>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6" name="Footer Placeholder 5">
            <a:extLst>
              <a:ext uri="{FF2B5EF4-FFF2-40B4-BE49-F238E27FC236}">
                <a16:creationId xmlns:a16="http://schemas.microsoft.com/office/drawing/2014/main" id="{E710D7F6-0072-451D-BDBC-9CE62744A8C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095BF54-42C5-4B42-A6A4-D3F8DC3227CC}"/>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141158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8F52-4556-42BC-8761-51EE44A80A8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B44EA22-F85C-4CE1-9249-2F8079A54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D1DED6-DCA6-4A2C-9A50-5B34D6F83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0455C84-CF7A-4709-86D9-8D76C1527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8AF44-6740-4F8E-8F4B-AAC409E413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D04AC525-7C5A-4A10-B39E-D1D68F2BBF37}"/>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8" name="Footer Placeholder 7">
            <a:extLst>
              <a:ext uri="{FF2B5EF4-FFF2-40B4-BE49-F238E27FC236}">
                <a16:creationId xmlns:a16="http://schemas.microsoft.com/office/drawing/2014/main" id="{B6EFE0EF-321A-406D-9696-0668A29A2C1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9F839CD-F526-4CF3-8068-26CAEBD6D64E}"/>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6036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BFF2-3DF8-4A3C-A2FA-7824F0E675C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EEF77C7F-AC8B-4E9F-B3DC-DEB44669B14A}"/>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4" name="Footer Placeholder 3">
            <a:extLst>
              <a:ext uri="{FF2B5EF4-FFF2-40B4-BE49-F238E27FC236}">
                <a16:creationId xmlns:a16="http://schemas.microsoft.com/office/drawing/2014/main" id="{0A5571F7-121E-41BA-947F-36CCF6E567B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CD819D4-9C03-4C1A-B062-FFBDCEB48AEE}"/>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202534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DE6F1-1482-4D81-B0B3-EAD306962A39}"/>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3" name="Footer Placeholder 2">
            <a:extLst>
              <a:ext uri="{FF2B5EF4-FFF2-40B4-BE49-F238E27FC236}">
                <a16:creationId xmlns:a16="http://schemas.microsoft.com/office/drawing/2014/main" id="{61183133-0199-4860-A324-05E59E9BE58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2BFAB2C-9A65-49D5-B4D2-1790D056520B}"/>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139993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0EA1-E536-400B-9CFB-FCA87C5F4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C5AC2F5-37F8-45C1-830E-1DCA0A73B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31A8F41-571E-4DE1-9358-7904A95B2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88307-C7DA-4444-BB77-9E06FD007C60}"/>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6" name="Footer Placeholder 5">
            <a:extLst>
              <a:ext uri="{FF2B5EF4-FFF2-40B4-BE49-F238E27FC236}">
                <a16:creationId xmlns:a16="http://schemas.microsoft.com/office/drawing/2014/main" id="{D9B910A9-2700-47CE-A405-2F64E5F625B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D3EB029-8124-48CF-8336-3F13C3FF52CB}"/>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21155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45F3-54F4-4A77-A9AF-11D109C8B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08FBFB3-DC6C-4C14-865B-832A838707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D79D6BF7-83EF-4370-81D6-2C837A151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229AE-5511-48DB-83F8-D73849F40876}"/>
              </a:ext>
            </a:extLst>
          </p:cNvPr>
          <p:cNvSpPr>
            <a:spLocks noGrp="1"/>
          </p:cNvSpPr>
          <p:nvPr>
            <p:ph type="dt" sz="half" idx="10"/>
          </p:nvPr>
        </p:nvSpPr>
        <p:spPr/>
        <p:txBody>
          <a:bodyPr/>
          <a:lstStyle/>
          <a:p>
            <a:fld id="{2A13314B-5BBA-491E-951F-60FD52B4AAC6}" type="datetimeFigureOut">
              <a:rPr lang="lv-LV" smtClean="0"/>
              <a:t>10.04.2024</a:t>
            </a:fld>
            <a:endParaRPr lang="lv-LV"/>
          </a:p>
        </p:txBody>
      </p:sp>
      <p:sp>
        <p:nvSpPr>
          <p:cNvPr id="6" name="Footer Placeholder 5">
            <a:extLst>
              <a:ext uri="{FF2B5EF4-FFF2-40B4-BE49-F238E27FC236}">
                <a16:creationId xmlns:a16="http://schemas.microsoft.com/office/drawing/2014/main" id="{E35C10DD-8231-41EB-B436-5287CD0E816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63CFDDE-80DC-4D36-A8BA-334F4152EEB4}"/>
              </a:ext>
            </a:extLst>
          </p:cNvPr>
          <p:cNvSpPr>
            <a:spLocks noGrp="1"/>
          </p:cNvSpPr>
          <p:nvPr>
            <p:ph type="sldNum" sz="quarter" idx="12"/>
          </p:nvPr>
        </p:nvSpPr>
        <p:spPr/>
        <p:txBody>
          <a:bodyPr/>
          <a:lstStyle/>
          <a:p>
            <a:fld id="{A3A54F5E-07EC-4E0A-A6BD-50ED39B4B105}" type="slidenum">
              <a:rPr lang="lv-LV" smtClean="0"/>
              <a:t>‹#›</a:t>
            </a:fld>
            <a:endParaRPr lang="lv-LV"/>
          </a:p>
        </p:txBody>
      </p:sp>
    </p:spTree>
    <p:extLst>
      <p:ext uri="{BB962C8B-B14F-4D97-AF65-F5344CB8AC3E}">
        <p14:creationId xmlns:p14="http://schemas.microsoft.com/office/powerpoint/2010/main" val="405747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853C0-5FF1-422B-A78D-8286CDE55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B66667B-E4A6-457C-9104-A6D79D46D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881AB56-E37B-4ED7-B523-68AF6C3A1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3314B-5BBA-491E-951F-60FD52B4AAC6}" type="datetimeFigureOut">
              <a:rPr lang="lv-LV" smtClean="0"/>
              <a:t>10.04.2024</a:t>
            </a:fld>
            <a:endParaRPr lang="lv-LV"/>
          </a:p>
        </p:txBody>
      </p:sp>
      <p:sp>
        <p:nvSpPr>
          <p:cNvPr id="5" name="Footer Placeholder 4">
            <a:extLst>
              <a:ext uri="{FF2B5EF4-FFF2-40B4-BE49-F238E27FC236}">
                <a16:creationId xmlns:a16="http://schemas.microsoft.com/office/drawing/2014/main" id="{C72AEF55-7E53-4253-9090-60DDA28EA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B59BC26D-75DE-462C-B437-05CFE973F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4F5E-07EC-4E0A-A6BD-50ED39B4B105}" type="slidenum">
              <a:rPr lang="lv-LV" smtClean="0"/>
              <a:t>‹#›</a:t>
            </a:fld>
            <a:endParaRPr lang="lv-LV"/>
          </a:p>
        </p:txBody>
      </p:sp>
    </p:spTree>
    <p:extLst>
      <p:ext uri="{BB962C8B-B14F-4D97-AF65-F5344CB8AC3E}">
        <p14:creationId xmlns:p14="http://schemas.microsoft.com/office/powerpoint/2010/main" val="290321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6" r:id="rId15"/>
    <p:sldLayoutId id="2147483673" r:id="rId16"/>
    <p:sldLayoutId id="2147483676"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Kristine.Kamerade@ptac.gov.lv" TargetMode="External"/><Relationship Id="rId2" Type="http://schemas.openxmlformats.org/officeDocument/2006/relationships/hyperlink" Target="mailto:pasts@ptac.gov.lv"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ptac.gov.lv/lv/media/237/download"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14" y="3112339"/>
            <a:ext cx="10297886" cy="1368152"/>
          </a:xfrm>
        </p:spPr>
        <p:txBody>
          <a:bodyPr>
            <a:normAutofit fontScale="90000"/>
          </a:bodyPr>
          <a:lstStyle/>
          <a:p>
            <a:pPr>
              <a:spcAft>
                <a:spcPts val="1200"/>
              </a:spcAft>
            </a:pPr>
            <a:r>
              <a:rPr lang="lv-LV" sz="2800" dirty="0">
                <a:solidFill>
                  <a:srgbClr val="02849C"/>
                </a:solidFill>
              </a:rPr>
              <a:t>Plānotie pasākumi 2024. gadā, biežāk konstatētās neatbilstības, neatbilstošu būvizstrādājumu datubāze</a:t>
            </a:r>
            <a:br>
              <a:rPr lang="lv-LV" sz="2800" dirty="0">
                <a:solidFill>
                  <a:srgbClr val="02849C"/>
                </a:solidFill>
              </a:rPr>
            </a:br>
            <a:br>
              <a:rPr lang="lv-LV" sz="2800" dirty="0">
                <a:solidFill>
                  <a:srgbClr val="02849C"/>
                </a:solidFill>
              </a:rPr>
            </a:br>
            <a:r>
              <a:rPr lang="lv-LV" sz="1800" dirty="0">
                <a:solidFill>
                  <a:srgbClr val="02849C"/>
                </a:solidFill>
              </a:rPr>
              <a:t>10.04.2024.</a:t>
            </a:r>
            <a:endParaRPr lang="lv-LV" sz="1300" dirty="0">
              <a:solidFill>
                <a:srgbClr val="02849C"/>
              </a:solidFill>
            </a:endParaRPr>
          </a:p>
        </p:txBody>
      </p:sp>
      <p:sp>
        <p:nvSpPr>
          <p:cNvPr id="4" name="Text Placeholder 3">
            <a:extLst>
              <a:ext uri="{FF2B5EF4-FFF2-40B4-BE49-F238E27FC236}">
                <a16:creationId xmlns:a16="http://schemas.microsoft.com/office/drawing/2014/main" id="{07E0A593-DEE7-4E11-90BA-BF33682DFC7F}"/>
              </a:ext>
            </a:extLst>
          </p:cNvPr>
          <p:cNvSpPr>
            <a:spLocks noGrp="1"/>
          </p:cNvSpPr>
          <p:nvPr>
            <p:ph type="body" sz="quarter" idx="10"/>
          </p:nvPr>
        </p:nvSpPr>
        <p:spPr>
          <a:xfrm>
            <a:off x="2318657" y="4480491"/>
            <a:ext cx="7772400" cy="1680660"/>
          </a:xfrm>
        </p:spPr>
        <p:txBody>
          <a:bodyPr>
            <a:normAutofit/>
          </a:bodyPr>
          <a:lstStyle/>
          <a:p>
            <a:pPr algn="r"/>
            <a:endParaRPr lang="lv-LV" b="1" dirty="0"/>
          </a:p>
          <a:p>
            <a:pPr algn="r"/>
            <a:r>
              <a:rPr lang="lv-LV" b="1" dirty="0"/>
              <a:t>Preču un pakalpojumu uzraudzības departamenta</a:t>
            </a:r>
          </a:p>
          <a:p>
            <a:pPr algn="r"/>
            <a:r>
              <a:rPr lang="lv-LV" b="1" dirty="0"/>
              <a:t>Būvizstrādājumu, elektroiekārtu un energoefektivitātes uzraudzības daļas</a:t>
            </a:r>
          </a:p>
          <a:p>
            <a:pPr algn="r"/>
            <a:r>
              <a:rPr lang="lv-LV" b="1" dirty="0"/>
              <a:t>vecākā eksperte Kristīne Kamerāde</a:t>
            </a:r>
          </a:p>
          <a:p>
            <a:pPr algn="r"/>
            <a:endParaRPr lang="lv-LV" dirty="0"/>
          </a:p>
          <a:p>
            <a:pPr algn="r"/>
            <a:endParaRPr lang="lv-LV" b="1" i="0" dirty="0">
              <a:effectLst/>
              <a:latin typeface="Verdana" panose="020B0604030504040204" pitchFamily="34" charset="0"/>
            </a:endParaRPr>
          </a:p>
        </p:txBody>
      </p:sp>
      <p:sp>
        <p:nvSpPr>
          <p:cNvPr id="3" name="TextBox 2"/>
          <p:cNvSpPr txBox="1"/>
          <p:nvPr/>
        </p:nvSpPr>
        <p:spPr>
          <a:xfrm>
            <a:off x="10234027" y="5589241"/>
            <a:ext cx="184731" cy="307777"/>
          </a:xfrm>
          <a:prstGeom prst="rect">
            <a:avLst/>
          </a:prstGeom>
          <a:noFill/>
        </p:spPr>
        <p:txBody>
          <a:bodyPr wrap="none" rtlCol="0">
            <a:spAutoFit/>
          </a:bodyPr>
          <a:lstStyle/>
          <a:p>
            <a:pPr algn="r"/>
            <a:endParaRPr lang="lv-LV"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99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a:xfrm>
            <a:off x="3048000" y="365868"/>
            <a:ext cx="6096000" cy="777482"/>
          </a:xfrm>
        </p:spPr>
        <p:txBody>
          <a:bodyPr>
            <a:normAutofit/>
          </a:bodyPr>
          <a:lstStyle/>
          <a:p>
            <a:pPr algn="ctr"/>
            <a:r>
              <a:rPr lang="lv-LV" dirty="0">
                <a:solidFill>
                  <a:srgbClr val="02849C"/>
                </a:solidFill>
                <a:latin typeface="Verdana" panose="020B0604030504040204" pitchFamily="34" charset="0"/>
              </a:rPr>
              <a:t>Ugunsdrošo durvju uzraudzība</a:t>
            </a:r>
          </a:p>
        </p:txBody>
      </p:sp>
      <p:sp>
        <p:nvSpPr>
          <p:cNvPr id="2" name="Slide Number Placeholder 1">
            <a:extLst>
              <a:ext uri="{FF2B5EF4-FFF2-40B4-BE49-F238E27FC236}">
                <a16:creationId xmlns:a16="http://schemas.microsoft.com/office/drawing/2014/main" id="{D2F3F6F3-58B2-4155-B1A8-96C79C2E7B29}"/>
              </a:ext>
            </a:extLst>
          </p:cNvPr>
          <p:cNvSpPr>
            <a:spLocks noGrp="1"/>
          </p:cNvSpPr>
          <p:nvPr>
            <p:ph type="sldNum" sz="quarter" idx="13"/>
          </p:nvPr>
        </p:nvSpPr>
        <p:spPr>
          <a:xfrm>
            <a:off x="9067800" y="5600700"/>
            <a:ext cx="268560" cy="228600"/>
          </a:xfrm>
        </p:spPr>
        <p:txBody>
          <a:bodyPr/>
          <a:lstStyle/>
          <a:p>
            <a:pPr>
              <a:defRPr/>
            </a:pPr>
            <a:fld id="{93809394-C7D0-449D-8B05-AA77540EED84}" type="slidenum">
              <a:rPr lang="en-US" smtClean="0"/>
              <a:pPr>
                <a:defRPr/>
              </a:pPr>
              <a:t>10</a:t>
            </a:fld>
            <a:endParaRPr lang="en-US" dirty="0"/>
          </a:p>
        </p:txBody>
      </p:sp>
      <p:sp>
        <p:nvSpPr>
          <p:cNvPr id="7" name="Content Placeholder 2"/>
          <p:cNvSpPr txBox="1">
            <a:spLocks/>
          </p:cNvSpPr>
          <p:nvPr/>
        </p:nvSpPr>
        <p:spPr bwMode="auto">
          <a:xfrm>
            <a:off x="406400" y="1504664"/>
            <a:ext cx="6096000" cy="4972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Autofit/>
          </a:bodyPr>
          <a:lstStyle>
            <a:lvl1pPr marL="0" indent="0" algn="l" defTabSz="938213" rtl="0" eaLnBrk="1" fontAlgn="base" hangingPunct="1">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r>
              <a:rPr lang="lv-LV" sz="1500" b="1" dirty="0">
                <a:solidFill>
                  <a:srgbClr val="02849C"/>
                </a:solidFill>
                <a:cs typeface="Arial" panose="020B0604020202020204" pitchFamily="34" charset="0"/>
              </a:rPr>
              <a:t>Regulas 305/2011 prasības</a:t>
            </a:r>
          </a:p>
          <a:p>
            <a:pPr algn="ctr"/>
            <a:r>
              <a:rPr lang="lv-LV" sz="1500" b="1" dirty="0">
                <a:solidFill>
                  <a:srgbClr val="02849C"/>
                </a:solidFill>
                <a:cs typeface="Arial" panose="020B0604020202020204" pitchFamily="34" charset="0"/>
              </a:rPr>
              <a:t>Ugunsdrošas ārdurvis, durvis evakuācijas ejās</a:t>
            </a:r>
          </a:p>
          <a:p>
            <a:pPr algn="ctr"/>
            <a:endParaRPr lang="lv-LV" sz="1500" b="1" dirty="0">
              <a:solidFill>
                <a:srgbClr val="02849C"/>
              </a:solidFill>
              <a:cs typeface="Arial" panose="020B0604020202020204" pitchFamily="34" charset="0"/>
            </a:endParaRPr>
          </a:p>
          <a:p>
            <a:pPr marL="257175" indent="-257175">
              <a:buFont typeface="Wingdings" panose="05000000000000000000" pitchFamily="2" charset="2"/>
              <a:buChar char="ü"/>
            </a:pPr>
            <a:r>
              <a:rPr lang="lv-LV" sz="1500" b="1" dirty="0">
                <a:solidFill>
                  <a:srgbClr val="02849C"/>
                </a:solidFill>
                <a:cs typeface="Arial" panose="020B0604020202020204" pitchFamily="34" charset="0"/>
              </a:rPr>
              <a:t>Ekspluatācijas īpašību deklarācija:</a:t>
            </a:r>
          </a:p>
          <a:p>
            <a:pPr marL="828675" lvl="1" indent="-257175">
              <a:buFont typeface="Wingdings" panose="05000000000000000000" pitchFamily="2" charset="2"/>
              <a:buChar char="ü"/>
            </a:pPr>
            <a:r>
              <a:rPr lang="lv-LV" sz="1500" b="1" dirty="0">
                <a:latin typeface="Verdana" panose="020B0604030504040204" pitchFamily="34" charset="0"/>
                <a:ea typeface="Verdana" panose="020B0604030504040204" pitchFamily="34" charset="0"/>
                <a:cs typeface="Arial" panose="020B0604020202020204" pitchFamily="34" charset="0"/>
              </a:rPr>
              <a:t>Identifikācija</a:t>
            </a:r>
            <a:endParaRPr lang="en-US"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en-US" sz="1500" b="1" dirty="0" err="1">
                <a:latin typeface="Verdana" panose="020B0604030504040204" pitchFamily="34" charset="0"/>
                <a:ea typeface="Verdana" panose="020B0604030504040204" pitchFamily="34" charset="0"/>
                <a:cs typeface="Arial" panose="020B0604020202020204" pitchFamily="34" charset="0"/>
              </a:rPr>
              <a:t>Paredzētais</a:t>
            </a:r>
            <a:r>
              <a:rPr lang="en-US" sz="1500" b="1" dirty="0">
                <a:latin typeface="Verdana" panose="020B0604030504040204" pitchFamily="34" charset="0"/>
                <a:ea typeface="Verdana" panose="020B0604030504040204" pitchFamily="34" charset="0"/>
                <a:cs typeface="Arial" panose="020B0604020202020204" pitchFamily="34" charset="0"/>
              </a:rPr>
              <a:t> </a:t>
            </a:r>
            <a:r>
              <a:rPr lang="en-US" sz="1500" b="1" dirty="0" err="1">
                <a:latin typeface="Verdana" panose="020B0604030504040204" pitchFamily="34" charset="0"/>
                <a:ea typeface="Verdana" panose="020B0604030504040204" pitchFamily="34" charset="0"/>
                <a:cs typeface="Arial" panose="020B0604020202020204" pitchFamily="34" charset="0"/>
              </a:rPr>
              <a:t>pielietojums</a:t>
            </a:r>
            <a:endParaRPr lang="lv-LV"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lv-LV" sz="1500" dirty="0">
                <a:latin typeface="Verdana" panose="020B0604030504040204" pitchFamily="34" charset="0"/>
                <a:ea typeface="Verdana" panose="020B0604030504040204" pitchFamily="34" charset="0"/>
                <a:cs typeface="Arial" panose="020B0604020202020204" pitchFamily="34" charset="0"/>
              </a:rPr>
              <a:t>Atsauce uz piemērojamo standartu </a:t>
            </a:r>
            <a:r>
              <a:rPr lang="lv-LV" sz="1500" b="1" dirty="0">
                <a:latin typeface="Verdana" panose="020B0604030504040204" pitchFamily="34" charset="0"/>
                <a:ea typeface="Verdana" panose="020B0604030504040204" pitchFamily="34" charset="0"/>
                <a:cs typeface="Arial" panose="020B0604020202020204" pitchFamily="34" charset="0"/>
              </a:rPr>
              <a:t>EN</a:t>
            </a:r>
            <a:r>
              <a:rPr lang="en-US" sz="1500" b="1" dirty="0">
                <a:latin typeface="Verdana" panose="020B0604030504040204" pitchFamily="34" charset="0"/>
                <a:ea typeface="Verdana" panose="020B0604030504040204" pitchFamily="34" charset="0"/>
                <a:cs typeface="Arial" panose="020B0604020202020204" pitchFamily="34" charset="0"/>
              </a:rPr>
              <a:t> 14351-1</a:t>
            </a:r>
            <a:r>
              <a:rPr lang="lv-LV" sz="1500" b="1" dirty="0">
                <a:latin typeface="Verdana" panose="020B0604030504040204" pitchFamily="34" charset="0"/>
                <a:ea typeface="Verdana" panose="020B0604030504040204" pitchFamily="34" charset="0"/>
                <a:cs typeface="Arial" panose="020B0604020202020204" pitchFamily="34" charset="0"/>
              </a:rPr>
              <a:t> ugunsdrošās durvis EN 16034</a:t>
            </a:r>
          </a:p>
          <a:p>
            <a:pPr marL="828675" lvl="1" indent="-257175">
              <a:buFont typeface="Wingdings" panose="05000000000000000000" pitchFamily="2" charset="2"/>
              <a:buChar char="ü"/>
            </a:pPr>
            <a:r>
              <a:rPr lang="lv-LV" sz="1500" dirty="0">
                <a:latin typeface="Verdana" panose="020B0604030504040204" pitchFamily="34" charset="0"/>
                <a:ea typeface="Verdana" panose="020B0604030504040204" pitchFamily="34" charset="0"/>
                <a:cs typeface="Arial" panose="020B0604020202020204" pitchFamily="34" charset="0"/>
              </a:rPr>
              <a:t>Īpašības</a:t>
            </a:r>
            <a:r>
              <a:rPr lang="en-US" sz="1500" dirty="0">
                <a:latin typeface="Verdana" panose="020B0604030504040204" pitchFamily="34" charset="0"/>
                <a:ea typeface="Verdana" panose="020B0604030504040204" pitchFamily="34" charset="0"/>
                <a:cs typeface="Arial" panose="020B0604020202020204" pitchFamily="34" charset="0"/>
              </a:rPr>
              <a:t> -  </a:t>
            </a:r>
            <a:r>
              <a:rPr lang="en-US" sz="1500" b="1" dirty="0" err="1">
                <a:latin typeface="Verdana" panose="020B0604030504040204" pitchFamily="34" charset="0"/>
                <a:ea typeface="Verdana" panose="020B0604030504040204" pitchFamily="34" charset="0"/>
                <a:cs typeface="Arial" panose="020B0604020202020204" pitchFamily="34" charset="0"/>
              </a:rPr>
              <a:t>siltumcaurlaidības</a:t>
            </a:r>
            <a:r>
              <a:rPr lang="en-US" sz="1500" b="1" dirty="0">
                <a:latin typeface="Verdana" panose="020B0604030504040204" pitchFamily="34" charset="0"/>
                <a:ea typeface="Verdana" panose="020B0604030504040204" pitchFamily="34" charset="0"/>
                <a:cs typeface="Arial" panose="020B0604020202020204" pitchFamily="34" charset="0"/>
              </a:rPr>
              <a:t> </a:t>
            </a:r>
            <a:r>
              <a:rPr lang="en-US" sz="1500" b="1" dirty="0" err="1">
                <a:latin typeface="Verdana" panose="020B0604030504040204" pitchFamily="34" charset="0"/>
                <a:ea typeface="Verdana" panose="020B0604030504040204" pitchFamily="34" charset="0"/>
                <a:cs typeface="Arial" panose="020B0604020202020204" pitchFamily="34" charset="0"/>
              </a:rPr>
              <a:t>koeficients</a:t>
            </a:r>
            <a:r>
              <a:rPr lang="en-US" sz="1500" b="1" dirty="0">
                <a:latin typeface="Verdana" panose="020B0604030504040204" pitchFamily="34" charset="0"/>
                <a:ea typeface="Verdana" panose="020B0604030504040204" pitchFamily="34" charset="0"/>
                <a:cs typeface="Arial" panose="020B0604020202020204" pitchFamily="34" charset="0"/>
              </a:rPr>
              <a:t> </a:t>
            </a:r>
            <a:r>
              <a:rPr lang="en-US" sz="1500" b="1" dirty="0" err="1">
                <a:latin typeface="Verdana" panose="020B0604030504040204" pitchFamily="34" charset="0"/>
                <a:ea typeface="Verdana" panose="020B0604030504040204" pitchFamily="34" charset="0"/>
                <a:cs typeface="Arial" panose="020B0604020202020204" pitchFamily="34" charset="0"/>
              </a:rPr>
              <a:t>Uw</a:t>
            </a:r>
            <a:endParaRPr lang="lv-LV"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lv-LV" sz="1500" dirty="0">
                <a:latin typeface="Verdana" panose="020B0604030504040204" pitchFamily="34" charset="0"/>
                <a:ea typeface="Verdana" panose="020B0604030504040204" pitchFamily="34" charset="0"/>
                <a:cs typeface="Arial" panose="020B0604020202020204" pitchFamily="34" charset="0"/>
              </a:rPr>
              <a:t>Paziņotā institūcija (</a:t>
            </a:r>
            <a:r>
              <a:rPr lang="lv-LV" sz="1500" b="1" dirty="0">
                <a:latin typeface="Verdana" panose="020B0604030504040204" pitchFamily="34" charset="0"/>
                <a:ea typeface="Verdana" panose="020B0604030504040204" pitchFamily="34" charset="0"/>
                <a:cs typeface="Arial" panose="020B0604020202020204" pitchFamily="34" charset="0"/>
              </a:rPr>
              <a:t>NB ….)</a:t>
            </a:r>
          </a:p>
          <a:p>
            <a:pPr marL="828675" lvl="1" indent="-257175">
              <a:buFont typeface="Wingdings" panose="05000000000000000000" pitchFamily="2" charset="2"/>
              <a:buChar char="ü"/>
            </a:pPr>
            <a:r>
              <a:rPr lang="lv-LV" sz="1500" b="1" dirty="0">
                <a:latin typeface="Verdana" panose="020B0604030504040204" pitchFamily="34" charset="0"/>
                <a:ea typeface="Verdana" panose="020B0604030504040204" pitchFamily="34" charset="0"/>
                <a:cs typeface="Arial" panose="020B0604020202020204" pitchFamily="34" charset="0"/>
              </a:rPr>
              <a:t>Piemērojamā  AVCP sistēma 1</a:t>
            </a:r>
          </a:p>
          <a:p>
            <a:pPr marL="828675" lvl="1" indent="-257175">
              <a:buFont typeface="Wingdings" panose="05000000000000000000" pitchFamily="2" charset="2"/>
              <a:buChar char="ü"/>
            </a:pPr>
            <a:r>
              <a:rPr lang="lv-LV" sz="1500" b="1" dirty="0">
                <a:latin typeface="Verdana" panose="020B0604030504040204" pitchFamily="34" charset="0"/>
                <a:ea typeface="Verdana" panose="020B0604030504040204" pitchFamily="34" charset="0"/>
                <a:cs typeface="Arial" panose="020B0604020202020204" pitchFamily="34" charset="0"/>
              </a:rPr>
              <a:t>Atsauce uz Regulu 305/2011</a:t>
            </a:r>
          </a:p>
          <a:p>
            <a:pPr marL="828675" lvl="1" indent="-257175">
              <a:buFont typeface="Wingdings" panose="05000000000000000000" pitchFamily="2" charset="2"/>
              <a:buChar char="ü"/>
            </a:pPr>
            <a:r>
              <a:rPr lang="lv-LV" sz="1500" dirty="0">
                <a:latin typeface="Verdana" panose="020B0604030504040204" pitchFamily="34" charset="0"/>
                <a:ea typeface="Verdana" panose="020B0604030504040204" pitchFamily="34" charset="0"/>
                <a:cs typeface="Arial" panose="020B0604020202020204" pitchFamily="34" charset="0"/>
              </a:rPr>
              <a:t>Ražotāja paraksts</a:t>
            </a:r>
          </a:p>
          <a:p>
            <a:pPr marL="257175" indent="-257175">
              <a:buFont typeface="Wingdings" panose="05000000000000000000" pitchFamily="2" charset="2"/>
              <a:buChar char="ü"/>
            </a:pPr>
            <a:r>
              <a:rPr lang="lv-LV" sz="1500" b="1" dirty="0">
                <a:solidFill>
                  <a:srgbClr val="02849C"/>
                </a:solidFill>
                <a:cs typeface="Arial" panose="020B0604020202020204" pitchFamily="34" charset="0"/>
              </a:rPr>
              <a:t>CE zīmes marķējums</a:t>
            </a:r>
          </a:p>
          <a:p>
            <a:pPr marL="257175" indent="-257175">
              <a:buClr>
                <a:srgbClr val="215968"/>
              </a:buClr>
              <a:buFont typeface="Wingdings" panose="05000000000000000000" pitchFamily="2" charset="2"/>
              <a:buChar char="ü"/>
            </a:pPr>
            <a:r>
              <a:rPr lang="lv-LV" sz="1500" dirty="0">
                <a:cs typeface="Arial" panose="020B0604020202020204" pitchFamily="34" charset="0"/>
              </a:rPr>
              <a:t>Montāžas u.c. instrukcijas</a:t>
            </a:r>
          </a:p>
        </p:txBody>
      </p:sp>
      <p:sp>
        <p:nvSpPr>
          <p:cNvPr id="3" name="Text Placeholder 2">
            <a:extLst>
              <a:ext uri="{FF2B5EF4-FFF2-40B4-BE49-F238E27FC236}">
                <a16:creationId xmlns:a16="http://schemas.microsoft.com/office/drawing/2014/main" id="{08FE4FEA-7136-4622-8F53-393953488D3F}"/>
              </a:ext>
            </a:extLst>
          </p:cNvPr>
          <p:cNvSpPr>
            <a:spLocks noGrp="1"/>
          </p:cNvSpPr>
          <p:nvPr>
            <p:ph type="body" sz="quarter" idx="10"/>
          </p:nvPr>
        </p:nvSpPr>
        <p:spPr/>
        <p:txBody>
          <a:bodyPr/>
          <a:lstStyle/>
          <a:p>
            <a:endParaRPr lang="lv-LV"/>
          </a:p>
        </p:txBody>
      </p:sp>
      <p:sp>
        <p:nvSpPr>
          <p:cNvPr id="8" name="Content Placeholder 2">
            <a:extLst>
              <a:ext uri="{FF2B5EF4-FFF2-40B4-BE49-F238E27FC236}">
                <a16:creationId xmlns:a16="http://schemas.microsoft.com/office/drawing/2014/main" id="{DA13DD8C-6037-4DAA-9680-E34DE2EC6400}"/>
              </a:ext>
            </a:extLst>
          </p:cNvPr>
          <p:cNvSpPr txBox="1">
            <a:spLocks/>
          </p:cNvSpPr>
          <p:nvPr/>
        </p:nvSpPr>
        <p:spPr bwMode="auto">
          <a:xfrm>
            <a:off x="5969794" y="1540744"/>
            <a:ext cx="6348412" cy="4936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Autofit/>
          </a:bodyPr>
          <a:lstStyle>
            <a:lvl1pPr marL="0" indent="0" algn="l" defTabSz="938213" rtl="0" eaLnBrk="1" fontAlgn="base" hangingPunct="1">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r>
              <a:rPr lang="lv-LV" sz="1500" b="1" dirty="0">
                <a:solidFill>
                  <a:srgbClr val="02849C"/>
                </a:solidFill>
                <a:cs typeface="Arial" panose="020B0604020202020204" pitchFamily="34" charset="0"/>
              </a:rPr>
              <a:t>MK Noteikumu Nr. 156.  IV</a:t>
            </a:r>
            <a:r>
              <a:rPr lang="lv-LV" sz="1500" b="1" baseline="30000" dirty="0">
                <a:solidFill>
                  <a:srgbClr val="02849C"/>
                </a:solidFill>
                <a:cs typeface="Arial" panose="020B0604020202020204" pitchFamily="34" charset="0"/>
              </a:rPr>
              <a:t>2</a:t>
            </a:r>
            <a:r>
              <a:rPr lang="lv-LV" sz="1500" b="1" dirty="0">
                <a:solidFill>
                  <a:srgbClr val="02849C"/>
                </a:solidFill>
                <a:cs typeface="Arial" panose="020B0604020202020204" pitchFamily="34" charset="0"/>
              </a:rPr>
              <a:t> nodaļas prasības</a:t>
            </a:r>
            <a:endParaRPr lang="lv-LV" sz="1500" dirty="0">
              <a:solidFill>
                <a:srgbClr val="02849C"/>
              </a:solidFill>
              <a:cs typeface="Arial" panose="020B0604020202020204" pitchFamily="34" charset="0"/>
            </a:endParaRPr>
          </a:p>
          <a:p>
            <a:pPr algn="ctr"/>
            <a:r>
              <a:rPr lang="lv-LV" sz="1500" b="1" dirty="0">
                <a:solidFill>
                  <a:srgbClr val="02849C"/>
                </a:solidFill>
                <a:cs typeface="Arial" panose="020B0604020202020204" pitchFamily="34" charset="0"/>
              </a:rPr>
              <a:t>MK Noteikumi Nr.333 «LBN 201-15 "Būvju ugunsdrošība« prasības»  </a:t>
            </a:r>
          </a:p>
          <a:p>
            <a:pPr algn="ctr"/>
            <a:r>
              <a:rPr lang="lv-LV" sz="1500" b="1" dirty="0">
                <a:solidFill>
                  <a:srgbClr val="02849C"/>
                </a:solidFill>
                <a:cs typeface="Arial" panose="020B0604020202020204" pitchFamily="34" charset="0"/>
              </a:rPr>
              <a:t>Ugunsdrošas durvis izņemot ārdurvis</a:t>
            </a:r>
          </a:p>
          <a:p>
            <a:pPr algn="ctr"/>
            <a:endParaRPr lang="lv-LV" sz="1500" b="1" dirty="0">
              <a:solidFill>
                <a:srgbClr val="215968"/>
              </a:solidFill>
              <a:cs typeface="Arial" panose="020B0604020202020204" pitchFamily="34" charset="0"/>
            </a:endParaRPr>
          </a:p>
          <a:p>
            <a:pPr marL="257175" indent="-257175">
              <a:buFont typeface="Wingdings" panose="05000000000000000000" pitchFamily="2" charset="2"/>
              <a:buChar char="ü"/>
            </a:pPr>
            <a:r>
              <a:rPr lang="lv-LV" sz="1500" b="1" dirty="0">
                <a:solidFill>
                  <a:srgbClr val="02849C"/>
                </a:solidFill>
                <a:cs typeface="Arial" panose="020B0604020202020204" pitchFamily="34" charset="0"/>
              </a:rPr>
              <a:t>Tehniskā pase, instrukcija vai cita veida dokuments</a:t>
            </a:r>
          </a:p>
          <a:p>
            <a:pPr marL="828675" lvl="1" indent="-257175">
              <a:buFont typeface="Wingdings" panose="05000000000000000000" pitchFamily="2" charset="2"/>
              <a:buChar char="ü"/>
            </a:pPr>
            <a:r>
              <a:rPr lang="lv-LV" sz="1500" b="1" dirty="0">
                <a:latin typeface="Verdana" panose="020B0604030504040204" pitchFamily="34" charset="0"/>
                <a:ea typeface="Verdana" panose="020B0604030504040204" pitchFamily="34" charset="0"/>
                <a:cs typeface="Arial" panose="020B0604020202020204" pitchFamily="34" charset="0"/>
              </a:rPr>
              <a:t>Identifikācija</a:t>
            </a:r>
            <a:endParaRPr lang="en-US"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en-US" sz="1500" b="1" dirty="0" err="1">
                <a:latin typeface="Verdana" panose="020B0604030504040204" pitchFamily="34" charset="0"/>
                <a:ea typeface="Verdana" panose="020B0604030504040204" pitchFamily="34" charset="0"/>
                <a:cs typeface="Arial" panose="020B0604020202020204" pitchFamily="34" charset="0"/>
              </a:rPr>
              <a:t>Paredzētais</a:t>
            </a:r>
            <a:r>
              <a:rPr lang="en-US" sz="1500" b="1" dirty="0">
                <a:latin typeface="Verdana" panose="020B0604030504040204" pitchFamily="34" charset="0"/>
                <a:ea typeface="Verdana" panose="020B0604030504040204" pitchFamily="34" charset="0"/>
                <a:cs typeface="Arial" panose="020B0604020202020204" pitchFamily="34" charset="0"/>
              </a:rPr>
              <a:t> </a:t>
            </a:r>
            <a:r>
              <a:rPr lang="en-US" sz="1500" b="1" dirty="0" err="1">
                <a:latin typeface="Verdana" panose="020B0604030504040204" pitchFamily="34" charset="0"/>
                <a:ea typeface="Verdana" panose="020B0604030504040204" pitchFamily="34" charset="0"/>
                <a:cs typeface="Arial" panose="020B0604020202020204" pitchFamily="34" charset="0"/>
              </a:rPr>
              <a:t>pielietojums</a:t>
            </a:r>
            <a:endParaRPr lang="lv-LV"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lv-LV" sz="1500" dirty="0">
                <a:latin typeface="Verdana" panose="020B0604030504040204" pitchFamily="34" charset="0"/>
                <a:ea typeface="Verdana" panose="020B0604030504040204" pitchFamily="34" charset="0"/>
                <a:cs typeface="Arial" panose="020B0604020202020204" pitchFamily="34" charset="0"/>
              </a:rPr>
              <a:t>Atsauce uz standartu </a:t>
            </a:r>
            <a:r>
              <a:rPr lang="lv-LV" sz="1500" b="1" dirty="0">
                <a:latin typeface="Verdana" panose="020B0604030504040204" pitchFamily="34" charset="0"/>
                <a:ea typeface="Verdana" panose="020B0604030504040204" pitchFamily="34" charset="0"/>
                <a:cs typeface="Arial" panose="020B0604020202020204" pitchFamily="34" charset="0"/>
              </a:rPr>
              <a:t>LVS EN 1634-1+A1:2018 un LVS EN 13501-2:2016</a:t>
            </a:r>
          </a:p>
          <a:p>
            <a:pPr marL="828675" lvl="1" indent="-257175">
              <a:buFont typeface="Wingdings" panose="05000000000000000000" pitchFamily="2" charset="2"/>
              <a:buChar char="ü"/>
            </a:pPr>
            <a:endParaRPr lang="lv-LV" sz="1500" b="1" dirty="0">
              <a:highlight>
                <a:srgbClr val="FFFF00"/>
              </a:highlight>
              <a:latin typeface="Verdana" panose="020B0604030504040204" pitchFamily="34" charset="0"/>
              <a:ea typeface="Verdana" panose="020B0604030504040204" pitchFamily="34" charset="0"/>
              <a:cs typeface="Arial" panose="020B0604020202020204" pitchFamily="34" charset="0"/>
            </a:endParaRPr>
          </a:p>
          <a:p>
            <a:pPr marL="571500" lvl="1" indent="0">
              <a:buNone/>
            </a:pPr>
            <a:endParaRPr lang="lv-LV" sz="1500" b="1" dirty="0">
              <a:latin typeface="Verdana" panose="020B0604030504040204" pitchFamily="34" charset="0"/>
              <a:ea typeface="Verdana" panose="020B0604030504040204" pitchFamily="34" charset="0"/>
              <a:cs typeface="Arial" panose="020B0604020202020204" pitchFamily="34" charset="0"/>
            </a:endParaRPr>
          </a:p>
          <a:p>
            <a:pPr marL="828675" lvl="1" indent="-257175">
              <a:buFont typeface="Wingdings" panose="05000000000000000000" pitchFamily="2" charset="2"/>
              <a:buChar char="ü"/>
            </a:pPr>
            <a:r>
              <a:rPr lang="lv-LV" sz="1500" b="1" dirty="0">
                <a:latin typeface="Verdana" panose="020B0604030504040204" pitchFamily="34" charset="0"/>
                <a:ea typeface="Verdana" panose="020B0604030504040204" pitchFamily="34" charset="0"/>
                <a:cs typeface="Arial" panose="020B0604020202020204" pitchFamily="34" charset="0"/>
              </a:rPr>
              <a:t>Ražotājs un/vai preču zīme un adrese</a:t>
            </a:r>
          </a:p>
          <a:p>
            <a:pPr marL="828675" lvl="1" indent="-257175">
              <a:buFont typeface="Wingdings" panose="05000000000000000000" pitchFamily="2" charset="2"/>
              <a:buChar char="ü"/>
            </a:pPr>
            <a:endParaRPr lang="lv-LV" sz="1500" b="1" dirty="0">
              <a:latin typeface="Verdana" panose="020B0604030504040204" pitchFamily="34" charset="0"/>
              <a:ea typeface="Verdana" panose="020B0604030504040204" pitchFamily="34" charset="0"/>
              <a:cs typeface="Arial" panose="020B0604020202020204" pitchFamily="34" charset="0"/>
            </a:endParaRPr>
          </a:p>
          <a:p>
            <a:pPr marL="257175" indent="-257175">
              <a:buClr>
                <a:srgbClr val="215968"/>
              </a:buClr>
              <a:buFont typeface="Wingdings" panose="05000000000000000000" pitchFamily="2" charset="2"/>
              <a:buChar char="ü"/>
            </a:pPr>
            <a:r>
              <a:rPr lang="lv-LV" sz="1500" dirty="0">
                <a:cs typeface="Arial" panose="020B0604020202020204" pitchFamily="34" charset="0"/>
              </a:rPr>
              <a:t>Identifikācija uz durvīm</a:t>
            </a:r>
          </a:p>
          <a:p>
            <a:pPr marL="257175" indent="-257175">
              <a:buClr>
                <a:srgbClr val="215968"/>
              </a:buClr>
              <a:buFont typeface="Wingdings" panose="05000000000000000000" pitchFamily="2" charset="2"/>
              <a:buChar char="ü"/>
            </a:pPr>
            <a:r>
              <a:rPr lang="lv-LV" sz="1500" dirty="0">
                <a:cs typeface="Arial" panose="020B0604020202020204" pitchFamily="34" charset="0"/>
              </a:rPr>
              <a:t>Montāžas u.c. instrukcijas</a:t>
            </a:r>
          </a:p>
        </p:txBody>
      </p:sp>
    </p:spTree>
    <p:extLst>
      <p:ext uri="{BB962C8B-B14F-4D97-AF65-F5344CB8AC3E}">
        <p14:creationId xmlns:p14="http://schemas.microsoft.com/office/powerpoint/2010/main" val="416518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A5495-E9E4-42D4-BBE3-1A3311FD3A2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FE478ED-7018-48CC-B707-3681E716B3C0}"/>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E47396FC-B82D-4DDF-AFF4-D950214116C9}"/>
              </a:ext>
            </a:extLst>
          </p:cNvPr>
          <p:cNvSpPr>
            <a:spLocks noGrp="1"/>
          </p:cNvSpPr>
          <p:nvPr>
            <p:ph type="sldNum" sz="quarter" idx="13"/>
          </p:nvPr>
        </p:nvSpPr>
        <p:spPr/>
        <p:txBody>
          <a:bodyPr/>
          <a:lstStyle/>
          <a:p>
            <a:pPr>
              <a:defRPr/>
            </a:pPr>
            <a:fld id="{0C248C3F-0968-4D21-AD58-D564AD8D1FF9}" type="slidenum">
              <a:rPr lang="en-US" smtClean="0"/>
              <a:pPr>
                <a:defRPr/>
              </a:pPr>
              <a:t>11</a:t>
            </a:fld>
            <a:endParaRPr lang="en-US" dirty="0"/>
          </a:p>
        </p:txBody>
      </p:sp>
      <p:sp>
        <p:nvSpPr>
          <p:cNvPr id="8" name="Title 7">
            <a:extLst>
              <a:ext uri="{FF2B5EF4-FFF2-40B4-BE49-F238E27FC236}">
                <a16:creationId xmlns:a16="http://schemas.microsoft.com/office/drawing/2014/main" id="{C66CDF76-E3C5-46C0-A25D-16BB8CBAA85C}"/>
              </a:ext>
            </a:extLst>
          </p:cNvPr>
          <p:cNvSpPr txBox="1">
            <a:spLocks noGrp="1"/>
          </p:cNvSpPr>
          <p:nvPr>
            <p:ph type="title"/>
          </p:nvPr>
        </p:nvSpPr>
        <p:spPr>
          <a:xfrm>
            <a:off x="2233827" y="307094"/>
            <a:ext cx="9551773" cy="424732"/>
          </a:xfrm>
          <a:prstGeom prst="rect">
            <a:avLst/>
          </a:prstGeom>
          <a:noFill/>
          <a:ln>
            <a:noFill/>
          </a:ln>
        </p:spPr>
        <p:txBody>
          <a:bodyPr wrap="square" rtlCol="0">
            <a:spAutoFit/>
          </a:bodyPr>
          <a:lstStyle/>
          <a:p>
            <a:r>
              <a:rPr lang="lv-LV" dirty="0">
                <a:solidFill>
                  <a:srgbClr val="02849C"/>
                </a:solidFill>
                <a:latin typeface="Verdana" panose="020B0604030504040204" pitchFamily="34" charset="0"/>
              </a:rPr>
              <a:t>Neatbilstošu būvizstrādājumu datubāze BIS sistēmā</a:t>
            </a:r>
          </a:p>
        </p:txBody>
      </p:sp>
      <p:sp>
        <p:nvSpPr>
          <p:cNvPr id="3" name="Content Placeholder 2">
            <a:extLst>
              <a:ext uri="{FF2B5EF4-FFF2-40B4-BE49-F238E27FC236}">
                <a16:creationId xmlns:a16="http://schemas.microsoft.com/office/drawing/2014/main" id="{328F34FD-7E28-94EE-15B7-A475C3E87B5E}"/>
              </a:ext>
            </a:extLst>
          </p:cNvPr>
          <p:cNvSpPr>
            <a:spLocks noGrp="1"/>
          </p:cNvSpPr>
          <p:nvPr>
            <p:ph idx="1"/>
          </p:nvPr>
        </p:nvSpPr>
        <p:spPr/>
        <p:txBody>
          <a:bodyPr/>
          <a:lstStyle/>
          <a:p>
            <a:endParaRPr lang="lv-LV"/>
          </a:p>
        </p:txBody>
      </p:sp>
      <p:pic>
        <p:nvPicPr>
          <p:cNvPr id="12" name="Picture 11">
            <a:extLst>
              <a:ext uri="{FF2B5EF4-FFF2-40B4-BE49-F238E27FC236}">
                <a16:creationId xmlns:a16="http://schemas.microsoft.com/office/drawing/2014/main" id="{A0A4BF14-2022-371A-E328-AFF661ACA7B3}"/>
              </a:ext>
            </a:extLst>
          </p:cNvPr>
          <p:cNvPicPr>
            <a:picLocks noChangeAspect="1"/>
          </p:cNvPicPr>
          <p:nvPr/>
        </p:nvPicPr>
        <p:blipFill>
          <a:blip r:embed="rId2"/>
          <a:stretch>
            <a:fillRect/>
          </a:stretch>
        </p:blipFill>
        <p:spPr>
          <a:xfrm>
            <a:off x="406400" y="990600"/>
            <a:ext cx="11706787" cy="5867400"/>
          </a:xfrm>
          <a:prstGeom prst="rect">
            <a:avLst/>
          </a:prstGeom>
        </p:spPr>
      </p:pic>
    </p:spTree>
    <p:extLst>
      <p:ext uri="{BB962C8B-B14F-4D97-AF65-F5344CB8AC3E}">
        <p14:creationId xmlns:p14="http://schemas.microsoft.com/office/powerpoint/2010/main" val="17254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A5495-E9E4-42D4-BBE3-1A3311FD3A2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FE478ED-7018-48CC-B707-3681E716B3C0}"/>
              </a:ext>
            </a:extLst>
          </p:cNvPr>
          <p:cNvSpPr>
            <a:spLocks noGrp="1"/>
          </p:cNvSpPr>
          <p:nvPr>
            <p:ph type="body" sz="quarter" idx="12"/>
          </p:nvPr>
        </p:nvSpPr>
        <p:spPr/>
        <p:txBody>
          <a:bodyPr/>
          <a:lstStyle/>
          <a:p>
            <a:endParaRPr lang="lv-LV" dirty="0"/>
          </a:p>
        </p:txBody>
      </p:sp>
      <p:sp>
        <p:nvSpPr>
          <p:cNvPr id="6" name="Slide Number Placeholder 5">
            <a:extLst>
              <a:ext uri="{FF2B5EF4-FFF2-40B4-BE49-F238E27FC236}">
                <a16:creationId xmlns:a16="http://schemas.microsoft.com/office/drawing/2014/main" id="{E47396FC-B82D-4DDF-AFF4-D950214116C9}"/>
              </a:ext>
            </a:extLst>
          </p:cNvPr>
          <p:cNvSpPr>
            <a:spLocks noGrp="1"/>
          </p:cNvSpPr>
          <p:nvPr>
            <p:ph type="sldNum" sz="quarter" idx="13"/>
          </p:nvPr>
        </p:nvSpPr>
        <p:spPr/>
        <p:txBody>
          <a:bodyPr/>
          <a:lstStyle/>
          <a:p>
            <a:pPr>
              <a:defRPr/>
            </a:pPr>
            <a:fld id="{0C248C3F-0968-4D21-AD58-D564AD8D1FF9}" type="slidenum">
              <a:rPr lang="en-US" smtClean="0"/>
              <a:pPr>
                <a:defRPr/>
              </a:pPr>
              <a:t>12</a:t>
            </a:fld>
            <a:endParaRPr lang="en-US" dirty="0"/>
          </a:p>
        </p:txBody>
      </p:sp>
      <p:sp>
        <p:nvSpPr>
          <p:cNvPr id="8" name="Title 7">
            <a:extLst>
              <a:ext uri="{FF2B5EF4-FFF2-40B4-BE49-F238E27FC236}">
                <a16:creationId xmlns:a16="http://schemas.microsoft.com/office/drawing/2014/main" id="{C66CDF76-E3C5-46C0-A25D-16BB8CBAA85C}"/>
              </a:ext>
            </a:extLst>
          </p:cNvPr>
          <p:cNvSpPr txBox="1">
            <a:spLocks noGrp="1"/>
          </p:cNvSpPr>
          <p:nvPr>
            <p:ph type="title"/>
          </p:nvPr>
        </p:nvSpPr>
        <p:spPr>
          <a:xfrm>
            <a:off x="2369064" y="512239"/>
            <a:ext cx="8266671" cy="424732"/>
          </a:xfrm>
          <a:prstGeom prst="rect">
            <a:avLst/>
          </a:prstGeom>
          <a:noFill/>
          <a:ln>
            <a:noFill/>
          </a:ln>
        </p:spPr>
        <p:txBody>
          <a:bodyPr wrap="square" rtlCol="0">
            <a:spAutoFit/>
          </a:bodyPr>
          <a:lstStyle/>
          <a:p>
            <a:r>
              <a:rPr lang="lv-LV" dirty="0">
                <a:solidFill>
                  <a:srgbClr val="02849C"/>
                </a:solidFill>
                <a:latin typeface="Verdana" panose="020B0604030504040204" pitchFamily="34" charset="0"/>
              </a:rPr>
              <a:t>Galvenie PTAC uzraudzības virzieni 2024. gadā</a:t>
            </a:r>
          </a:p>
        </p:txBody>
      </p:sp>
      <p:sp>
        <p:nvSpPr>
          <p:cNvPr id="9" name="Content Placeholder 2">
            <a:extLst>
              <a:ext uri="{FF2B5EF4-FFF2-40B4-BE49-F238E27FC236}">
                <a16:creationId xmlns:a16="http://schemas.microsoft.com/office/drawing/2014/main" id="{3E808D1D-8F5E-4284-A303-711342FAE29E}"/>
              </a:ext>
            </a:extLst>
          </p:cNvPr>
          <p:cNvSpPr>
            <a:spLocks noGrp="1"/>
          </p:cNvSpPr>
          <p:nvPr>
            <p:ph idx="1"/>
          </p:nvPr>
        </p:nvSpPr>
        <p:spPr>
          <a:xfrm>
            <a:off x="1307935" y="2185060"/>
            <a:ext cx="9576130" cy="3644240"/>
          </a:xfrm>
        </p:spPr>
        <p:txBody>
          <a:bodyPr>
            <a:normAutofit fontScale="32500" lnSpcReduction="20000"/>
          </a:bodyPr>
          <a:lstStyle/>
          <a:p>
            <a:pPr marL="457200" indent="-457200" algn="just">
              <a:lnSpc>
                <a:spcPct val="120000"/>
              </a:lnSpc>
              <a:buAutoNum type="arabicPeriod"/>
            </a:pPr>
            <a:r>
              <a:rPr lang="lv-LV" sz="6000" dirty="0"/>
              <a:t>Logu, siltumizolācijas materiālu un tērauda stiegrojuma ekspertīze testējot</a:t>
            </a:r>
          </a:p>
          <a:p>
            <a:pPr marL="457200" indent="-457200" algn="just">
              <a:lnSpc>
                <a:spcPct val="120000"/>
              </a:lnSpc>
              <a:buAutoNum type="arabicPeriod"/>
            </a:pPr>
            <a:endParaRPr lang="lv-LV" sz="6000" dirty="0"/>
          </a:p>
          <a:p>
            <a:pPr marL="457200" indent="-457200" algn="just">
              <a:lnSpc>
                <a:spcPct val="120000"/>
              </a:lnSpc>
              <a:buAutoNum type="arabicPeriod"/>
            </a:pPr>
            <a:r>
              <a:rPr lang="lv-LV" sz="6000" dirty="0"/>
              <a:t>Durvju, logu, siltumizolācijas materiālu, attīrīšanas iekārtu administratīvās pārbaudes tirdzniecības vietās, pie ražotājiem, uz robežas, tīmekļa vietnēs</a:t>
            </a:r>
          </a:p>
          <a:p>
            <a:pPr marL="457200" indent="-457200" algn="just">
              <a:lnSpc>
                <a:spcPct val="120000"/>
              </a:lnSpc>
              <a:buAutoNum type="arabicPeriod"/>
            </a:pPr>
            <a:endParaRPr lang="lv-LV" sz="6000" dirty="0"/>
          </a:p>
          <a:p>
            <a:pPr marL="457200" indent="-457200" algn="just">
              <a:lnSpc>
                <a:spcPct val="120000"/>
              </a:lnSpc>
              <a:buAutoNum type="arabicPeriod"/>
            </a:pPr>
            <a:r>
              <a:rPr lang="lv-LV" sz="6000" dirty="0"/>
              <a:t>Īpaša vērība tiks pievērsta logiem un durvīm būvlaukumos</a:t>
            </a:r>
          </a:p>
          <a:p>
            <a:pPr algn="just">
              <a:lnSpc>
                <a:spcPct val="120000"/>
              </a:lnSpc>
            </a:pPr>
            <a:endParaRPr lang="lv-LV" sz="6000" dirty="0"/>
          </a:p>
          <a:p>
            <a:pPr marL="457200" indent="-457200" algn="just">
              <a:lnSpc>
                <a:spcPct val="120000"/>
              </a:lnSpc>
              <a:buAutoNum type="arabicPeriod"/>
            </a:pPr>
            <a:endParaRPr lang="lv-LV" sz="6000" dirty="0"/>
          </a:p>
          <a:p>
            <a:pPr algn="just">
              <a:lnSpc>
                <a:spcPct val="120000"/>
              </a:lnSpc>
            </a:pPr>
            <a:endParaRPr lang="lv-LV" dirty="0"/>
          </a:p>
          <a:p>
            <a:pPr marL="457200" indent="-457200" algn="just">
              <a:buAutoNum type="arabicPeriod"/>
            </a:pPr>
            <a:endParaRPr lang="lv-LV" dirty="0"/>
          </a:p>
        </p:txBody>
      </p:sp>
    </p:spTree>
    <p:extLst>
      <p:ext uri="{BB962C8B-B14F-4D97-AF65-F5344CB8AC3E}">
        <p14:creationId xmlns:p14="http://schemas.microsoft.com/office/powerpoint/2010/main" val="416831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058CE5-5B31-46CC-8F7B-F6EC8BF73A7E}"/>
              </a:ext>
            </a:extLst>
          </p:cNvPr>
          <p:cNvSpPr>
            <a:spLocks noGrp="1"/>
          </p:cNvSpPr>
          <p:nvPr>
            <p:ph type="title"/>
          </p:nvPr>
        </p:nvSpPr>
        <p:spPr>
          <a:xfrm>
            <a:off x="914400" y="3508005"/>
            <a:ext cx="10363200" cy="2427514"/>
          </a:xfrm>
        </p:spPr>
        <p:txBody>
          <a:bodyPr>
            <a:normAutofit fontScale="90000"/>
          </a:bodyPr>
          <a:lstStyle/>
          <a:p>
            <a:pPr marL="0" marR="0" indent="0" algn="ctr" rtl="0" eaLnBrk="1" fontAlgn="t" latinLnBrk="0" hangingPunct="1">
              <a:spcBef>
                <a:spcPts val="0"/>
              </a:spcBef>
              <a:spcAft>
                <a:spcPts val="0"/>
              </a:spcAft>
            </a:pPr>
            <a:r>
              <a:rPr lang="lv-LV" dirty="0">
                <a:solidFill>
                  <a:srgbClr val="02849C"/>
                </a:solidFill>
                <a:cs typeface="Arial" panose="020B0604020202020204" pitchFamily="34" charset="0"/>
              </a:rPr>
              <a:t>Paldies par uzmanību!</a:t>
            </a:r>
            <a:br>
              <a:rPr lang="lv-LV" dirty="0">
                <a:solidFill>
                  <a:schemeClr val="accent5">
                    <a:lumMod val="50000"/>
                  </a:schemeClr>
                </a:solidFill>
                <a:latin typeface="Arial" panose="020B0604020202020204" pitchFamily="34" charset="0"/>
                <a:cs typeface="Arial" panose="020B0604020202020204" pitchFamily="34" charset="0"/>
              </a:rPr>
            </a:br>
            <a:br>
              <a:rPr lang="lv-LV" dirty="0">
                <a:solidFill>
                  <a:schemeClr val="accent5">
                    <a:lumMod val="50000"/>
                  </a:schemeClr>
                </a:solidFill>
                <a:latin typeface="Arial" panose="020B0604020202020204" pitchFamily="34" charset="0"/>
                <a:cs typeface="Arial" panose="020B0604020202020204" pitchFamily="34" charset="0"/>
              </a:rPr>
            </a:br>
            <a:r>
              <a:rPr lang="lv-LV" b="0" dirty="0">
                <a:solidFill>
                  <a:schemeClr val="accent5">
                    <a:lumMod val="50000"/>
                  </a:schemeClr>
                </a:solidFill>
                <a:latin typeface="Arial" panose="020B0604020202020204" pitchFamily="34" charset="0"/>
                <a:cs typeface="Arial" panose="020B0604020202020204" pitchFamily="34" charset="0"/>
                <a:hlinkClick r:id="rId2"/>
              </a:rPr>
              <a:t>pasts@ptac.gov.lv</a:t>
            </a:r>
            <a:br>
              <a:rPr lang="lv-LV" b="0" dirty="0">
                <a:solidFill>
                  <a:schemeClr val="accent5">
                    <a:lumMod val="50000"/>
                  </a:schemeClr>
                </a:solidFill>
                <a:latin typeface="Arial" panose="020B0604020202020204" pitchFamily="34" charset="0"/>
                <a:cs typeface="Arial" panose="020B0604020202020204" pitchFamily="34" charset="0"/>
              </a:rPr>
            </a:br>
            <a:br>
              <a:rPr lang="lv-LV" b="0" dirty="0">
                <a:solidFill>
                  <a:schemeClr val="accent5">
                    <a:lumMod val="50000"/>
                  </a:schemeClr>
                </a:solidFill>
                <a:latin typeface="Arial" panose="020B0604020202020204" pitchFamily="34" charset="0"/>
                <a:cs typeface="Arial" panose="020B0604020202020204" pitchFamily="34" charset="0"/>
              </a:rPr>
            </a:br>
            <a:r>
              <a:rPr lang="lv-LV" sz="3200" b="0" i="0" u="none" strike="noStrike" kern="1200" dirty="0">
                <a:solidFill>
                  <a:srgbClr val="707070"/>
                </a:solidFill>
                <a:effectLst/>
                <a:latin typeface="Arial" panose="020B0604020202020204" pitchFamily="34" charset="0"/>
                <a:cs typeface="Arial" panose="020B0604020202020204" pitchFamily="34" charset="0"/>
                <a:hlinkClick r:id="rId3"/>
              </a:rPr>
              <a:t>Kristine.Kamerade@ptac.gov.lv</a:t>
            </a:r>
            <a:r>
              <a:rPr lang="lv-LV" sz="3200" b="0" i="0" u="none" strike="noStrike" kern="1200" dirty="0">
                <a:solidFill>
                  <a:srgbClr val="707070"/>
                </a:solidFill>
                <a:effectLst/>
                <a:latin typeface="Arial" panose="020B0604020202020204" pitchFamily="34" charset="0"/>
                <a:cs typeface="Arial" panose="020B0604020202020204" pitchFamily="34" charset="0"/>
              </a:rPr>
              <a:t> </a:t>
            </a:r>
            <a:br>
              <a:rPr lang="lv-LV" sz="3600" b="0" i="0" u="none" strike="noStrike" dirty="0">
                <a:effectLst/>
                <a:latin typeface="Arial" panose="020B0604020202020204" pitchFamily="34" charset="0"/>
              </a:rPr>
            </a:br>
            <a:r>
              <a:rPr lang="en-US" sz="3200" b="0" i="0" u="none" strike="noStrike" kern="1200" dirty="0">
                <a:solidFill>
                  <a:srgbClr val="000000"/>
                </a:solidFill>
                <a:effectLst/>
                <a:latin typeface="Arial" panose="020B0604020202020204" pitchFamily="34" charset="0"/>
                <a:cs typeface="Arial" panose="020B0604020202020204" pitchFamily="34" charset="0"/>
              </a:rPr>
              <a:t>67388648</a:t>
            </a:r>
            <a:br>
              <a:rPr lang="lv-LV" sz="3600" b="0" i="0" u="none" strike="noStrike" dirty="0">
                <a:effectLst/>
                <a:latin typeface="Arial" panose="020B0604020202020204" pitchFamily="34" charset="0"/>
              </a:rPr>
            </a:br>
            <a:br>
              <a:rPr lang="lv-LV" dirty="0">
                <a:solidFill>
                  <a:schemeClr val="accent5">
                    <a:lumMod val="50000"/>
                  </a:schemeClr>
                </a:solidFill>
                <a:latin typeface="Arial" panose="020B0604020202020204" pitchFamily="34" charset="0"/>
                <a:cs typeface="Arial" panose="020B0604020202020204" pitchFamily="34" charset="0"/>
              </a:rPr>
            </a:br>
            <a:br>
              <a:rPr lang="lv-LV" dirty="0">
                <a:solidFill>
                  <a:schemeClr val="accent5">
                    <a:lumMod val="50000"/>
                  </a:schemeClr>
                </a:solidFill>
                <a:latin typeface="Arial" panose="020B0604020202020204" pitchFamily="34" charset="0"/>
                <a:cs typeface="Arial" panose="020B0604020202020204" pitchFamily="34" charset="0"/>
              </a:rPr>
            </a:br>
            <a:br>
              <a:rPr lang="lv-LV" dirty="0">
                <a:solidFill>
                  <a:schemeClr val="accent5">
                    <a:lumMod val="50000"/>
                  </a:schemeClr>
                </a:solidFill>
                <a:latin typeface="Arial" panose="020B0604020202020204" pitchFamily="34" charset="0"/>
                <a:cs typeface="Arial" panose="020B0604020202020204" pitchFamily="34" charset="0"/>
              </a:rPr>
            </a:br>
            <a:endParaRPr lang="lv-LV" dirty="0">
              <a:solidFill>
                <a:schemeClr val="accent5">
                  <a:lumMod val="50000"/>
                </a:schemeClr>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977D542-CB65-457D-AF1F-86327D9DD192}"/>
              </a:ext>
            </a:extLst>
          </p:cNvPr>
          <p:cNvSpPr>
            <a:spLocks noGrp="1"/>
          </p:cNvSpPr>
          <p:nvPr>
            <p:ph type="sldNum" sz="quarter" idx="4294967295"/>
          </p:nvPr>
        </p:nvSpPr>
        <p:spPr>
          <a:xfrm>
            <a:off x="10128448" y="6324600"/>
            <a:ext cx="539552" cy="304800"/>
          </a:xfrm>
        </p:spPr>
        <p:txBody>
          <a:bodyPr/>
          <a:lstStyle/>
          <a:p>
            <a:pPr>
              <a:defRPr/>
            </a:pPr>
            <a:fld id="{93809394-C7D0-449D-8B05-AA77540EED84}" type="slidenum">
              <a:rPr lang="en-US" smtClean="0"/>
              <a:pPr>
                <a:defRPr/>
              </a:pPr>
              <a:t>13</a:t>
            </a:fld>
            <a:endParaRPr lang="en-US" dirty="0"/>
          </a:p>
        </p:txBody>
      </p:sp>
    </p:spTree>
    <p:extLst>
      <p:ext uri="{BB962C8B-B14F-4D97-AF65-F5344CB8AC3E}">
        <p14:creationId xmlns:p14="http://schemas.microsoft.com/office/powerpoint/2010/main" val="299096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9504" y="1817227"/>
            <a:ext cx="9079695" cy="4256314"/>
          </a:xfrm>
        </p:spPr>
        <p:txBody>
          <a:bodyPr>
            <a:noAutofit/>
          </a:bodyPr>
          <a:lstStyle/>
          <a:p>
            <a:pPr marL="257175" indent="-257175">
              <a:buClr>
                <a:srgbClr val="008080"/>
              </a:buClr>
              <a:buFont typeface="Wingdings" panose="05000000000000000000" pitchFamily="2" charset="2"/>
              <a:buChar char="§"/>
            </a:pPr>
            <a:r>
              <a:rPr lang="lv-LV" altLang="lv-LV" b="1" dirty="0">
                <a:cs typeface="Arial" panose="020B0604020202020204" pitchFamily="34" charset="0"/>
              </a:rPr>
              <a:t>Būvniecības likums</a:t>
            </a:r>
          </a:p>
          <a:p>
            <a:pPr marL="257175" indent="-257175" algn="just">
              <a:buClr>
                <a:srgbClr val="008080"/>
              </a:buClr>
              <a:buFont typeface="Wingdings" panose="05000000000000000000" pitchFamily="2" charset="2"/>
              <a:buChar char="§"/>
            </a:pPr>
            <a:r>
              <a:rPr lang="lv-LV" altLang="lv-LV" b="1" dirty="0">
                <a:cs typeface="Arial" panose="020B0604020202020204" pitchFamily="34" charset="0"/>
              </a:rPr>
              <a:t>MK noteikumi Nr.156 </a:t>
            </a:r>
            <a:r>
              <a:rPr lang="lv-LV" altLang="lv-LV" dirty="0">
                <a:cs typeface="Arial" panose="020B0604020202020204" pitchFamily="34" charset="0"/>
              </a:rPr>
              <a:t>«Būvizstrādājumu tirgus uzraudzības kārtība» (25.03.2014.)</a:t>
            </a:r>
            <a:endParaRPr lang="en-US" altLang="lv-LV" dirty="0">
              <a:cs typeface="Arial" panose="020B0604020202020204" pitchFamily="34" charset="0"/>
            </a:endParaRPr>
          </a:p>
          <a:p>
            <a:pPr marL="257175" indent="-257175" algn="just">
              <a:buClr>
                <a:srgbClr val="008080"/>
              </a:buClr>
              <a:buFont typeface="Wingdings" panose="05000000000000000000" pitchFamily="2" charset="2"/>
              <a:buChar char="§"/>
            </a:pPr>
            <a:r>
              <a:rPr lang="lv-LV" altLang="lv-LV" dirty="0">
                <a:cs typeface="Arial" panose="020B0604020202020204" pitchFamily="34" charset="0"/>
              </a:rPr>
              <a:t>Eiropas Parlamenta un Padomes </a:t>
            </a:r>
            <a:r>
              <a:rPr lang="lv-LV" altLang="lv-LV" b="1" dirty="0">
                <a:cs typeface="Arial" panose="020B0604020202020204" pitchFamily="34" charset="0"/>
              </a:rPr>
              <a:t>Regula Nr. 305/2011 </a:t>
            </a:r>
            <a:r>
              <a:rPr lang="lv-LV" altLang="lv-LV" dirty="0">
                <a:cs typeface="Arial" panose="020B0604020202020204" pitchFamily="34" charset="0"/>
              </a:rPr>
              <a:t>(09.03.2011.) </a:t>
            </a:r>
          </a:p>
          <a:p>
            <a:pPr marL="828675" lvl="1" indent="-257175" algn="just">
              <a:buClr>
                <a:srgbClr val="008080"/>
              </a:buClr>
              <a:buFont typeface="Wingdings" panose="05000000000000000000" pitchFamily="2" charset="2"/>
              <a:buChar char="§"/>
            </a:pPr>
            <a:r>
              <a:rPr lang="en-US" altLang="lv-LV" sz="1350" dirty="0">
                <a:latin typeface="Verdana" panose="020B0604030504040204" pitchFamily="34" charset="0"/>
                <a:ea typeface="Verdana" panose="020B0604030504040204" pitchFamily="34" charset="0"/>
                <a:cs typeface="Arial" panose="020B0604020202020204" pitchFamily="34" charset="0"/>
              </a:rPr>
              <a:t>Dele</a:t>
            </a:r>
            <a:r>
              <a:rPr lang="lv-LV" altLang="lv-LV" sz="1350" dirty="0">
                <a:latin typeface="Verdana" panose="020B0604030504040204" pitchFamily="34" charset="0"/>
                <a:ea typeface="Verdana" panose="020B0604030504040204" pitchFamily="34" charset="0"/>
                <a:cs typeface="Arial" panose="020B0604020202020204" pitchFamily="34" charset="0"/>
              </a:rPr>
              <a:t>ģ</a:t>
            </a:r>
            <a:r>
              <a:rPr lang="en-US" altLang="lv-LV" sz="1350" dirty="0" err="1">
                <a:latin typeface="Verdana" panose="020B0604030504040204" pitchFamily="34" charset="0"/>
                <a:ea typeface="Verdana" panose="020B0604030504040204" pitchFamily="34" charset="0"/>
                <a:cs typeface="Arial" panose="020B0604020202020204" pitchFamily="34" charset="0"/>
              </a:rPr>
              <a:t>ētā</a:t>
            </a:r>
            <a:r>
              <a:rPr lang="en-US" altLang="lv-LV" sz="1350" dirty="0">
                <a:latin typeface="Verdana" panose="020B0604030504040204" pitchFamily="34" charset="0"/>
                <a:ea typeface="Verdana" panose="020B0604030504040204" pitchFamily="34" charset="0"/>
                <a:cs typeface="Arial" panose="020B0604020202020204" pitchFamily="34" charset="0"/>
              </a:rPr>
              <a:t> </a:t>
            </a:r>
            <a:r>
              <a:rPr lang="lv-LV" altLang="lv-LV" sz="1350" dirty="0">
                <a:latin typeface="Verdana" panose="020B0604030504040204" pitchFamily="34" charset="0"/>
                <a:ea typeface="Verdana" panose="020B0604030504040204" pitchFamily="34" charset="0"/>
                <a:cs typeface="Arial" panose="020B0604020202020204" pitchFamily="34" charset="0"/>
              </a:rPr>
              <a:t>Regula (ES) Nr. 574/2014 (21.02.2014.) par deklarācijas saturu</a:t>
            </a:r>
            <a:r>
              <a:rPr lang="en-US" altLang="lv-LV" sz="1350" dirty="0">
                <a:latin typeface="Verdana" panose="020B0604030504040204" pitchFamily="34" charset="0"/>
                <a:ea typeface="Verdana" panose="020B0604030504040204" pitchFamily="34" charset="0"/>
                <a:cs typeface="Arial" panose="020B0604020202020204" pitchFamily="34" charset="0"/>
              </a:rPr>
              <a:t> </a:t>
            </a:r>
            <a:endParaRPr lang="lv-LV" altLang="lv-LV" sz="1350" dirty="0">
              <a:latin typeface="Verdana" panose="020B0604030504040204" pitchFamily="34" charset="0"/>
              <a:ea typeface="Verdana" panose="020B0604030504040204" pitchFamily="34" charset="0"/>
              <a:cs typeface="Arial" panose="020B0604020202020204" pitchFamily="34" charset="0"/>
            </a:endParaRPr>
          </a:p>
          <a:p>
            <a:pPr marL="828675" lvl="1" indent="-257175">
              <a:buClr>
                <a:srgbClr val="008080"/>
              </a:buClr>
              <a:buFont typeface="Wingdings" panose="05000000000000000000" pitchFamily="2" charset="2"/>
              <a:buChar char="§"/>
            </a:pPr>
            <a:r>
              <a:rPr lang="lv-LV" altLang="lv-LV" sz="1350" dirty="0">
                <a:latin typeface="Verdana" panose="020B0604030504040204" pitchFamily="34" charset="0"/>
                <a:ea typeface="Verdana" panose="020B0604030504040204" pitchFamily="34" charset="0"/>
                <a:cs typeface="Arial" panose="020B0604020202020204" pitchFamily="34" charset="0"/>
              </a:rPr>
              <a:t>Deleģētā Regula (ES) Nr.157/2014 (20.10.2013.)</a:t>
            </a:r>
            <a:r>
              <a:rPr lang="en-US" altLang="lv-LV" sz="1350" dirty="0">
                <a:latin typeface="Verdana" panose="020B0604030504040204" pitchFamily="34" charset="0"/>
                <a:ea typeface="Verdana" panose="020B0604030504040204" pitchFamily="34" charset="0"/>
                <a:cs typeface="Arial" panose="020B0604020202020204" pitchFamily="34" charset="0"/>
              </a:rPr>
              <a:t> </a:t>
            </a:r>
            <a:r>
              <a:rPr lang="lv-LV" altLang="lv-LV" sz="1350" dirty="0">
                <a:latin typeface="Verdana" panose="020B0604030504040204" pitchFamily="34" charset="0"/>
                <a:ea typeface="Verdana" panose="020B0604030504040204" pitchFamily="34" charset="0"/>
                <a:cs typeface="Arial" panose="020B0604020202020204" pitchFamily="34" charset="0"/>
              </a:rPr>
              <a:t>par deklarācijas izvietošanu </a:t>
            </a:r>
            <a:r>
              <a:rPr lang="en-US" altLang="lv-LV" sz="1350" dirty="0" err="1">
                <a:latin typeface="Verdana" panose="020B0604030504040204" pitchFamily="34" charset="0"/>
                <a:ea typeface="Verdana" panose="020B0604030504040204" pitchFamily="34" charset="0"/>
                <a:cs typeface="Arial" panose="020B0604020202020204" pitchFamily="34" charset="0"/>
              </a:rPr>
              <a:t>tiešsaistē</a:t>
            </a:r>
            <a:r>
              <a:rPr lang="en-US" altLang="lv-LV" sz="1350" dirty="0">
                <a:latin typeface="Verdana" panose="020B0604030504040204" pitchFamily="34" charset="0"/>
                <a:ea typeface="Verdana" panose="020B0604030504040204" pitchFamily="34" charset="0"/>
                <a:cs typeface="Arial" panose="020B0604020202020204" pitchFamily="34" charset="0"/>
              </a:rPr>
              <a:t> </a:t>
            </a:r>
            <a:r>
              <a:rPr lang="en-US" altLang="lv-LV" sz="1350" dirty="0" err="1">
                <a:latin typeface="Verdana" panose="020B0604030504040204" pitchFamily="34" charset="0"/>
                <a:ea typeface="Verdana" panose="020B0604030504040204" pitchFamily="34" charset="0"/>
                <a:cs typeface="Arial" panose="020B0604020202020204" pitchFamily="34" charset="0"/>
              </a:rPr>
              <a:t>internetā</a:t>
            </a:r>
            <a:endParaRPr lang="en-US" altLang="lv-LV" sz="1350" dirty="0">
              <a:latin typeface="Verdana" panose="020B0604030504040204" pitchFamily="34" charset="0"/>
              <a:ea typeface="Verdana" panose="020B0604030504040204" pitchFamily="34" charset="0"/>
              <a:cs typeface="Arial" panose="020B0604020202020204" pitchFamily="34" charset="0"/>
            </a:endParaRPr>
          </a:p>
          <a:p>
            <a:pPr marL="828675" lvl="1" indent="-257175" algn="just">
              <a:buClr>
                <a:srgbClr val="008080"/>
              </a:buClr>
              <a:buFont typeface="Wingdings" panose="05000000000000000000" pitchFamily="2" charset="2"/>
              <a:buChar char="§"/>
            </a:pPr>
            <a:r>
              <a:rPr lang="lv-LV" altLang="lv-LV" sz="1350" dirty="0">
                <a:latin typeface="Verdana" panose="020B0604030504040204" pitchFamily="34" charset="0"/>
                <a:ea typeface="Verdana" panose="020B0604030504040204" pitchFamily="34" charset="0"/>
                <a:cs typeface="Arial" panose="020B0604020202020204" pitchFamily="34" charset="0"/>
              </a:rPr>
              <a:t>Deleģētā Regula (ES) Nr.2016/364 (01.07.2015.)</a:t>
            </a:r>
            <a:r>
              <a:rPr lang="en-US" altLang="lv-LV" sz="1350" dirty="0">
                <a:latin typeface="Verdana" panose="020B0604030504040204" pitchFamily="34" charset="0"/>
                <a:ea typeface="Verdana" panose="020B0604030504040204" pitchFamily="34" charset="0"/>
                <a:cs typeface="Arial" panose="020B0604020202020204" pitchFamily="34" charset="0"/>
              </a:rPr>
              <a:t> </a:t>
            </a:r>
            <a:r>
              <a:rPr lang="lv-LV" altLang="lv-LV" sz="1350" dirty="0">
                <a:latin typeface="Verdana" panose="020B0604030504040204" pitchFamily="34" charset="0"/>
                <a:ea typeface="Verdana" panose="020B0604030504040204" pitchFamily="34" charset="0"/>
                <a:cs typeface="Arial" panose="020B0604020202020204" pitchFamily="34" charset="0"/>
              </a:rPr>
              <a:t>par </a:t>
            </a:r>
            <a:r>
              <a:rPr lang="lv-LV" altLang="lv-LV" sz="1350" dirty="0" err="1">
                <a:latin typeface="Verdana" panose="020B0604030504040204" pitchFamily="34" charset="0"/>
                <a:ea typeface="Verdana" panose="020B0604030504040204" pitchFamily="34" charset="0"/>
                <a:cs typeface="Arial" panose="020B0604020202020204" pitchFamily="34" charset="0"/>
              </a:rPr>
              <a:t>ugunsreakcijas</a:t>
            </a:r>
            <a:r>
              <a:rPr lang="lv-LV" altLang="lv-LV" sz="1350" dirty="0">
                <a:latin typeface="Verdana" panose="020B0604030504040204" pitchFamily="34" charset="0"/>
                <a:ea typeface="Verdana" panose="020B0604030504040204" pitchFamily="34" charset="0"/>
                <a:cs typeface="Arial" panose="020B0604020202020204" pitchFamily="34" charset="0"/>
              </a:rPr>
              <a:t> klasifikāciju</a:t>
            </a:r>
          </a:p>
          <a:p>
            <a:pPr marL="828675" lvl="1" indent="-257175">
              <a:buClr>
                <a:srgbClr val="008080"/>
              </a:buClr>
              <a:buFont typeface="Wingdings" panose="05000000000000000000" pitchFamily="2" charset="2"/>
              <a:buChar char="§"/>
            </a:pPr>
            <a:r>
              <a:rPr lang="lv-LV" altLang="lv-LV" sz="1350" dirty="0">
                <a:latin typeface="Verdana" panose="020B0604030504040204" pitchFamily="34" charset="0"/>
                <a:ea typeface="Verdana" panose="020B0604030504040204" pitchFamily="34" charset="0"/>
                <a:cs typeface="Arial" panose="020B0604020202020204" pitchFamily="34" charset="0"/>
              </a:rPr>
              <a:t>Deleģētā Regula (ES) Nr.568/2014 (18.02.2014.)</a:t>
            </a:r>
            <a:r>
              <a:rPr lang="en-US" altLang="lv-LV" sz="1350" dirty="0">
                <a:latin typeface="Verdana" panose="020B0604030504040204" pitchFamily="34" charset="0"/>
                <a:ea typeface="Verdana" panose="020B0604030504040204" pitchFamily="34" charset="0"/>
                <a:cs typeface="Arial" panose="020B0604020202020204" pitchFamily="34" charset="0"/>
              </a:rPr>
              <a:t> </a:t>
            </a:r>
            <a:r>
              <a:rPr lang="lv-LV" altLang="lv-LV" sz="1350" dirty="0">
                <a:latin typeface="Verdana" panose="020B0604030504040204" pitchFamily="34" charset="0"/>
                <a:ea typeface="Verdana" panose="020B0604030504040204" pitchFamily="34" charset="0"/>
                <a:cs typeface="Arial" panose="020B0604020202020204" pitchFamily="34" charset="0"/>
              </a:rPr>
              <a:t>par AVCP sistēmām</a:t>
            </a:r>
            <a:endParaRPr lang="en-US" altLang="lv-LV" sz="1350" dirty="0">
              <a:latin typeface="Verdana" panose="020B0604030504040204" pitchFamily="34" charset="0"/>
              <a:ea typeface="Verdana" panose="020B0604030504040204" pitchFamily="34" charset="0"/>
              <a:cs typeface="Arial" panose="020B0604020202020204" pitchFamily="34" charset="0"/>
            </a:endParaRPr>
          </a:p>
          <a:p>
            <a:pPr marL="828675" lvl="1" indent="-257175">
              <a:buClr>
                <a:srgbClr val="008080"/>
              </a:buClr>
              <a:buFont typeface="Wingdings" panose="05000000000000000000" pitchFamily="2" charset="2"/>
              <a:buChar char="§"/>
            </a:pPr>
            <a:r>
              <a:rPr lang="lv-LV" altLang="lv-LV" sz="1350" dirty="0">
                <a:latin typeface="Verdana" panose="020B0604030504040204" pitchFamily="34" charset="0"/>
                <a:ea typeface="Verdana" panose="020B0604030504040204" pitchFamily="34" charset="0"/>
                <a:cs typeface="Arial" panose="020B0604020202020204" pitchFamily="34" charset="0"/>
              </a:rPr>
              <a:t> u.c. </a:t>
            </a:r>
          </a:p>
          <a:p>
            <a:pPr marL="257175" indent="-257175" algn="just">
              <a:buClr>
                <a:srgbClr val="008080"/>
              </a:buClr>
              <a:buFont typeface="Wingdings" panose="05000000000000000000" pitchFamily="2" charset="2"/>
              <a:buChar char="§"/>
            </a:pPr>
            <a:r>
              <a:rPr lang="lv-LV" altLang="lv-LV" b="1" dirty="0">
                <a:cs typeface="Arial" panose="020B0604020202020204" pitchFamily="34" charset="0"/>
              </a:rPr>
              <a:t>Latvijas būvnormatīvi</a:t>
            </a:r>
            <a:r>
              <a:rPr lang="en-US" altLang="lv-LV" b="1" dirty="0">
                <a:cs typeface="Arial" panose="020B0604020202020204" pitchFamily="34" charset="0"/>
              </a:rPr>
              <a:t> </a:t>
            </a:r>
            <a:r>
              <a:rPr lang="en-US" altLang="lv-LV" sz="1350" dirty="0">
                <a:cs typeface="Arial" panose="020B0604020202020204" pitchFamily="34" charset="0"/>
              </a:rPr>
              <a:t>(</a:t>
            </a:r>
            <a:r>
              <a:rPr lang="en-US" altLang="lv-LV" sz="1350" dirty="0" err="1">
                <a:cs typeface="Arial" panose="020B0604020202020204" pitchFamily="34" charset="0"/>
              </a:rPr>
              <a:t>piem</a:t>
            </a:r>
            <a:r>
              <a:rPr lang="lv-LV" altLang="lv-LV" sz="1350" dirty="0" err="1">
                <a:cs typeface="Arial" panose="020B0604020202020204" pitchFamily="34" charset="0"/>
              </a:rPr>
              <a:t>ēram</a:t>
            </a:r>
            <a:r>
              <a:rPr lang="en-US" altLang="lv-LV" sz="1350" dirty="0">
                <a:cs typeface="Arial" panose="020B0604020202020204" pitchFamily="34" charset="0"/>
              </a:rPr>
              <a:t>, MK Nr. 280: LBN 002-19 "</a:t>
            </a:r>
            <a:r>
              <a:rPr lang="en-US" altLang="lv-LV" sz="1350" dirty="0" err="1">
                <a:cs typeface="Arial" panose="020B0604020202020204" pitchFamily="34" charset="0"/>
              </a:rPr>
              <a:t>Ēku</a:t>
            </a:r>
            <a:r>
              <a:rPr lang="en-US" altLang="lv-LV" sz="1350" dirty="0">
                <a:cs typeface="Arial" panose="020B0604020202020204" pitchFamily="34" charset="0"/>
              </a:rPr>
              <a:t> </a:t>
            </a:r>
            <a:r>
              <a:rPr lang="en-US" altLang="lv-LV" sz="1350" dirty="0" err="1">
                <a:cs typeface="Arial" panose="020B0604020202020204" pitchFamily="34" charset="0"/>
              </a:rPr>
              <a:t>norobežojošo</a:t>
            </a:r>
            <a:r>
              <a:rPr lang="en-US" altLang="lv-LV" sz="1350" dirty="0">
                <a:cs typeface="Arial" panose="020B0604020202020204" pitchFamily="34" charset="0"/>
              </a:rPr>
              <a:t> </a:t>
            </a:r>
            <a:r>
              <a:rPr lang="en-US" altLang="lv-LV" sz="1350" dirty="0" err="1">
                <a:cs typeface="Arial" panose="020B0604020202020204" pitchFamily="34" charset="0"/>
              </a:rPr>
              <a:t>konstrukciju</a:t>
            </a:r>
            <a:r>
              <a:rPr lang="en-US" altLang="lv-LV" sz="1350" dirty="0">
                <a:cs typeface="Arial" panose="020B0604020202020204" pitchFamily="34" charset="0"/>
              </a:rPr>
              <a:t> </a:t>
            </a:r>
            <a:r>
              <a:rPr lang="en-US" altLang="lv-LV" sz="1350" dirty="0" err="1">
                <a:cs typeface="Arial" panose="020B0604020202020204" pitchFamily="34" charset="0"/>
              </a:rPr>
              <a:t>siltumtehnika</a:t>
            </a:r>
            <a:r>
              <a:rPr lang="en-US" altLang="lv-LV" sz="1350" dirty="0">
                <a:cs typeface="Arial" panose="020B0604020202020204" pitchFamily="34" charset="0"/>
              </a:rPr>
              <a:t>“; MK Nr.333: “LBN 201-15 "</a:t>
            </a:r>
            <a:r>
              <a:rPr lang="en-US" altLang="lv-LV" sz="1350" dirty="0" err="1">
                <a:cs typeface="Arial" panose="020B0604020202020204" pitchFamily="34" charset="0"/>
              </a:rPr>
              <a:t>Būvju</a:t>
            </a:r>
            <a:r>
              <a:rPr lang="en-US" altLang="lv-LV" sz="1350" dirty="0">
                <a:cs typeface="Arial" panose="020B0604020202020204" pitchFamily="34" charset="0"/>
              </a:rPr>
              <a:t> </a:t>
            </a:r>
            <a:r>
              <a:rPr lang="en-US" altLang="lv-LV" sz="1350" dirty="0" err="1">
                <a:cs typeface="Arial" panose="020B0604020202020204" pitchFamily="34" charset="0"/>
              </a:rPr>
              <a:t>ugunsdrošība</a:t>
            </a:r>
            <a:r>
              <a:rPr lang="en-US" altLang="lv-LV" sz="1350" dirty="0">
                <a:cs typeface="Arial" panose="020B0604020202020204" pitchFamily="34" charset="0"/>
              </a:rPr>
              <a:t>”</a:t>
            </a:r>
            <a:r>
              <a:rPr lang="lv-LV" altLang="lv-LV" sz="1350" dirty="0">
                <a:cs typeface="Arial" panose="020B0604020202020204" pitchFamily="34" charset="0"/>
              </a:rPr>
              <a:t> </a:t>
            </a:r>
            <a:r>
              <a:rPr lang="en-US" altLang="lv-LV" sz="1350" dirty="0" err="1">
                <a:cs typeface="Arial" panose="020B0604020202020204" pitchFamily="34" charset="0"/>
              </a:rPr>
              <a:t>u.c.</a:t>
            </a:r>
            <a:r>
              <a:rPr lang="en-US" altLang="lv-LV" sz="1350" dirty="0">
                <a:cs typeface="Arial" panose="020B0604020202020204" pitchFamily="34" charset="0"/>
              </a:rPr>
              <a:t>)</a:t>
            </a:r>
            <a:endParaRPr lang="lv-LV" altLang="lv-LV" sz="1350" dirty="0">
              <a:cs typeface="Arial" panose="020B0604020202020204" pitchFamily="34" charset="0"/>
            </a:endParaRPr>
          </a:p>
          <a:p>
            <a:pPr marL="828675" lvl="1" indent="-257175">
              <a:buClr>
                <a:srgbClr val="008080"/>
              </a:buClr>
              <a:buFont typeface="Wingdings" panose="05000000000000000000" pitchFamily="2" charset="2"/>
              <a:buChar char="§"/>
            </a:pPr>
            <a:endParaRPr lang="lv-LV" altLang="lv-LV" sz="1350" dirty="0">
              <a:latin typeface="Arial" panose="020B0604020202020204" pitchFamily="34" charset="0"/>
              <a:ea typeface="ＭＳ Ｐゴシック" pitchFamily="34" charset="-128"/>
              <a:cs typeface="Arial" panose="020B0604020202020204" pitchFamily="34" charset="0"/>
            </a:endParaRPr>
          </a:p>
          <a:p>
            <a:endParaRPr lang="lv-LV"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4610100" y="5618448"/>
            <a:ext cx="1485900" cy="228600"/>
          </a:xfrm>
        </p:spPr>
        <p:txBody>
          <a:bodyPr/>
          <a:lstStyle/>
          <a:p>
            <a:endParaRPr lang="lv-LV" dirty="0"/>
          </a:p>
        </p:txBody>
      </p:sp>
      <p:sp>
        <p:nvSpPr>
          <p:cNvPr id="5" name="Text Placeholder 4"/>
          <p:cNvSpPr>
            <a:spLocks noGrp="1"/>
          </p:cNvSpPr>
          <p:nvPr>
            <p:ph type="body" sz="quarter" idx="12"/>
          </p:nvPr>
        </p:nvSpPr>
        <p:spPr>
          <a:xfrm>
            <a:off x="5744496" y="5817967"/>
            <a:ext cx="3673878" cy="635850"/>
          </a:xfrm>
        </p:spPr>
        <p:txBody>
          <a:bodyPr>
            <a:noAutofit/>
          </a:bodyPr>
          <a:lstStyle/>
          <a:p>
            <a:r>
              <a:rPr lang="lv-LV" sz="1200" i="1" dirty="0"/>
              <a:t>likumi.lv</a:t>
            </a:r>
          </a:p>
          <a:p>
            <a:r>
              <a:rPr lang="lv-LV" sz="1200" i="1" dirty="0"/>
              <a:t>ec.europa.eu/</a:t>
            </a:r>
          </a:p>
          <a:p>
            <a:r>
              <a:rPr lang="lv-LV" sz="1200" i="1" dirty="0"/>
              <a:t>eur-lex.europa.eu/</a:t>
            </a:r>
          </a:p>
        </p:txBody>
      </p:sp>
      <p:sp>
        <p:nvSpPr>
          <p:cNvPr id="6" name="Slide Number Placeholder 5">
            <a:extLst>
              <a:ext uri="{FF2B5EF4-FFF2-40B4-BE49-F238E27FC236}">
                <a16:creationId xmlns:a16="http://schemas.microsoft.com/office/drawing/2014/main" id="{37D9B228-4F17-4932-9934-2B94D89B1547}"/>
              </a:ext>
            </a:extLst>
          </p:cNvPr>
          <p:cNvSpPr>
            <a:spLocks noGrp="1"/>
          </p:cNvSpPr>
          <p:nvPr>
            <p:ph type="sldNum" sz="quarter" idx="13"/>
          </p:nvPr>
        </p:nvSpPr>
        <p:spPr/>
        <p:txBody>
          <a:bodyPr/>
          <a:lstStyle/>
          <a:p>
            <a:pPr>
              <a:defRPr/>
            </a:pPr>
            <a:fld id="{0C248C3F-0968-4D21-AD58-D564AD8D1FF9}" type="slidenum">
              <a:rPr lang="en-US" smtClean="0"/>
              <a:pPr>
                <a:defRPr/>
              </a:pPr>
              <a:t>2</a:t>
            </a:fld>
            <a:endParaRPr lang="en-US" dirty="0"/>
          </a:p>
        </p:txBody>
      </p:sp>
      <p:sp>
        <p:nvSpPr>
          <p:cNvPr id="9" name="Text Placeholder 4">
            <a:extLst>
              <a:ext uri="{FF2B5EF4-FFF2-40B4-BE49-F238E27FC236}">
                <a16:creationId xmlns:a16="http://schemas.microsoft.com/office/drawing/2014/main" id="{BABCBD90-4AD4-4E47-A91F-B378272EE4E0}"/>
              </a:ext>
            </a:extLst>
          </p:cNvPr>
          <p:cNvSpPr txBox="1">
            <a:spLocks/>
          </p:cNvSpPr>
          <p:nvPr/>
        </p:nvSpPr>
        <p:spPr>
          <a:xfrm>
            <a:off x="2204185" y="404183"/>
            <a:ext cx="9028497" cy="1413043"/>
          </a:xfrm>
          <a:prstGeom prst="rect">
            <a:avLst/>
          </a:prstGeom>
        </p:spPr>
        <p:txBody>
          <a:bodyPr vert="horz" lIns="68580" tIns="34290" rIns="68580" bIns="34290" rtlCol="0">
            <a:noAutofit/>
          </a:bodyPr>
          <a:lstStyle>
            <a:lvl1pPr marL="0" indent="0" algn="r" defTabSz="914400" rtl="0" eaLnBrk="1" latinLnBrk="0" hangingPunct="1">
              <a:lnSpc>
                <a:spcPct val="90000"/>
              </a:lnSpc>
              <a:spcBef>
                <a:spcPts val="1000"/>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2400" b="1" dirty="0" err="1">
                <a:solidFill>
                  <a:srgbClr val="02849C"/>
                </a:solidFill>
              </a:rPr>
              <a:t>Patērētāju</a:t>
            </a:r>
            <a:r>
              <a:rPr lang="en-US" altLang="en-US" sz="2400" b="1" dirty="0">
                <a:solidFill>
                  <a:srgbClr val="02849C"/>
                </a:solidFill>
              </a:rPr>
              <a:t> </a:t>
            </a:r>
            <a:r>
              <a:rPr lang="en-US" altLang="en-US" sz="2400" b="1" dirty="0" err="1">
                <a:solidFill>
                  <a:srgbClr val="02849C"/>
                </a:solidFill>
              </a:rPr>
              <a:t>tiesību</a:t>
            </a:r>
            <a:r>
              <a:rPr lang="en-US" altLang="en-US" sz="2400" b="1" dirty="0">
                <a:solidFill>
                  <a:srgbClr val="02849C"/>
                </a:solidFill>
              </a:rPr>
              <a:t> </a:t>
            </a:r>
            <a:r>
              <a:rPr lang="en-US" altLang="en-US" sz="2400" b="1" dirty="0" err="1">
                <a:solidFill>
                  <a:srgbClr val="02849C"/>
                </a:solidFill>
              </a:rPr>
              <a:t>aizsardzības</a:t>
            </a:r>
            <a:r>
              <a:rPr lang="en-US" altLang="en-US" sz="2400" b="1" dirty="0">
                <a:solidFill>
                  <a:srgbClr val="02849C"/>
                </a:solidFill>
              </a:rPr>
              <a:t> centra </a:t>
            </a:r>
            <a:r>
              <a:rPr lang="en-US" altLang="en-US" sz="2400" b="1" dirty="0" err="1">
                <a:solidFill>
                  <a:srgbClr val="02849C"/>
                </a:solidFill>
              </a:rPr>
              <a:t>kompetence</a:t>
            </a:r>
            <a:r>
              <a:rPr lang="en-US" altLang="en-US" sz="2400" b="1" dirty="0">
                <a:solidFill>
                  <a:srgbClr val="02849C"/>
                </a:solidFill>
              </a:rPr>
              <a:t>, </a:t>
            </a:r>
            <a:r>
              <a:rPr lang="en-US" altLang="en-US" sz="2400" b="1" dirty="0" err="1">
                <a:solidFill>
                  <a:srgbClr val="02849C"/>
                </a:solidFill>
              </a:rPr>
              <a:t>tirgus</a:t>
            </a:r>
            <a:r>
              <a:rPr lang="en-US" altLang="en-US" sz="2400" b="1" dirty="0">
                <a:solidFill>
                  <a:srgbClr val="02849C"/>
                </a:solidFill>
              </a:rPr>
              <a:t> </a:t>
            </a:r>
            <a:r>
              <a:rPr lang="en-US" altLang="en-US" sz="2400" b="1" dirty="0" err="1">
                <a:solidFill>
                  <a:srgbClr val="02849C"/>
                </a:solidFill>
              </a:rPr>
              <a:t>uzraudzība</a:t>
            </a:r>
            <a:r>
              <a:rPr lang="lv-LV" altLang="en-US" sz="2400" b="1" dirty="0">
                <a:solidFill>
                  <a:srgbClr val="02849C"/>
                </a:solidFill>
              </a:rPr>
              <a:t>, būvizstrādājumu atbilstības prasības</a:t>
            </a:r>
            <a:endParaRPr lang="en-US" altLang="en-US" sz="2400" b="1" dirty="0">
              <a:solidFill>
                <a:srgbClr val="02849C"/>
              </a:solidFill>
            </a:endParaRPr>
          </a:p>
        </p:txBody>
      </p:sp>
    </p:spTree>
    <p:extLst>
      <p:ext uri="{BB962C8B-B14F-4D97-AF65-F5344CB8AC3E}">
        <p14:creationId xmlns:p14="http://schemas.microsoft.com/office/powerpoint/2010/main" val="74634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C3B8-9E2C-41D2-B945-DAA87EF3D219}"/>
              </a:ext>
            </a:extLst>
          </p:cNvPr>
          <p:cNvSpPr>
            <a:spLocks noGrp="1"/>
          </p:cNvSpPr>
          <p:nvPr>
            <p:ph type="title"/>
          </p:nvPr>
        </p:nvSpPr>
        <p:spPr>
          <a:xfrm>
            <a:off x="2691374" y="391719"/>
            <a:ext cx="8566435" cy="1036642"/>
          </a:xfrm>
        </p:spPr>
        <p:txBody>
          <a:bodyPr>
            <a:normAutofit fontScale="90000"/>
          </a:bodyPr>
          <a:lstStyle/>
          <a:p>
            <a:pPr algn="ctr"/>
            <a:r>
              <a:rPr lang="lv-LV" sz="2700" dirty="0">
                <a:solidFill>
                  <a:srgbClr val="02849C"/>
                </a:solidFill>
                <a:latin typeface="Verdana" panose="020B0604030504040204" pitchFamily="34" charset="0"/>
              </a:rPr>
              <a:t>Neatbilstību ietekme uz 7 pamatprasībām būvei</a:t>
            </a:r>
            <a:br>
              <a:rPr lang="lv-LV" sz="2700" dirty="0">
                <a:solidFill>
                  <a:srgbClr val="02849C"/>
                </a:solidFill>
                <a:latin typeface="Verdana" panose="020B0604030504040204" pitchFamily="34" charset="0"/>
              </a:rPr>
            </a:br>
            <a:r>
              <a:rPr lang="lv-LV" sz="2700" i="1" dirty="0">
                <a:solidFill>
                  <a:srgbClr val="02849C"/>
                </a:solidFill>
                <a:latin typeface="Verdana" panose="020B0604030504040204" pitchFamily="34" charset="0"/>
              </a:rPr>
              <a:t>Būvniecības likuma </a:t>
            </a:r>
            <a:r>
              <a:rPr lang="lv-LV" sz="2700" dirty="0">
                <a:solidFill>
                  <a:srgbClr val="02849C"/>
                </a:solidFill>
                <a:latin typeface="Verdana" panose="020B0604030504040204" pitchFamily="34" charset="0"/>
              </a:rPr>
              <a:t>9. pants</a:t>
            </a:r>
            <a:br>
              <a:rPr lang="lv-LV" dirty="0">
                <a:solidFill>
                  <a:srgbClr val="02849C"/>
                </a:solidFill>
              </a:rPr>
            </a:br>
            <a:endParaRPr lang="lv-LV" dirty="0">
              <a:solidFill>
                <a:srgbClr val="02849C"/>
              </a:solidFill>
            </a:endParaRPr>
          </a:p>
        </p:txBody>
      </p:sp>
      <p:sp>
        <p:nvSpPr>
          <p:cNvPr id="4" name="Text Placeholder 3">
            <a:extLst>
              <a:ext uri="{FF2B5EF4-FFF2-40B4-BE49-F238E27FC236}">
                <a16:creationId xmlns:a16="http://schemas.microsoft.com/office/drawing/2014/main" id="{87CDDF39-C700-4BDE-AAB8-66F17522B43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1627B97-B592-4CC2-882C-6FC7B2644EC6}"/>
              </a:ext>
            </a:extLst>
          </p:cNvPr>
          <p:cNvSpPr>
            <a:spLocks noGrp="1"/>
          </p:cNvSpPr>
          <p:nvPr>
            <p:ph type="body" sz="quarter" idx="12"/>
          </p:nvPr>
        </p:nvSpPr>
        <p:spPr>
          <a:xfrm>
            <a:off x="5642686" y="4626737"/>
            <a:ext cx="3657600" cy="304800"/>
          </a:xfrm>
        </p:spPr>
        <p:txBody>
          <a:bodyPr>
            <a:noAutofit/>
          </a:bodyPr>
          <a:lstStyle/>
          <a:p>
            <a:r>
              <a:rPr lang="lv-LV" sz="2400" b="1" dirty="0">
                <a:solidFill>
                  <a:srgbClr val="02849C"/>
                </a:solidFill>
              </a:rPr>
              <a:t>u.c.</a:t>
            </a:r>
          </a:p>
        </p:txBody>
      </p:sp>
      <p:sp>
        <p:nvSpPr>
          <p:cNvPr id="6" name="Slide Number Placeholder 5">
            <a:extLst>
              <a:ext uri="{FF2B5EF4-FFF2-40B4-BE49-F238E27FC236}">
                <a16:creationId xmlns:a16="http://schemas.microsoft.com/office/drawing/2014/main" id="{882A30F9-FAFA-4F48-A1C3-28B4B4C04CD4}"/>
              </a:ext>
            </a:extLst>
          </p:cNvPr>
          <p:cNvSpPr>
            <a:spLocks noGrp="1"/>
          </p:cNvSpPr>
          <p:nvPr>
            <p:ph type="sldNum" sz="quarter" idx="13"/>
          </p:nvPr>
        </p:nvSpPr>
        <p:spPr/>
        <p:txBody>
          <a:bodyPr/>
          <a:lstStyle/>
          <a:p>
            <a:pPr>
              <a:defRPr/>
            </a:pPr>
            <a:fld id="{93809394-C7D0-449D-8B05-AA77540EED84}" type="slidenum">
              <a:rPr lang="en-US" smtClean="0"/>
              <a:pPr>
                <a:defRPr/>
              </a:pPr>
              <a:t>3</a:t>
            </a:fld>
            <a:endParaRPr lang="en-US"/>
          </a:p>
        </p:txBody>
      </p:sp>
      <p:pic>
        <p:nvPicPr>
          <p:cNvPr id="7" name="Picture 6">
            <a:extLst>
              <a:ext uri="{FF2B5EF4-FFF2-40B4-BE49-F238E27FC236}">
                <a16:creationId xmlns:a16="http://schemas.microsoft.com/office/drawing/2014/main" id="{91FC8AF8-4208-4DD1-B363-F3103099AE99}"/>
              </a:ext>
            </a:extLst>
          </p:cNvPr>
          <p:cNvPicPr>
            <a:picLocks noChangeAspect="1"/>
          </p:cNvPicPr>
          <p:nvPr/>
        </p:nvPicPr>
        <p:blipFill>
          <a:blip r:embed="rId2"/>
          <a:stretch>
            <a:fillRect/>
          </a:stretch>
        </p:blipFill>
        <p:spPr>
          <a:xfrm>
            <a:off x="5105399" y="1132228"/>
            <a:ext cx="4194887" cy="3587105"/>
          </a:xfrm>
          <a:prstGeom prst="rect">
            <a:avLst/>
          </a:prstGeom>
        </p:spPr>
      </p:pic>
      <p:pic>
        <p:nvPicPr>
          <p:cNvPr id="8" name="Picture 7">
            <a:extLst>
              <a:ext uri="{FF2B5EF4-FFF2-40B4-BE49-F238E27FC236}">
                <a16:creationId xmlns:a16="http://schemas.microsoft.com/office/drawing/2014/main" id="{5B919AAB-6F33-47FC-A717-37A6472943A5}"/>
              </a:ext>
            </a:extLst>
          </p:cNvPr>
          <p:cNvPicPr>
            <a:picLocks noChangeAspect="1"/>
          </p:cNvPicPr>
          <p:nvPr/>
        </p:nvPicPr>
        <p:blipFill>
          <a:blip r:embed="rId3"/>
          <a:stretch>
            <a:fillRect/>
          </a:stretch>
        </p:blipFill>
        <p:spPr>
          <a:xfrm>
            <a:off x="2070443" y="2060825"/>
            <a:ext cx="2616905" cy="1729912"/>
          </a:xfrm>
          <a:prstGeom prst="rect">
            <a:avLst/>
          </a:prstGeom>
        </p:spPr>
      </p:pic>
      <p:sp>
        <p:nvSpPr>
          <p:cNvPr id="10" name="Rectangle 9">
            <a:extLst>
              <a:ext uri="{FF2B5EF4-FFF2-40B4-BE49-F238E27FC236}">
                <a16:creationId xmlns:a16="http://schemas.microsoft.com/office/drawing/2014/main" id="{C0D46CE5-FDFF-42FB-8B39-6D8096194149}"/>
              </a:ext>
            </a:extLst>
          </p:cNvPr>
          <p:cNvSpPr/>
          <p:nvPr/>
        </p:nvSpPr>
        <p:spPr>
          <a:xfrm>
            <a:off x="1966269" y="5055665"/>
            <a:ext cx="9291540" cy="1077218"/>
          </a:xfrm>
          <a:prstGeom prst="rect">
            <a:avLst/>
          </a:prstGeom>
        </p:spPr>
        <p:txBody>
          <a:bodyPr wrap="square">
            <a:spAutoFit/>
          </a:bodyPr>
          <a:lstStyle/>
          <a:p>
            <a:pPr>
              <a:buClr>
                <a:srgbClr val="008080"/>
              </a:buClr>
            </a:pPr>
            <a:r>
              <a:rPr lang="lv-LV" altLang="lv-LV" sz="1600" dirty="0">
                <a:solidFill>
                  <a:srgbClr val="02849C"/>
                </a:solidFill>
                <a:latin typeface="Arial" panose="020B0604020202020204" pitchFamily="34" charset="0"/>
                <a:ea typeface="ＭＳ Ｐゴシック" pitchFamily="34" charset="-128"/>
                <a:cs typeface="Arial" panose="020B0604020202020204" pitchFamily="34" charset="0"/>
              </a:rPr>
              <a:t>Būvniecības likuma</a:t>
            </a:r>
            <a:r>
              <a:rPr lang="en-US" altLang="lv-LV" sz="1600" dirty="0">
                <a:solidFill>
                  <a:srgbClr val="02849C"/>
                </a:solidFill>
                <a:latin typeface="Arial" panose="020B0604020202020204" pitchFamily="34" charset="0"/>
                <a:ea typeface="ＭＳ Ｐゴシック" pitchFamily="34" charset="-128"/>
                <a:cs typeface="Arial" panose="020B0604020202020204" pitchFamily="34" charset="0"/>
              </a:rPr>
              <a:t> </a:t>
            </a:r>
            <a:r>
              <a:rPr lang="lv-LV" sz="1600" b="1" dirty="0">
                <a:solidFill>
                  <a:srgbClr val="02849C"/>
                </a:solidFill>
                <a:latin typeface="Arial" panose="020B0604020202020204" pitchFamily="34" charset="0"/>
                <a:cs typeface="Arial" panose="020B0604020202020204" pitchFamily="34" charset="0"/>
              </a:rPr>
              <a:t>10.panta (1):</a:t>
            </a:r>
            <a:endParaRPr lang="lv-LV" sz="1600" b="1" i="1" dirty="0">
              <a:solidFill>
                <a:srgbClr val="02849C"/>
              </a:solidFill>
              <a:latin typeface="Arial" panose="020B0604020202020204" pitchFamily="34" charset="0"/>
              <a:cs typeface="Arial" panose="020B0604020202020204" pitchFamily="34" charset="0"/>
            </a:endParaRPr>
          </a:p>
          <a:p>
            <a:pPr algn="just">
              <a:buClr>
                <a:srgbClr val="008080"/>
              </a:buClr>
            </a:pPr>
            <a:r>
              <a:rPr lang="lv-LV" sz="1600" i="1" dirty="0">
                <a:solidFill>
                  <a:srgbClr val="02849C"/>
                </a:solidFill>
                <a:latin typeface="Arial" panose="020B0604020202020204" pitchFamily="34" charset="0"/>
                <a:cs typeface="Arial" panose="020B0604020202020204" pitchFamily="34" charset="0"/>
              </a:rPr>
              <a:t>būvizstrādājumus atļauts </a:t>
            </a:r>
            <a:r>
              <a:rPr lang="lv-LV" sz="1600" i="1" u="sng" dirty="0">
                <a:solidFill>
                  <a:srgbClr val="02849C"/>
                </a:solidFill>
                <a:latin typeface="Arial" panose="020B0604020202020204" pitchFamily="34" charset="0"/>
                <a:cs typeface="Arial" panose="020B0604020202020204" pitchFamily="34" charset="0"/>
              </a:rPr>
              <a:t>piedāvāt Latvijas tirgū, kā arī stacionāri iebūvēt būvēs,</a:t>
            </a:r>
            <a:r>
              <a:rPr lang="lv-LV" sz="1600" i="1" dirty="0">
                <a:solidFill>
                  <a:srgbClr val="02849C"/>
                </a:solidFill>
                <a:latin typeface="Arial" panose="020B0604020202020204" pitchFamily="34" charset="0"/>
                <a:cs typeface="Arial" panose="020B0604020202020204" pitchFamily="34" charset="0"/>
              </a:rPr>
              <a:t> ja tie ir </a:t>
            </a:r>
            <a:r>
              <a:rPr lang="en-US" sz="1600" b="1" i="1" dirty="0">
                <a:solidFill>
                  <a:srgbClr val="02849C"/>
                </a:solidFill>
                <a:latin typeface="Arial" panose="020B0604020202020204" pitchFamily="34" charset="0"/>
                <a:cs typeface="Arial" panose="020B0604020202020204" pitchFamily="34" charset="0"/>
              </a:rPr>
              <a:t>d</a:t>
            </a:r>
            <a:r>
              <a:rPr lang="lv-LV" sz="1600" b="1" i="1" dirty="0" err="1">
                <a:solidFill>
                  <a:srgbClr val="02849C"/>
                </a:solidFill>
                <a:latin typeface="Arial" panose="020B0604020202020204" pitchFamily="34" charset="0"/>
                <a:cs typeface="Arial" panose="020B0604020202020204" pitchFamily="34" charset="0"/>
              </a:rPr>
              <a:t>erīgi</a:t>
            </a:r>
            <a:r>
              <a:rPr lang="lv-LV" sz="1600" b="1" i="1" dirty="0">
                <a:solidFill>
                  <a:srgbClr val="02849C"/>
                </a:solidFill>
                <a:latin typeface="Arial" panose="020B0604020202020204" pitchFamily="34" charset="0"/>
                <a:cs typeface="Arial" panose="020B0604020202020204" pitchFamily="34" charset="0"/>
              </a:rPr>
              <a:t> </a:t>
            </a:r>
            <a:r>
              <a:rPr lang="lv-LV" sz="1600" i="1" dirty="0">
                <a:solidFill>
                  <a:srgbClr val="02849C"/>
                </a:solidFill>
                <a:latin typeface="Arial" panose="020B0604020202020204" pitchFamily="34" charset="0"/>
                <a:cs typeface="Arial" panose="020B0604020202020204" pitchFamily="34" charset="0"/>
              </a:rPr>
              <a:t>paredzētajam izmantojumam, </a:t>
            </a:r>
            <a:r>
              <a:rPr lang="lv-LV" sz="1600" b="1" i="1" dirty="0">
                <a:solidFill>
                  <a:srgbClr val="02849C"/>
                </a:solidFill>
                <a:latin typeface="Arial" panose="020B0604020202020204" pitchFamily="34" charset="0"/>
                <a:cs typeface="Arial" panose="020B0604020202020204" pitchFamily="34" charset="0"/>
              </a:rPr>
              <a:t>nodrošina </a:t>
            </a:r>
            <a:r>
              <a:rPr lang="lv-LV" sz="1600" i="1" dirty="0">
                <a:solidFill>
                  <a:srgbClr val="02849C"/>
                </a:solidFill>
                <a:latin typeface="Arial" panose="020B0604020202020204" pitchFamily="34" charset="0"/>
                <a:cs typeface="Arial" panose="020B0604020202020204" pitchFamily="34" charset="0"/>
              </a:rPr>
              <a:t>būvei izvirzīto būtisko prasību izpildi un  </a:t>
            </a:r>
            <a:r>
              <a:rPr lang="lv-LV" sz="1600" b="1" i="1" dirty="0">
                <a:solidFill>
                  <a:srgbClr val="02849C"/>
                </a:solidFill>
                <a:latin typeface="Arial" panose="020B0604020202020204" pitchFamily="34" charset="0"/>
                <a:cs typeface="Arial" panose="020B0604020202020204" pitchFamily="34" charset="0"/>
              </a:rPr>
              <a:t>atbilst </a:t>
            </a:r>
            <a:r>
              <a:rPr lang="lv-LV" sz="1600" i="1" dirty="0">
                <a:solidFill>
                  <a:srgbClr val="02849C"/>
                </a:solidFill>
                <a:latin typeface="Arial" panose="020B0604020202020204" pitchFamily="34" charset="0"/>
                <a:cs typeface="Arial" panose="020B0604020202020204" pitchFamily="34" charset="0"/>
              </a:rPr>
              <a:t>būvniecību regulējošu normatīvo aktu prasībām.</a:t>
            </a:r>
          </a:p>
        </p:txBody>
      </p:sp>
    </p:spTree>
    <p:extLst>
      <p:ext uri="{BB962C8B-B14F-4D97-AF65-F5344CB8AC3E}">
        <p14:creationId xmlns:p14="http://schemas.microsoft.com/office/powerpoint/2010/main" val="80016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D07A8A4-E1D2-422C-9FB0-23941E607B44}"/>
              </a:ext>
            </a:extLst>
          </p:cNvPr>
          <p:cNvSpPr>
            <a:spLocks noGrp="1"/>
          </p:cNvSpPr>
          <p:nvPr>
            <p:ph type="body" sz="quarter" idx="10"/>
          </p:nvPr>
        </p:nvSpPr>
        <p:spPr/>
        <p:txBody>
          <a:bodyPr/>
          <a:lstStyle/>
          <a:p>
            <a:endParaRPr lang="en-US"/>
          </a:p>
        </p:txBody>
      </p:sp>
      <p:sp>
        <p:nvSpPr>
          <p:cNvPr id="10" name="Text Placeholder 9">
            <a:extLst>
              <a:ext uri="{FF2B5EF4-FFF2-40B4-BE49-F238E27FC236}">
                <a16:creationId xmlns:a16="http://schemas.microsoft.com/office/drawing/2014/main" id="{5168EC34-D186-49CA-98A3-ECBA53936384}"/>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874482C7-3B8E-48CD-95B1-38902644A3A2}"/>
              </a:ext>
            </a:extLst>
          </p:cNvPr>
          <p:cNvSpPr>
            <a:spLocks noGrp="1"/>
          </p:cNvSpPr>
          <p:nvPr>
            <p:ph type="sldNum" sz="quarter" idx="13"/>
          </p:nvPr>
        </p:nvSpPr>
        <p:spPr>
          <a:xfrm>
            <a:off x="10058400" y="6324600"/>
            <a:ext cx="358080" cy="304800"/>
          </a:xfrm>
        </p:spPr>
        <p:txBody>
          <a:bodyPr/>
          <a:lstStyle/>
          <a:p>
            <a:pPr>
              <a:defRPr/>
            </a:pPr>
            <a:fld id="{93809394-C7D0-449D-8B05-AA77540EED84}" type="slidenum">
              <a:rPr lang="en-US" smtClean="0"/>
              <a:pPr>
                <a:defRPr/>
              </a:pPr>
              <a:t>4</a:t>
            </a:fld>
            <a:endParaRPr lang="en-US"/>
          </a:p>
        </p:txBody>
      </p:sp>
      <p:pic>
        <p:nvPicPr>
          <p:cNvPr id="16" name="Picture 15">
            <a:extLst>
              <a:ext uri="{FF2B5EF4-FFF2-40B4-BE49-F238E27FC236}">
                <a16:creationId xmlns:a16="http://schemas.microsoft.com/office/drawing/2014/main" id="{F01A0563-F6C3-4D30-9088-34FB16ADD6EB}"/>
              </a:ext>
            </a:extLst>
          </p:cNvPr>
          <p:cNvPicPr>
            <a:picLocks noChangeAspect="1"/>
          </p:cNvPicPr>
          <p:nvPr/>
        </p:nvPicPr>
        <p:blipFill rotWithShape="1">
          <a:blip r:embed="rId3"/>
          <a:srcRect b="71566"/>
          <a:stretch/>
        </p:blipFill>
        <p:spPr>
          <a:xfrm>
            <a:off x="1524000" y="2488058"/>
            <a:ext cx="9144000" cy="687100"/>
          </a:xfrm>
          <a:prstGeom prst="rect">
            <a:avLst/>
          </a:prstGeom>
        </p:spPr>
      </p:pic>
      <p:pic>
        <p:nvPicPr>
          <p:cNvPr id="19" name="Picture 18">
            <a:extLst>
              <a:ext uri="{FF2B5EF4-FFF2-40B4-BE49-F238E27FC236}">
                <a16:creationId xmlns:a16="http://schemas.microsoft.com/office/drawing/2014/main" id="{50614546-0865-44B9-A302-5397F2F3ADDE}"/>
              </a:ext>
            </a:extLst>
          </p:cNvPr>
          <p:cNvPicPr>
            <a:picLocks noChangeAspect="1"/>
          </p:cNvPicPr>
          <p:nvPr/>
        </p:nvPicPr>
        <p:blipFill rotWithShape="1">
          <a:blip r:embed="rId4"/>
          <a:srcRect r="3325"/>
          <a:stretch/>
        </p:blipFill>
        <p:spPr>
          <a:xfrm>
            <a:off x="0" y="17700"/>
            <a:ext cx="4521147" cy="1988840"/>
          </a:xfrm>
          <a:prstGeom prst="rect">
            <a:avLst/>
          </a:prstGeom>
        </p:spPr>
      </p:pic>
      <p:pic>
        <p:nvPicPr>
          <p:cNvPr id="20" name="Picture 19">
            <a:extLst>
              <a:ext uri="{FF2B5EF4-FFF2-40B4-BE49-F238E27FC236}">
                <a16:creationId xmlns:a16="http://schemas.microsoft.com/office/drawing/2014/main" id="{EF41B57B-00EC-44FA-811B-53B6E3A587DA}"/>
              </a:ext>
            </a:extLst>
          </p:cNvPr>
          <p:cNvPicPr>
            <a:picLocks noChangeAspect="1"/>
          </p:cNvPicPr>
          <p:nvPr/>
        </p:nvPicPr>
        <p:blipFill rotWithShape="1">
          <a:blip r:embed="rId3"/>
          <a:srcRect t="26819" b="13333"/>
          <a:stretch/>
        </p:blipFill>
        <p:spPr>
          <a:xfrm>
            <a:off x="1524000" y="3303671"/>
            <a:ext cx="9144000" cy="1446208"/>
          </a:xfrm>
          <a:prstGeom prst="rect">
            <a:avLst/>
          </a:prstGeom>
        </p:spPr>
      </p:pic>
    </p:spTree>
    <p:extLst>
      <p:ext uri="{BB962C8B-B14F-4D97-AF65-F5344CB8AC3E}">
        <p14:creationId xmlns:p14="http://schemas.microsoft.com/office/powerpoint/2010/main" val="146371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B64A63-E131-4249-C5A7-293CC465FA7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37B4E25-0A44-0FBA-5AD8-41C925DC97C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727297C7-96FC-F6E1-F6C3-FFDC9F25B7CD}"/>
              </a:ext>
            </a:extLst>
          </p:cNvPr>
          <p:cNvSpPr>
            <a:spLocks noGrp="1"/>
          </p:cNvSpPr>
          <p:nvPr>
            <p:ph type="sldNum" sz="quarter" idx="13"/>
          </p:nvPr>
        </p:nvSpPr>
        <p:spPr/>
        <p:txBody>
          <a:bodyPr/>
          <a:lstStyle/>
          <a:p>
            <a:pPr>
              <a:defRPr/>
            </a:pPr>
            <a:fld id="{93809394-C7D0-449D-8B05-AA77540EED84}" type="slidenum">
              <a:rPr lang="en-US" smtClean="0"/>
              <a:pPr>
                <a:defRPr/>
              </a:pPr>
              <a:t>5</a:t>
            </a:fld>
            <a:endParaRPr lang="en-US"/>
          </a:p>
        </p:txBody>
      </p:sp>
      <p:graphicFrame>
        <p:nvGraphicFramePr>
          <p:cNvPr id="7" name="Chart 6">
            <a:extLst>
              <a:ext uri="{FF2B5EF4-FFF2-40B4-BE49-F238E27FC236}">
                <a16:creationId xmlns:a16="http://schemas.microsoft.com/office/drawing/2014/main" id="{6621FE67-670B-4D09-AAC2-052D693808D1}"/>
              </a:ext>
            </a:extLst>
          </p:cNvPr>
          <p:cNvGraphicFramePr/>
          <p:nvPr>
            <p:extLst>
              <p:ext uri="{D42A27DB-BD31-4B8C-83A1-F6EECF244321}">
                <p14:modId xmlns:p14="http://schemas.microsoft.com/office/powerpoint/2010/main" val="3353578914"/>
              </p:ext>
            </p:extLst>
          </p:nvPr>
        </p:nvGraphicFramePr>
        <p:xfrm>
          <a:off x="3732195" y="953529"/>
          <a:ext cx="8053405" cy="552347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F7EE9899-9B58-6E19-366F-F0F2591DBBD7}"/>
              </a:ext>
            </a:extLst>
          </p:cNvPr>
          <p:cNvSpPr>
            <a:spLocks noGrp="1"/>
          </p:cNvSpPr>
          <p:nvPr>
            <p:ph type="title"/>
          </p:nvPr>
        </p:nvSpPr>
        <p:spPr>
          <a:xfrm>
            <a:off x="3023477" y="210065"/>
            <a:ext cx="6957846" cy="568571"/>
          </a:xfrm>
        </p:spPr>
        <p:txBody>
          <a:bodyPr>
            <a:normAutofit/>
          </a:bodyPr>
          <a:lstStyle/>
          <a:p>
            <a:pPr algn="ctr"/>
            <a:r>
              <a:rPr lang="lv-LV" dirty="0">
                <a:solidFill>
                  <a:srgbClr val="02849C"/>
                </a:solidFill>
              </a:rPr>
              <a:t>2023. Gada uzraudzības rezultāti</a:t>
            </a:r>
            <a:r>
              <a:rPr lang="lv-LV" dirty="0">
                <a:solidFill>
                  <a:srgbClr val="02849C"/>
                </a:solidFill>
                <a:latin typeface="Verdana" panose="020B0604030504040204" pitchFamily="34" charset="0"/>
              </a:rPr>
              <a:t> </a:t>
            </a:r>
          </a:p>
        </p:txBody>
      </p:sp>
      <p:sp>
        <p:nvSpPr>
          <p:cNvPr id="10" name="Title 1">
            <a:extLst>
              <a:ext uri="{FF2B5EF4-FFF2-40B4-BE49-F238E27FC236}">
                <a16:creationId xmlns:a16="http://schemas.microsoft.com/office/drawing/2014/main" id="{A17DF1CC-3E44-CAD6-D632-863078947538}"/>
              </a:ext>
            </a:extLst>
          </p:cNvPr>
          <p:cNvSpPr txBox="1">
            <a:spLocks/>
          </p:cNvSpPr>
          <p:nvPr/>
        </p:nvSpPr>
        <p:spPr>
          <a:xfrm>
            <a:off x="406400" y="1937951"/>
            <a:ext cx="5215924" cy="30047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285750" indent="-285750" algn="just">
              <a:buFont typeface="Arial" panose="020B0604020202020204" pitchFamily="34" charset="0"/>
              <a:buChar char="•"/>
            </a:pPr>
            <a:r>
              <a:rPr lang="lv-LV" sz="1800" b="0" dirty="0">
                <a:effectLst/>
                <a:latin typeface="+mn-lt"/>
                <a:ea typeface="Tahoma" panose="020B0604030504040204" pitchFamily="34" charset="0"/>
                <a:cs typeface="Tahoma" panose="020B0604030504040204" pitchFamily="34" charset="0"/>
              </a:rPr>
              <a:t>Ekspertīzē neatbilstoši deklarētajām ekspluatācijas īpašībām ir 8 jeb 45% logi un 2 ugunsdrošās iekšdurvis</a:t>
            </a:r>
            <a:r>
              <a:rPr lang="lv-LV" sz="1800" b="0" dirty="0">
                <a:latin typeface="+mn-lt"/>
                <a:ea typeface="Tahoma" panose="020B0604030504040204" pitchFamily="34" charset="0"/>
                <a:cs typeface="Tahoma" panose="020B0604030504040204" pitchFamily="34" charset="0"/>
              </a:rPr>
              <a:t>, 1  </a:t>
            </a:r>
            <a:r>
              <a:rPr lang="lv-LV" sz="1800" b="0" dirty="0" err="1">
                <a:latin typeface="+mn-lt"/>
                <a:ea typeface="Tahoma" panose="020B0604030504040204" pitchFamily="34" charset="0"/>
                <a:cs typeface="Tahoma" panose="020B0604030504040204" pitchFamily="34" charset="0"/>
              </a:rPr>
              <a:t>XPS</a:t>
            </a:r>
            <a:r>
              <a:rPr lang="lv-LV" sz="1800" b="0" dirty="0">
                <a:latin typeface="+mn-lt"/>
                <a:ea typeface="Tahoma" panose="020B0604030504040204" pitchFamily="34" charset="0"/>
                <a:cs typeface="Tahoma" panose="020B0604030504040204" pitchFamily="34" charset="0"/>
              </a:rPr>
              <a:t> materiāls</a:t>
            </a:r>
          </a:p>
          <a:p>
            <a:pPr marL="285750" indent="-285750" algn="just">
              <a:buFont typeface="Arial" panose="020B0604020202020204" pitchFamily="34" charset="0"/>
              <a:buChar char="•"/>
            </a:pPr>
            <a:r>
              <a:rPr lang="lv-LV" sz="1800" b="0" dirty="0">
                <a:effectLst/>
                <a:latin typeface="+mn-lt"/>
                <a:ea typeface="Tahoma" panose="020B0604030504040204" pitchFamily="34" charset="0"/>
                <a:cs typeface="Tahoma" panose="020B0604030504040204" pitchFamily="34" charset="0"/>
              </a:rPr>
              <a:t>9 no 17 </a:t>
            </a:r>
            <a:r>
              <a:rPr lang="lv-LV" sz="1800" b="0" dirty="0">
                <a:latin typeface="+mn-lt"/>
                <a:ea typeface="Tahoma" panose="020B0604030504040204" pitchFamily="34" charset="0"/>
                <a:cs typeface="Tahoma" panose="020B0604030504040204" pitchFamily="34" charset="0"/>
              </a:rPr>
              <a:t>siltumizolācijas izstrādājumu </a:t>
            </a:r>
            <a:r>
              <a:rPr lang="lv-LV" sz="1800" b="0" dirty="0">
                <a:effectLst/>
                <a:latin typeface="+mn-lt"/>
                <a:ea typeface="Tahoma" panose="020B0604030504040204" pitchFamily="34" charset="0"/>
                <a:cs typeface="Tahoma" panose="020B0604030504040204" pitchFamily="34" charset="0"/>
              </a:rPr>
              <a:t>modeļiem administratīvas neatbilstības; </a:t>
            </a:r>
            <a:endParaRPr lang="lv-LV" sz="1800" b="0" dirty="0">
              <a:latin typeface="+mn-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lv-LV" sz="1800" b="0" dirty="0">
                <a:latin typeface="+mn-lt"/>
                <a:ea typeface="Tahoma" panose="020B0604030504040204" pitchFamily="34" charset="0"/>
                <a:cs typeface="Tahoma" panose="020B0604030504040204" pitchFamily="34" charset="0"/>
              </a:rPr>
              <a:t>22 durvju modeļiem </a:t>
            </a:r>
            <a:r>
              <a:rPr lang="lv-LV" sz="1800" b="0" dirty="0">
                <a:effectLst/>
                <a:latin typeface="+mn-lt"/>
                <a:ea typeface="Tahoma" panose="020B0604030504040204" pitchFamily="34" charset="0"/>
                <a:cs typeface="Tahoma" panose="020B0604030504040204" pitchFamily="34" charset="0"/>
              </a:rPr>
              <a:t>(69%) no 32  tika konstatētas neatbilstības.</a:t>
            </a:r>
          </a:p>
          <a:p>
            <a:pPr marL="285750" indent="-285750" algn="just">
              <a:buFont typeface="Arial" panose="020B0604020202020204" pitchFamily="34" charset="0"/>
              <a:buChar char="•"/>
            </a:pPr>
            <a:r>
              <a:rPr lang="lv-LV" sz="1800" b="0" dirty="0">
                <a:effectLst/>
                <a:latin typeface="+mn-lt"/>
                <a:ea typeface="Tahoma" panose="020B0604030504040204" pitchFamily="34" charset="0"/>
                <a:cs typeface="Tahoma" panose="020B0604030504040204" pitchFamily="34" charset="0"/>
              </a:rPr>
              <a:t>Apturēti 17 durvju modeļi, 223 durvju vienības</a:t>
            </a:r>
          </a:p>
          <a:p>
            <a:pPr marL="285750" indent="-285750">
              <a:buFont typeface="Arial" panose="020B0604020202020204" pitchFamily="34" charset="0"/>
              <a:buChar char="•"/>
            </a:pPr>
            <a:endParaRPr lang="lv-LV" sz="1800" b="0" dirty="0">
              <a:effectLst/>
              <a:latin typeface="+mn-lt"/>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lv-LV" sz="1800" b="0" dirty="0">
              <a:effectLst/>
              <a:latin typeface="+mn-lt"/>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lv-LV" sz="1800" b="0" dirty="0">
              <a:effectLst/>
              <a:latin typeface="+mn-lt"/>
              <a:ea typeface="Tahoma" panose="020B0604030504040204" pitchFamily="34" charset="0"/>
              <a:cs typeface="Tahoma" panose="020B0604030504040204" pitchFamily="34" charset="0"/>
            </a:endParaRPr>
          </a:p>
          <a:p>
            <a:endParaRPr lang="lv-LV" b="0" dirty="0">
              <a:solidFill>
                <a:srgbClr val="02849C"/>
              </a:solidFill>
              <a:latin typeface="+mn-lt"/>
              <a:ea typeface="Tahoma" panose="020B0604030504040204" pitchFamily="34" charset="0"/>
              <a:cs typeface="Tahoma" panose="020B0604030504040204" pitchFamily="34" charset="0"/>
            </a:endParaRPr>
          </a:p>
        </p:txBody>
      </p:sp>
      <p:graphicFrame>
        <p:nvGraphicFramePr>
          <p:cNvPr id="9" name="Chart 8">
            <a:extLst>
              <a:ext uri="{FF2B5EF4-FFF2-40B4-BE49-F238E27FC236}">
                <a16:creationId xmlns:a16="http://schemas.microsoft.com/office/drawing/2014/main" id="{FC2E3569-21A4-43C3-B367-DAAC637820DF}"/>
              </a:ext>
            </a:extLst>
          </p:cNvPr>
          <p:cNvGraphicFramePr/>
          <p:nvPr>
            <p:extLst>
              <p:ext uri="{D42A27DB-BD31-4B8C-83A1-F6EECF244321}">
                <p14:modId xmlns:p14="http://schemas.microsoft.com/office/powerpoint/2010/main" val="4126408590"/>
              </p:ext>
            </p:extLst>
          </p:nvPr>
        </p:nvGraphicFramePr>
        <p:xfrm>
          <a:off x="433173" y="778636"/>
          <a:ext cx="11149227" cy="5809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8217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A497B3-EFD7-4F0E-BAAE-09533C65E21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6961E86-FBDA-488C-9BA2-92BCCFD0DEA5}"/>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DEE7D09B-D4A1-4E5B-8FFC-2B6BCDC8470E}"/>
              </a:ext>
            </a:extLst>
          </p:cNvPr>
          <p:cNvSpPr>
            <a:spLocks noGrp="1"/>
          </p:cNvSpPr>
          <p:nvPr>
            <p:ph type="sldNum" sz="quarter" idx="13"/>
          </p:nvPr>
        </p:nvSpPr>
        <p:spPr/>
        <p:txBody>
          <a:bodyPr/>
          <a:lstStyle/>
          <a:p>
            <a:pPr>
              <a:defRPr/>
            </a:pPr>
            <a:fld id="{93809394-C7D0-449D-8B05-AA77540EED84}" type="slidenum">
              <a:rPr lang="en-US" smtClean="0"/>
              <a:pPr>
                <a:defRPr/>
              </a:pPr>
              <a:t>6</a:t>
            </a:fld>
            <a:endParaRPr lang="en-US"/>
          </a:p>
        </p:txBody>
      </p:sp>
      <p:sp>
        <p:nvSpPr>
          <p:cNvPr id="7" name="Title 1">
            <a:extLst>
              <a:ext uri="{FF2B5EF4-FFF2-40B4-BE49-F238E27FC236}">
                <a16:creationId xmlns:a16="http://schemas.microsoft.com/office/drawing/2014/main" id="{978499D3-EECB-4948-85F1-175EDB012590}"/>
              </a:ext>
            </a:extLst>
          </p:cNvPr>
          <p:cNvSpPr txBox="1">
            <a:spLocks/>
          </p:cNvSpPr>
          <p:nvPr/>
        </p:nvSpPr>
        <p:spPr>
          <a:xfrm>
            <a:off x="3020764" y="410409"/>
            <a:ext cx="7778824" cy="7813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lgn="ctr"/>
            <a:r>
              <a:rPr lang="lv-LV" dirty="0">
                <a:solidFill>
                  <a:srgbClr val="02849C"/>
                </a:solidFill>
                <a:latin typeface="Verdana" panose="020B0604030504040204" pitchFamily="34" charset="0"/>
              </a:rPr>
              <a:t>Neatbilstības būvizstrādājumu uzraudzībā</a:t>
            </a:r>
          </a:p>
        </p:txBody>
      </p:sp>
      <p:sp>
        <p:nvSpPr>
          <p:cNvPr id="8" name="Content Placeholder 2">
            <a:extLst>
              <a:ext uri="{FF2B5EF4-FFF2-40B4-BE49-F238E27FC236}">
                <a16:creationId xmlns:a16="http://schemas.microsoft.com/office/drawing/2014/main" id="{0D924492-7DC8-4CD7-8FBE-4E8627C7BF27}"/>
              </a:ext>
            </a:extLst>
          </p:cNvPr>
          <p:cNvSpPr txBox="1">
            <a:spLocks/>
          </p:cNvSpPr>
          <p:nvPr/>
        </p:nvSpPr>
        <p:spPr bwMode="auto">
          <a:xfrm>
            <a:off x="1164771" y="1796480"/>
            <a:ext cx="10620829" cy="483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1" fontAlgn="base" hangingPunct="1">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indent="-342900">
              <a:buFontTx/>
              <a:buChar char="-"/>
            </a:pPr>
            <a:r>
              <a:rPr lang="lv-LV" dirty="0">
                <a:solidFill>
                  <a:srgbClr val="FF0000"/>
                </a:solidFill>
                <a:cs typeface="Arial" panose="020B0604020202020204" pitchFamily="34" charset="0"/>
              </a:rPr>
              <a:t>Bez marķējuma </a:t>
            </a:r>
            <a:r>
              <a:rPr lang="lv-LV" dirty="0">
                <a:cs typeface="Arial" panose="020B0604020202020204" pitchFamily="34" charset="0"/>
              </a:rPr>
              <a:t>vai marķējums </a:t>
            </a:r>
            <a:r>
              <a:rPr lang="lv-LV" dirty="0">
                <a:solidFill>
                  <a:srgbClr val="FF0000"/>
                </a:solidFill>
                <a:cs typeface="Arial" panose="020B0604020202020204" pitchFamily="34" charset="0"/>
              </a:rPr>
              <a:t>nepilnīgs</a:t>
            </a:r>
          </a:p>
          <a:p>
            <a:pPr marL="342900" indent="-342900">
              <a:buFontTx/>
              <a:buChar char="-"/>
            </a:pPr>
            <a:r>
              <a:rPr lang="lv-LV" dirty="0">
                <a:cs typeface="Arial" panose="020B0604020202020204" pitchFamily="34" charset="0"/>
              </a:rPr>
              <a:t>Atbilstības dokumenti </a:t>
            </a:r>
            <a:r>
              <a:rPr lang="lv-LV" dirty="0">
                <a:solidFill>
                  <a:srgbClr val="FF0000"/>
                </a:solidFill>
                <a:cs typeface="Arial" panose="020B0604020202020204" pitchFamily="34" charset="0"/>
              </a:rPr>
              <a:t>nav attiecināmi/ nesatur atbilstības informāciju</a:t>
            </a:r>
          </a:p>
          <a:p>
            <a:pPr marL="342900" indent="-342900">
              <a:buFontTx/>
              <a:buChar char="-"/>
            </a:pPr>
            <a:r>
              <a:rPr lang="lv-LV" dirty="0">
                <a:cs typeface="Arial" panose="020B0604020202020204" pitchFamily="34" charset="0"/>
              </a:rPr>
              <a:t>Būvizstrādājuma piegādes laikā objektos nav atbilstības dokumentācijas</a:t>
            </a:r>
          </a:p>
          <a:p>
            <a:pPr marL="342900" indent="-342900">
              <a:buFontTx/>
              <a:buChar char="-"/>
            </a:pPr>
            <a:r>
              <a:rPr lang="lv-LV" dirty="0">
                <a:cs typeface="Arial" panose="020B0604020202020204" pitchFamily="34" charset="0"/>
              </a:rPr>
              <a:t>Nevar iesniegt pamatojumu deklarētajām īpašībām – aprēķini, testi u.c., kā noteiktas vērtības/klase</a:t>
            </a:r>
          </a:p>
          <a:p>
            <a:pPr marL="342900" indent="-342900">
              <a:buFontTx/>
              <a:buChar char="-"/>
            </a:pPr>
            <a:r>
              <a:rPr lang="lv-LV" dirty="0">
                <a:solidFill>
                  <a:srgbClr val="FF0000"/>
                </a:solidFill>
                <a:cs typeface="Arial" panose="020B0604020202020204" pitchFamily="34" charset="0"/>
              </a:rPr>
              <a:t>Neviennozīmīga</a:t>
            </a:r>
            <a:r>
              <a:rPr lang="lv-LV" dirty="0">
                <a:cs typeface="Arial" panose="020B0604020202020204" pitchFamily="34" charset="0"/>
              </a:rPr>
              <a:t> informācija par durvju pielietojumu - ārdurvis vai iekšdurvis, jo netiek norādīti visi standarti</a:t>
            </a:r>
          </a:p>
          <a:p>
            <a:pPr marL="342900" indent="-342900">
              <a:buFontTx/>
              <a:buChar char="-"/>
            </a:pPr>
            <a:r>
              <a:rPr lang="lv-LV" dirty="0">
                <a:cs typeface="Arial" panose="020B0604020202020204" pitchFamily="34" charset="0"/>
              </a:rPr>
              <a:t>Nav vai ir nepilnīgi transportēšanas un </a:t>
            </a:r>
            <a:r>
              <a:rPr lang="lv-LV" dirty="0">
                <a:solidFill>
                  <a:srgbClr val="FF0000"/>
                </a:solidFill>
                <a:cs typeface="Arial" panose="020B0604020202020204" pitchFamily="34" charset="0"/>
              </a:rPr>
              <a:t>montāžas</a:t>
            </a:r>
            <a:r>
              <a:rPr lang="lv-LV" dirty="0">
                <a:cs typeface="Arial" panose="020B0604020202020204" pitchFamily="34" charset="0"/>
              </a:rPr>
              <a:t> nosacījumi</a:t>
            </a:r>
          </a:p>
          <a:p>
            <a:pPr marL="342900" indent="-342900" algn="just">
              <a:spcBef>
                <a:spcPts val="900"/>
              </a:spcBef>
              <a:buFontTx/>
              <a:buChar char="-"/>
            </a:pPr>
            <a:r>
              <a:rPr lang="lv-LV" dirty="0">
                <a:cs typeface="Arial" panose="020B0604020202020204" pitchFamily="34" charset="0"/>
              </a:rPr>
              <a:t>Durvis </a:t>
            </a:r>
            <a:r>
              <a:rPr lang="lv-LV" dirty="0">
                <a:solidFill>
                  <a:srgbClr val="FF0000"/>
                </a:solidFill>
                <a:cs typeface="Arial" panose="020B0604020202020204" pitchFamily="34" charset="0"/>
              </a:rPr>
              <a:t>nav pilnā komplektācijā </a:t>
            </a:r>
            <a:r>
              <a:rPr lang="lv-LV" dirty="0">
                <a:cs typeface="Arial" panose="020B0604020202020204" pitchFamily="34" charset="0"/>
              </a:rPr>
              <a:t>(piem., nav pievienota ugunsdrošā furnitūra, atbilstošas </a:t>
            </a:r>
            <a:r>
              <a:rPr lang="lv-LV" dirty="0" err="1">
                <a:cs typeface="Arial" panose="020B0604020202020204" pitchFamily="34" charset="0"/>
              </a:rPr>
              <a:t>blīvgumijas</a:t>
            </a:r>
            <a:r>
              <a:rPr lang="lv-LV" dirty="0">
                <a:cs typeface="Arial" panose="020B0604020202020204" pitchFamily="34" charset="0"/>
              </a:rPr>
              <a:t>, </a:t>
            </a:r>
            <a:r>
              <a:rPr lang="lv-LV" dirty="0" err="1">
                <a:cs typeface="Arial" panose="020B0604020202020204" pitchFamily="34" charset="0"/>
              </a:rPr>
              <a:t>aizvērēji</a:t>
            </a:r>
            <a:r>
              <a:rPr lang="lv-LV" dirty="0">
                <a:cs typeface="Arial" panose="020B0604020202020204" pitchFamily="34" charset="0"/>
              </a:rPr>
              <a:t> u.c.)</a:t>
            </a:r>
          </a:p>
          <a:p>
            <a:pPr marL="342900" indent="-342900" algn="just">
              <a:spcBef>
                <a:spcPts val="900"/>
              </a:spcBef>
              <a:buFontTx/>
              <a:buChar char="-"/>
            </a:pPr>
            <a:r>
              <a:rPr lang="lv-LV" dirty="0">
                <a:cs typeface="Arial" panose="020B0604020202020204" pitchFamily="34" charset="0"/>
              </a:rPr>
              <a:t>Izplatītājs </a:t>
            </a:r>
            <a:r>
              <a:rPr lang="lv-LV" dirty="0" err="1">
                <a:cs typeface="Arial" panose="020B0604020202020204" pitchFamily="34" charset="0"/>
              </a:rPr>
              <a:t>kontrolpasūtījumā</a:t>
            </a:r>
            <a:r>
              <a:rPr lang="lv-LV" dirty="0">
                <a:cs typeface="Arial" panose="020B0604020202020204" pitchFamily="34" charset="0"/>
              </a:rPr>
              <a:t> norāda sevi kā ražotāju; saņemot tiek konstatēts cits durvju un logu ražotājs</a:t>
            </a:r>
          </a:p>
          <a:p>
            <a:pPr marL="457200" indent="-457200" algn="just">
              <a:spcBef>
                <a:spcPts val="900"/>
              </a:spcBef>
              <a:buAutoNum type="arabicPeriod" startAt="2"/>
            </a:pPr>
            <a:endParaRPr lang="lv-LV" dirty="0">
              <a:latin typeface="Arial" panose="020B0604020202020204" pitchFamily="34" charset="0"/>
              <a:ea typeface="Calibri" panose="020F0502020204030204" pitchFamily="34" charset="0"/>
              <a:cs typeface="Arial" panose="020B0604020202020204" pitchFamily="34" charset="0"/>
            </a:endParaRPr>
          </a:p>
          <a:p>
            <a:pPr marL="457200" indent="-457200" algn="just">
              <a:spcBef>
                <a:spcPts val="900"/>
              </a:spcBef>
              <a:buAutoNum type="arabicPeriod" startAt="2"/>
            </a:pPr>
            <a:endParaRPr lang="lv-LV"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900"/>
              </a:spcBef>
              <a:buFontTx/>
              <a:buChar char="-"/>
            </a:pPr>
            <a:endParaRPr lang="lv-LV"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630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6BACF1-60F0-4A47-92B9-D55EFB3B7F8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5FB1BC30-E880-4903-BC85-C59A0F826639}"/>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AC3FB2FE-6DA7-45A1-858F-A79FC16A97E7}"/>
              </a:ext>
            </a:extLst>
          </p:cNvPr>
          <p:cNvSpPr>
            <a:spLocks noGrp="1"/>
          </p:cNvSpPr>
          <p:nvPr>
            <p:ph type="sldNum" sz="quarter" idx="13"/>
          </p:nvPr>
        </p:nvSpPr>
        <p:spPr>
          <a:xfrm>
            <a:off x="10058400" y="6324600"/>
            <a:ext cx="430088" cy="304800"/>
          </a:xfrm>
        </p:spPr>
        <p:txBody>
          <a:bodyPr/>
          <a:lstStyle/>
          <a:p>
            <a:pPr>
              <a:defRPr/>
            </a:pPr>
            <a:fld id="{93809394-C7D0-449D-8B05-AA77540EED84}" type="slidenum">
              <a:rPr lang="en-US" smtClean="0"/>
              <a:pPr>
                <a:defRPr/>
              </a:pPr>
              <a:t>7</a:t>
            </a:fld>
            <a:endParaRPr lang="en-US"/>
          </a:p>
        </p:txBody>
      </p:sp>
      <p:pic>
        <p:nvPicPr>
          <p:cNvPr id="7" name="Picture 6">
            <a:extLst>
              <a:ext uri="{FF2B5EF4-FFF2-40B4-BE49-F238E27FC236}">
                <a16:creationId xmlns:a16="http://schemas.microsoft.com/office/drawing/2014/main" id="{792B4F32-3556-4A44-9090-2A22BEE0781B}"/>
              </a:ext>
            </a:extLst>
          </p:cNvPr>
          <p:cNvPicPr>
            <a:picLocks noChangeAspect="1"/>
          </p:cNvPicPr>
          <p:nvPr/>
        </p:nvPicPr>
        <p:blipFill>
          <a:blip r:embed="rId3"/>
          <a:stretch>
            <a:fillRect/>
          </a:stretch>
        </p:blipFill>
        <p:spPr>
          <a:xfrm>
            <a:off x="1286382" y="1986927"/>
            <a:ext cx="9619235" cy="4098776"/>
          </a:xfrm>
          <a:prstGeom prst="rect">
            <a:avLst/>
          </a:prstGeom>
        </p:spPr>
      </p:pic>
      <p:sp>
        <p:nvSpPr>
          <p:cNvPr id="3" name="Title 2">
            <a:extLst>
              <a:ext uri="{FF2B5EF4-FFF2-40B4-BE49-F238E27FC236}">
                <a16:creationId xmlns:a16="http://schemas.microsoft.com/office/drawing/2014/main" id="{93D9C076-CFDE-F08A-943E-A4D0F0035E66}"/>
              </a:ext>
            </a:extLst>
          </p:cNvPr>
          <p:cNvSpPr>
            <a:spLocks noGrp="1"/>
          </p:cNvSpPr>
          <p:nvPr>
            <p:ph type="title"/>
          </p:nvPr>
        </p:nvSpPr>
        <p:spPr>
          <a:xfrm>
            <a:off x="3101546" y="228600"/>
            <a:ext cx="6801708" cy="1036642"/>
          </a:xfrm>
        </p:spPr>
        <p:txBody>
          <a:bodyPr>
            <a:normAutofit/>
          </a:bodyPr>
          <a:lstStyle/>
          <a:p>
            <a:pPr algn="ctr"/>
            <a:r>
              <a:rPr lang="lv-LV" sz="3200" dirty="0">
                <a:solidFill>
                  <a:srgbClr val="02849C"/>
                </a:solidFill>
              </a:rPr>
              <a:t>Uzņēmēju pienākumi</a:t>
            </a:r>
          </a:p>
        </p:txBody>
      </p:sp>
    </p:spTree>
    <p:extLst>
      <p:ext uri="{BB962C8B-B14F-4D97-AF65-F5344CB8AC3E}">
        <p14:creationId xmlns:p14="http://schemas.microsoft.com/office/powerpoint/2010/main" val="56791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163DA-AA89-438D-A19C-7F612833A4E6}"/>
              </a:ext>
            </a:extLst>
          </p:cNvPr>
          <p:cNvSpPr>
            <a:spLocks noGrp="1"/>
          </p:cNvSpPr>
          <p:nvPr>
            <p:ph idx="1"/>
          </p:nvPr>
        </p:nvSpPr>
        <p:spPr>
          <a:xfrm>
            <a:off x="4114800" y="6021289"/>
            <a:ext cx="6096000" cy="104887"/>
          </a:xfrm>
        </p:spPr>
        <p:txBody>
          <a:bodyPr>
            <a:normAutofit fontScale="25000" lnSpcReduction="20000"/>
          </a:bodyPr>
          <a:lstStyle/>
          <a:p>
            <a:r>
              <a:rPr lang="lv-LV" dirty="0"/>
              <a:t>Pašpārbaudes </a:t>
            </a:r>
            <a:r>
              <a:rPr lang="lv-LV" dirty="0" err="1"/>
              <a:t>lapoa</a:t>
            </a:r>
            <a:endParaRPr lang="en-US" dirty="0"/>
          </a:p>
        </p:txBody>
      </p:sp>
      <p:sp>
        <p:nvSpPr>
          <p:cNvPr id="4" name="Text Placeholder 3">
            <a:extLst>
              <a:ext uri="{FF2B5EF4-FFF2-40B4-BE49-F238E27FC236}">
                <a16:creationId xmlns:a16="http://schemas.microsoft.com/office/drawing/2014/main" id="{70BCC182-8B30-4561-A868-39A11D601EBD}"/>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90882C14-4C3C-45AE-93E4-5D72B962906C}"/>
              </a:ext>
            </a:extLst>
          </p:cNvPr>
          <p:cNvSpPr>
            <a:spLocks noGrp="1"/>
          </p:cNvSpPr>
          <p:nvPr>
            <p:ph type="body" sz="quarter" idx="12"/>
          </p:nvPr>
        </p:nvSpPr>
        <p:spPr/>
        <p:txBody>
          <a:bodyPr/>
          <a:lstStyle/>
          <a:p>
            <a:endParaRPr lang="en-US" dirty="0"/>
          </a:p>
        </p:txBody>
      </p:sp>
      <p:sp>
        <p:nvSpPr>
          <p:cNvPr id="6" name="Slide Number Placeholder 5">
            <a:extLst>
              <a:ext uri="{FF2B5EF4-FFF2-40B4-BE49-F238E27FC236}">
                <a16:creationId xmlns:a16="http://schemas.microsoft.com/office/drawing/2014/main" id="{D15309BD-5585-4AD7-B2A0-3B4333A3B927}"/>
              </a:ext>
            </a:extLst>
          </p:cNvPr>
          <p:cNvSpPr>
            <a:spLocks noGrp="1"/>
          </p:cNvSpPr>
          <p:nvPr>
            <p:ph type="sldNum" sz="quarter" idx="13"/>
          </p:nvPr>
        </p:nvSpPr>
        <p:spPr/>
        <p:txBody>
          <a:bodyPr/>
          <a:lstStyle/>
          <a:p>
            <a:pPr>
              <a:defRPr/>
            </a:pPr>
            <a:fld id="{93809394-C7D0-449D-8B05-AA77540EED84}" type="slidenum">
              <a:rPr lang="en-US" smtClean="0"/>
              <a:pPr>
                <a:defRPr/>
              </a:pPr>
              <a:t>8</a:t>
            </a:fld>
            <a:endParaRPr lang="en-US"/>
          </a:p>
        </p:txBody>
      </p:sp>
      <p:sp>
        <p:nvSpPr>
          <p:cNvPr id="7" name="Title 1">
            <a:extLst>
              <a:ext uri="{FF2B5EF4-FFF2-40B4-BE49-F238E27FC236}">
                <a16:creationId xmlns:a16="http://schemas.microsoft.com/office/drawing/2014/main" id="{4072B828-C64D-41DD-A611-8D182721F440}"/>
              </a:ext>
            </a:extLst>
          </p:cNvPr>
          <p:cNvSpPr>
            <a:spLocks noGrp="1"/>
          </p:cNvSpPr>
          <p:nvPr>
            <p:ph type="title"/>
          </p:nvPr>
        </p:nvSpPr>
        <p:spPr>
          <a:xfrm>
            <a:off x="2486236" y="272586"/>
            <a:ext cx="7219528" cy="1036638"/>
          </a:xfrm>
        </p:spPr>
        <p:txBody>
          <a:bodyPr>
            <a:normAutofit fontScale="90000"/>
          </a:bodyPr>
          <a:lstStyle/>
          <a:p>
            <a:pPr algn="ctr"/>
            <a:r>
              <a:rPr lang="lv-LV" dirty="0">
                <a:solidFill>
                  <a:srgbClr val="02849C"/>
                </a:solidFill>
              </a:rPr>
              <a:t>Ekspluatācijas īpašību deklarācija un CE marķējums</a:t>
            </a:r>
            <a:br>
              <a:rPr lang="lv-LV" dirty="0">
                <a:solidFill>
                  <a:srgbClr val="215968"/>
                </a:solidFill>
              </a:rPr>
            </a:br>
            <a:r>
              <a:rPr lang="lv-LV" dirty="0">
                <a:solidFill>
                  <a:srgbClr val="215968"/>
                </a:solidFill>
                <a:hlinkClick r:id="rId3"/>
              </a:rPr>
              <a:t>saite uz pašpārbaudes lapu</a:t>
            </a:r>
            <a:endParaRPr lang="en-US" dirty="0"/>
          </a:p>
        </p:txBody>
      </p:sp>
      <p:pic>
        <p:nvPicPr>
          <p:cNvPr id="8" name="Picture 7">
            <a:extLst>
              <a:ext uri="{FF2B5EF4-FFF2-40B4-BE49-F238E27FC236}">
                <a16:creationId xmlns:a16="http://schemas.microsoft.com/office/drawing/2014/main" id="{3608DE61-E580-4366-8ED5-F77DE3B0864B}"/>
              </a:ext>
            </a:extLst>
          </p:cNvPr>
          <p:cNvPicPr>
            <a:picLocks noChangeAspect="1"/>
          </p:cNvPicPr>
          <p:nvPr/>
        </p:nvPicPr>
        <p:blipFill>
          <a:blip r:embed="rId4"/>
          <a:stretch>
            <a:fillRect/>
          </a:stretch>
        </p:blipFill>
        <p:spPr>
          <a:xfrm>
            <a:off x="2486236" y="897621"/>
            <a:ext cx="8892963" cy="5960379"/>
          </a:xfrm>
          <a:prstGeom prst="rect">
            <a:avLst/>
          </a:prstGeom>
        </p:spPr>
      </p:pic>
    </p:spTree>
    <p:extLst>
      <p:ext uri="{BB962C8B-B14F-4D97-AF65-F5344CB8AC3E}">
        <p14:creationId xmlns:p14="http://schemas.microsoft.com/office/powerpoint/2010/main" val="211061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B9C3-964E-4651-9259-40CBA1514BE6}"/>
              </a:ext>
            </a:extLst>
          </p:cNvPr>
          <p:cNvSpPr>
            <a:spLocks noGrp="1"/>
          </p:cNvSpPr>
          <p:nvPr>
            <p:ph type="title"/>
          </p:nvPr>
        </p:nvSpPr>
        <p:spPr>
          <a:xfrm>
            <a:off x="2900218" y="576605"/>
            <a:ext cx="7767782" cy="1036642"/>
          </a:xfrm>
        </p:spPr>
        <p:txBody>
          <a:bodyPr/>
          <a:lstStyle/>
          <a:p>
            <a:r>
              <a:rPr lang="lv-LV" altLang="lv-LV" dirty="0">
                <a:solidFill>
                  <a:srgbClr val="02849C"/>
                </a:solidFill>
                <a:latin typeface="Verdana" panose="020B0604030504040204" pitchFamily="34" charset="0"/>
              </a:rPr>
              <a:t>Atbilstību apliecinošo dokumentu tulkošana</a:t>
            </a:r>
            <a:endParaRPr lang="en-US" dirty="0">
              <a:solidFill>
                <a:srgbClr val="02849C"/>
              </a:solidFill>
              <a:latin typeface="Verdana" panose="020B0604030504040204" pitchFamily="34" charset="0"/>
            </a:endParaRPr>
          </a:p>
        </p:txBody>
      </p:sp>
      <p:sp>
        <p:nvSpPr>
          <p:cNvPr id="4" name="Text Placeholder 3">
            <a:extLst>
              <a:ext uri="{FF2B5EF4-FFF2-40B4-BE49-F238E27FC236}">
                <a16:creationId xmlns:a16="http://schemas.microsoft.com/office/drawing/2014/main" id="{EB6BACF1-60F0-4A47-92B9-D55EFB3B7F8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5FB1BC30-E880-4903-BC85-C59A0F826639}"/>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AC3FB2FE-6DA7-45A1-858F-A79FC16A97E7}"/>
              </a:ext>
            </a:extLst>
          </p:cNvPr>
          <p:cNvSpPr>
            <a:spLocks noGrp="1"/>
          </p:cNvSpPr>
          <p:nvPr>
            <p:ph type="sldNum" sz="quarter" idx="13"/>
          </p:nvPr>
        </p:nvSpPr>
        <p:spPr>
          <a:xfrm>
            <a:off x="10058400" y="6324600"/>
            <a:ext cx="430088" cy="304800"/>
          </a:xfrm>
        </p:spPr>
        <p:txBody>
          <a:bodyPr/>
          <a:lstStyle/>
          <a:p>
            <a:pPr>
              <a:defRPr/>
            </a:pPr>
            <a:fld id="{93809394-C7D0-449D-8B05-AA77540EED84}" type="slidenum">
              <a:rPr lang="en-US" smtClean="0"/>
              <a:pPr>
                <a:defRPr/>
              </a:pPr>
              <a:t>9</a:t>
            </a:fld>
            <a:endParaRPr lang="en-US"/>
          </a:p>
        </p:txBody>
      </p:sp>
      <p:pic>
        <p:nvPicPr>
          <p:cNvPr id="8" name="Picture 7">
            <a:extLst>
              <a:ext uri="{FF2B5EF4-FFF2-40B4-BE49-F238E27FC236}">
                <a16:creationId xmlns:a16="http://schemas.microsoft.com/office/drawing/2014/main" id="{0612C9C3-000F-4C92-913F-839D5EDF0311}"/>
              </a:ext>
            </a:extLst>
          </p:cNvPr>
          <p:cNvPicPr>
            <a:picLocks noChangeAspect="1"/>
          </p:cNvPicPr>
          <p:nvPr/>
        </p:nvPicPr>
        <p:blipFill>
          <a:blip r:embed="rId3"/>
          <a:stretch>
            <a:fillRect/>
          </a:stretch>
        </p:blipFill>
        <p:spPr>
          <a:xfrm>
            <a:off x="1524000" y="2088938"/>
            <a:ext cx="9144000" cy="3284279"/>
          </a:xfrm>
          <a:prstGeom prst="rect">
            <a:avLst/>
          </a:prstGeom>
        </p:spPr>
      </p:pic>
    </p:spTree>
    <p:extLst>
      <p:ext uri="{BB962C8B-B14F-4D97-AF65-F5344CB8AC3E}">
        <p14:creationId xmlns:p14="http://schemas.microsoft.com/office/powerpoint/2010/main" val="266104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1117</TotalTime>
  <Words>1283</Words>
  <Application>Microsoft Office PowerPoint</Application>
  <PresentationFormat>Widescreen</PresentationFormat>
  <Paragraphs>152</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Verdana</vt:lpstr>
      <vt:lpstr>Wingdings</vt:lpstr>
      <vt:lpstr>Office Theme</vt:lpstr>
      <vt:lpstr>Plānotie pasākumi 2024. gadā, biežāk konstatētās neatbilstības, neatbilstošu būvizstrādājumu datubāze  10.04.2024.</vt:lpstr>
      <vt:lpstr>PowerPoint Presentation</vt:lpstr>
      <vt:lpstr>Neatbilstību ietekme uz 7 pamatprasībām būvei Būvniecības likuma 9. pants </vt:lpstr>
      <vt:lpstr>PowerPoint Presentation</vt:lpstr>
      <vt:lpstr>2023. Gada uzraudzības rezultāti </vt:lpstr>
      <vt:lpstr>PowerPoint Presentation</vt:lpstr>
      <vt:lpstr>Uzņēmēju pienākumi</vt:lpstr>
      <vt:lpstr>Ekspluatācijas īpašību deklarācija un CE marķējums saite uz pašpārbaudes lapu</vt:lpstr>
      <vt:lpstr>Atbilstību apliecinošo dokumentu tulkošana</vt:lpstr>
      <vt:lpstr>Ugunsdrošo durvju uzraudzība</vt:lpstr>
      <vt:lpstr>Neatbilstošu būvizstrādājumu datubāze BIS sistēmā</vt:lpstr>
      <vt:lpstr>Galvenie PTAC uzraudzības virzieni 2024. gadā</vt:lpstr>
      <vt:lpstr>Paldies par uzmanību!  pasts@ptac.gov.lv  Kristine.Kamerade@ptac.gov.lv  67388648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 un ugunsdrošās durvis – atbilstības prasības un kontrole 10.03.2022.</dc:title>
  <dc:creator>Kristīne Kamerāde</dc:creator>
  <cp:lastModifiedBy>Kristīne Kamerāde</cp:lastModifiedBy>
  <cp:revision>58</cp:revision>
  <dcterms:created xsi:type="dcterms:W3CDTF">2022-03-09T13:24:08Z</dcterms:created>
  <dcterms:modified xsi:type="dcterms:W3CDTF">2024-04-10T06:51:50Z</dcterms:modified>
</cp:coreProperties>
</file>