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917" r:id="rId2"/>
    <p:sldId id="1247" r:id="rId3"/>
    <p:sldId id="1253" r:id="rId4"/>
    <p:sldId id="1250" r:id="rId5"/>
    <p:sldId id="1252" r:id="rId6"/>
    <p:sldId id="1254" r:id="rId7"/>
    <p:sldId id="749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ānis Palamarčuks" initials="JP" lastIdx="1" clrIdx="0">
    <p:extLst>
      <p:ext uri="{19B8F6BF-5375-455C-9EA6-DF929625EA0E}">
        <p15:presenceInfo xmlns:p15="http://schemas.microsoft.com/office/powerpoint/2012/main" userId="S-1-5-21-734147818-1251574435-2103723179-7982" providerId="AD"/>
      </p:ext>
    </p:extLst>
  </p:cmAuthor>
  <p:cmAuthor id="2" name="Sandris Celmiņš" initials="SC" lastIdx="3" clrIdx="1">
    <p:extLst>
      <p:ext uri="{19B8F6BF-5375-455C-9EA6-DF929625EA0E}">
        <p15:presenceInfo xmlns:p15="http://schemas.microsoft.com/office/powerpoint/2012/main" userId="S::Sandris.Celmins@bvkb.gov.lv::ff7c92eb-5d54-40b7-b771-2406e321301e" providerId="AD"/>
      </p:ext>
    </p:extLst>
  </p:cmAuthor>
  <p:cmAuthor id="3" name="Anita Apšāne" initials="AA" lastIdx="9" clrIdx="2">
    <p:extLst>
      <p:ext uri="{19B8F6BF-5375-455C-9EA6-DF929625EA0E}">
        <p15:presenceInfo xmlns:p15="http://schemas.microsoft.com/office/powerpoint/2012/main" userId="S::Anita.Apsane@bvkb.gov.lv::8ba2ce6a-dd41-4840-8ef1-453346c90a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FA4"/>
    <a:srgbClr val="C7746B"/>
    <a:srgbClr val="92B2B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5847" autoAdjust="0"/>
  </p:normalViewPr>
  <p:slideViewPr>
    <p:cSldViewPr snapToGrid="0">
      <p:cViewPr varScale="1">
        <p:scale>
          <a:sx n="144" d="100"/>
          <a:sy n="144" d="100"/>
        </p:scale>
        <p:origin x="126" y="52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94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421061678242782"/>
          <c:w val="1"/>
          <c:h val="0.12734183405436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1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Atzinumu sadalījums pēc pārkāpumu esamības, skaits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6-4CBA-B819-1CD4A315B0A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6-4CBA-B819-1CD4A315B0A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AF6-4CBA-B819-1CD4A315B0A2}"/>
              </c:ext>
            </c:extLst>
          </c:dPt>
          <c:dLbls>
            <c:dLbl>
              <c:idx val="0"/>
              <c:layout>
                <c:manualLayout>
                  <c:x val="-0.14844334399606299"/>
                  <c:y val="-0.136553510300596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F6-4CBA-B819-1CD4A315B0A2}"/>
                </c:ext>
              </c:extLst>
            </c:dLbl>
            <c:dLbl>
              <c:idx val="1"/>
              <c:layout>
                <c:manualLayout>
                  <c:x val="0.11079749015748032"/>
                  <c:y val="6.77605765403188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F6-4CBA-B819-1CD4A315B0A2}"/>
                </c:ext>
              </c:extLst>
            </c:dLbl>
            <c:dLbl>
              <c:idx val="2"/>
              <c:layout>
                <c:manualLayout>
                  <c:x val="1.6094854987668474E-2"/>
                  <c:y val="8.38390269765144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AF6-4CBA-B819-1CD4A315B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pārkāpumi nav konstatēti</c:v>
                </c:pt>
                <c:pt idx="1">
                  <c:v>pārkāpumi  konstatēti</c:v>
                </c:pt>
                <c:pt idx="2">
                  <c:v>būvdarbi ir apturēti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382</c:v>
                </c:pt>
                <c:pt idx="1">
                  <c:v>149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6-4CBA-B819-1CD4A315B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421061678242782"/>
          <c:w val="1"/>
          <c:h val="0.12734183405436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1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Pieņemti ekspluatācijā, objekti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6-4CBA-B819-1CD4A315B0A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6-4CBA-B819-1CD4A315B0A2}"/>
              </c:ext>
            </c:extLst>
          </c:dPt>
          <c:dLbls>
            <c:dLbl>
              <c:idx val="0"/>
              <c:layout>
                <c:manualLayout>
                  <c:x val="-6.3703671577282781E-2"/>
                  <c:y val="-0.222642066706531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F6-4CBA-B819-1CD4A315B0A2}"/>
                </c:ext>
              </c:extLst>
            </c:dLbl>
            <c:dLbl>
              <c:idx val="1"/>
              <c:layout>
                <c:manualLayout>
                  <c:x val="4.9361325207449409E-2"/>
                  <c:y val="0.1015811147452083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F6-4CBA-B819-1CD4A315B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uz būvatļaujas pamata</c:v>
                </c:pt>
                <c:pt idx="1">
                  <c:v>uz apliecinājuma kartes un paskaidrojuma raksta pamata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140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6-4CBA-B819-1CD4A315B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421061678242782"/>
          <c:w val="1"/>
          <c:h val="0.12734183405436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1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Atzinumu sadalījums pēc pārkāpumu esamības, skaits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6-4CBA-B819-1CD4A315B0A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6-4CBA-B819-1CD4A315B0A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AF6-4CBA-B819-1CD4A315B0A2}"/>
              </c:ext>
            </c:extLst>
          </c:dPt>
          <c:dLbls>
            <c:dLbl>
              <c:idx val="0"/>
              <c:layout>
                <c:manualLayout>
                  <c:x val="-0.1166659299213407"/>
                  <c:y val="-1.66444343841012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F6-4CBA-B819-1CD4A315B0A2}"/>
                </c:ext>
              </c:extLst>
            </c:dLbl>
            <c:dLbl>
              <c:idx val="1"/>
              <c:layout>
                <c:manualLayout>
                  <c:x val="0.10444207388526958"/>
                  <c:y val="-9.10418023400794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F6-4CBA-B819-1CD4A315B0A2}"/>
                </c:ext>
              </c:extLst>
            </c:dLbl>
            <c:dLbl>
              <c:idx val="2"/>
              <c:layout>
                <c:manualLayout>
                  <c:x val="1.6094854987668474E-2"/>
                  <c:y val="8.38390269765144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AF6-4CBA-B819-1CD4A315B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Uzsākts administratīvā pārkāpuma process</c:v>
                </c:pt>
                <c:pt idx="1">
                  <c:v>Lēmums par soda piemērošanu</c:v>
                </c:pt>
                <c:pt idx="2">
                  <c:v>Lēmums par administratīvā pārkāpuma procesa izbeigšanu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6-4CBA-B819-1CD4A315B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421061678242782"/>
          <c:w val="1"/>
          <c:h val="0.12734183405436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1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Atzinumu sadalījums pēc pārkāpumu esamības, skaits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6-4CBA-B819-1CD4A315B0A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6-4CBA-B819-1CD4A315B0A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AF6-4CBA-B819-1CD4A315B0A2}"/>
              </c:ext>
            </c:extLst>
          </c:dPt>
          <c:dLbls>
            <c:dLbl>
              <c:idx val="0"/>
              <c:layout>
                <c:manualLayout>
                  <c:x val="-0.17386516893292309"/>
                  <c:y val="-1.66444343841012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F6-4CBA-B819-1CD4A315B0A2}"/>
                </c:ext>
              </c:extLst>
            </c:dLbl>
            <c:dLbl>
              <c:idx val="1"/>
              <c:layout>
                <c:manualLayout>
                  <c:x val="0.10020509321774494"/>
                  <c:y val="-0.19357967186603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F6-4CBA-B819-1CD4A315B0A2}"/>
                </c:ext>
              </c:extLst>
            </c:dLbl>
            <c:dLbl>
              <c:idx val="2"/>
              <c:layout>
                <c:manualLayout>
                  <c:x val="0.11354541034073498"/>
                  <c:y val="0.111510350721318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AF6-4CBA-B819-1CD4A315B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801</c:v>
                </c:pt>
                <c:pt idx="1">
                  <c:v>745</c:v>
                </c:pt>
                <c:pt idx="2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6-4CBA-B819-1CD4A315B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421061678242782"/>
          <c:w val="1"/>
          <c:h val="0.12734183405436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1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0.00116</cdr:x>
      <cdr:y>0.12673</cdr:y>
    </cdr:from>
    <cdr:to>
      <cdr:x>0.44111</cdr:x>
      <cdr:y>0.38673</cdr:y>
    </cdr:to>
    <cdr:pic>
      <cdr:nvPicPr>
        <cdr:cNvPr id="2" name="Picture 1" descr="A fence with barbed wir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5824FAE4-8EC6-1D7D-BFC9-618BD753D43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52" y="797324"/>
          <a:ext cx="2637414" cy="163585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0.12897</cdr:y>
    </cdr:from>
    <cdr:to>
      <cdr:x>0.94892</cdr:x>
      <cdr:y>0.39564</cdr:y>
    </cdr:to>
    <cdr:pic>
      <cdr:nvPicPr>
        <cdr:cNvPr id="3" name="Picture 2" descr="A group of buildings with glass windows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C820A272-FA68-3757-18D9-B1F5083ADA9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997417" y="811450"/>
          <a:ext cx="2691180" cy="167779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0.39239</cdr:y>
    </cdr:from>
    <cdr:to>
      <cdr:x>0.44415</cdr:x>
      <cdr:y>0.65867</cdr:y>
    </cdr:to>
    <cdr:pic>
      <cdr:nvPicPr>
        <cdr:cNvPr id="4" name="Picture 3" descr="A dock with boats in the water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6B199EA9-3D99-E604-A950-3E3A000CB65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2468847"/>
          <a:ext cx="2662582" cy="167531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0.38834</cdr:y>
    </cdr:from>
    <cdr:to>
      <cdr:x>0.95013</cdr:x>
      <cdr:y>0.65906</cdr:y>
    </cdr:to>
    <cdr:pic>
      <cdr:nvPicPr>
        <cdr:cNvPr id="5" name="Picture 4" descr="Pontcysyllte Aqueduct with a bridge over it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A949322D-3A7B-B743-EB3A-254EE58703C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997417" y="2443319"/>
          <a:ext cx="2698469" cy="17032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0.66867</cdr:y>
    </cdr:from>
    <cdr:to>
      <cdr:x>0.44974</cdr:x>
      <cdr:y>0.96648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6BB6D52F-9AF7-94A3-5FD2-441DF93C3C2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-525235" y="4207104"/>
          <a:ext cx="2696136" cy="18737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0.50712</cdr:x>
      <cdr:y>0.67789</cdr:y>
    </cdr:from>
    <cdr:to>
      <cdr:x>0.95195</cdr:x>
      <cdr:y>0.967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6D709F0C-7A63-AD68-3927-D2DC22E95F0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3040100" y="4265082"/>
          <a:ext cx="2666667" cy="181904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E048B2-1213-4097-8A83-27E81A8B35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5DE9F-B944-43A3-8D6F-67A28EB4A3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74D3-D7CD-4214-BFEA-12B5A329C6FE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23B54-107A-4BFC-82B2-5813A480B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5C8D4-1043-46EB-A4CE-49C6A5D26B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FC66-F626-4053-A67A-BBB336848F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8081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3EE07-AC93-415F-8623-A5170DCCA4CE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7E213-FBF0-4FB6-A379-F97F387A85B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127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08D30-51D5-4434-8A74-401C909CFEB7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185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965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388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760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094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282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207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4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6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/>
          <a:srcRect l="42765" t="13473" r="28727" b="56141"/>
          <a:stretch/>
        </p:blipFill>
        <p:spPr>
          <a:xfrm>
            <a:off x="4264663" y="0"/>
            <a:ext cx="3672454" cy="24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4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F832BF-1DDA-4BBE-B340-68BC40090DF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2952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7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F832BF-1DDA-4BBE-B340-68BC40090DF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9888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F832BF-1DDA-4BBE-B340-68BC40090DF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8690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721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60439-F6DD-4523-A801-03781BC0D09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324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999DC-9EA0-4259-819B-1AF7B4303B19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787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bvkb.gov.lv/lv/buvdarbu-valsts-kontrole-un-buvju-pienemsana-ekspluatacij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vkb.gov.lv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783" y="2794877"/>
            <a:ext cx="11048302" cy="294119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b="1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Vebinārs</a:t>
            </a:r>
            <a:r>
              <a:rPr lang="lv-LV" sz="1800" b="1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būvniecības procesa dalībniekiem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“Normatīvo aktu izmaiņas un biežāk konstatētās neatbilstības būvdarbu kontrolē”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b="1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2024.gada 10.aprīlis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10.00 – 14.50 MS Teams</a:t>
            </a:r>
            <a:br>
              <a:rPr lang="lv-LV" sz="180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200" b="1" dirty="0">
                <a:latin typeface="Verdana" panose="020B0604030504040204" pitchFamily="34" charset="0"/>
                <a:ea typeface="Verdana" panose="020B0604030504040204" pitchFamily="34" charset="0"/>
              </a:rPr>
              <a:t>Aktualitātes būvdarbu kontroles ietvaros</a:t>
            </a:r>
            <a:br>
              <a:rPr lang="lv-LV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lv-LV" sz="900" dirty="0">
                <a:solidFill>
                  <a:srgbClr val="212529"/>
                </a:solidFill>
                <a:latin typeface="RobustaTLPro-Medium"/>
              </a:rPr>
            </a:br>
            <a:br>
              <a:rPr lang="lv-LV" sz="900" dirty="0">
                <a:solidFill>
                  <a:srgbClr val="212529"/>
                </a:solidFill>
                <a:latin typeface="RobustaTLPro-Medium"/>
              </a:rPr>
            </a:br>
            <a:br>
              <a:rPr lang="lv-LV" sz="900" dirty="0">
                <a:solidFill>
                  <a:srgbClr val="212529"/>
                </a:solidFill>
                <a:latin typeface="RobustaTLPro-Medium"/>
              </a:rPr>
            </a:br>
            <a:br>
              <a:rPr lang="lv-LV" sz="900" dirty="0">
                <a:solidFill>
                  <a:srgbClr val="212529"/>
                </a:solidFill>
                <a:latin typeface="RobustaTLPro-Medium"/>
              </a:rPr>
            </a:br>
            <a:br>
              <a:rPr lang="lv-LV" sz="900" dirty="0">
                <a:solidFill>
                  <a:srgbClr val="212529"/>
                </a:solidFill>
                <a:latin typeface="RobustaTLPro-Medium"/>
              </a:rPr>
            </a:br>
            <a:br>
              <a:rPr lang="lv-LV" sz="900" b="0" i="0" dirty="0">
                <a:solidFill>
                  <a:srgbClr val="212529"/>
                </a:solidFill>
                <a:effectLst/>
                <a:latin typeface="RobustaTLPro-Medium"/>
              </a:rPr>
            </a:br>
            <a:br>
              <a:rPr lang="lv-LV" sz="900" b="0" i="0" dirty="0">
                <a:solidFill>
                  <a:srgbClr val="212529"/>
                </a:solidFill>
                <a:effectLst/>
                <a:latin typeface="RobustaTLPro-Medium"/>
              </a:rPr>
            </a:b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42765" t="13473" r="28727" b="56141"/>
          <a:stretch/>
        </p:blipFill>
        <p:spPr>
          <a:xfrm>
            <a:off x="4264663" y="0"/>
            <a:ext cx="3672454" cy="2446421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8610600" y="6230222"/>
            <a:ext cx="2743200" cy="365125"/>
          </a:xfrm>
        </p:spPr>
        <p:txBody>
          <a:bodyPr/>
          <a:lstStyle/>
          <a:p>
            <a:fld id="{32F832BF-1DDA-4BBE-B340-68BC40090DFC}" type="slidenum">
              <a:rPr lang="lv-LV" smtClean="0"/>
              <a:pPr/>
              <a:t>1</a:t>
            </a:fld>
            <a:endParaRPr lang="lv-LV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847975" y="4876800"/>
            <a:ext cx="6829426" cy="1718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600" dirty="0">
              <a:solidFill>
                <a:schemeClr val="tx1"/>
              </a:solidFill>
            </a:endParaRPr>
          </a:p>
          <a:p>
            <a:r>
              <a:rPr lang="lv-LV" sz="1600" dirty="0">
                <a:solidFill>
                  <a:schemeClr val="tx1"/>
                </a:solidFill>
              </a:rPr>
              <a:t> </a:t>
            </a:r>
          </a:p>
          <a:p>
            <a:pPr algn="r"/>
            <a:endParaRPr lang="lv-LV" sz="16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CAD1CD-240D-459C-B34D-95EFF3F167EE}"/>
              </a:ext>
            </a:extLst>
          </p:cNvPr>
          <p:cNvSpPr/>
          <p:nvPr/>
        </p:nvSpPr>
        <p:spPr>
          <a:xfrm>
            <a:off x="2618851" y="466733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dirty="0"/>
              <a:t>Būvniecības kontroles departamenta </a:t>
            </a:r>
          </a:p>
          <a:p>
            <a:pPr algn="ctr"/>
            <a:r>
              <a:rPr lang="lv-LV" dirty="0"/>
              <a:t>Būvdarbu kontroles nodaļas vadītājs, būvinspektors </a:t>
            </a:r>
          </a:p>
          <a:p>
            <a:pPr algn="ctr"/>
            <a:r>
              <a:rPr lang="lv-LV" b="1" dirty="0"/>
              <a:t>Sandris Celmiņš</a:t>
            </a:r>
          </a:p>
        </p:txBody>
      </p:sp>
    </p:spTree>
    <p:extLst>
      <p:ext uri="{BB962C8B-B14F-4D97-AF65-F5344CB8AC3E}">
        <p14:creationId xmlns:p14="http://schemas.microsoft.com/office/powerpoint/2010/main" val="190994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8AD0C-3646-44C4-8404-1EC67310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A4F35-5FA8-4A21-825D-420AFB000F4E}"/>
              </a:ext>
            </a:extLst>
          </p:cNvPr>
          <p:cNvSpPr txBox="1"/>
          <p:nvPr/>
        </p:nvSpPr>
        <p:spPr>
          <a:xfrm>
            <a:off x="1657947" y="438851"/>
            <a:ext cx="849020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BVKB kompetence būvdarbos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2</a:t>
            </a:fld>
            <a:endParaRPr lang="lv-LV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7E8A36-439C-032C-5EFD-1C539E73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828342"/>
              </p:ext>
            </p:extLst>
          </p:nvPr>
        </p:nvGraphicFramePr>
        <p:xfrm>
          <a:off x="466512" y="744738"/>
          <a:ext cx="5994835" cy="629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63DB8D2-2F30-0CBF-1234-64944C13E957}"/>
              </a:ext>
            </a:extLst>
          </p:cNvPr>
          <p:cNvSpPr txBox="1"/>
          <p:nvPr/>
        </p:nvSpPr>
        <p:spPr>
          <a:xfrm>
            <a:off x="6321535" y="3060107"/>
            <a:ext cx="5870465" cy="3662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trešās grupas publiskas ēkas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(publiskas ēkas ar kopējo platību, lielāku par 1000 m2), </a:t>
            </a:r>
            <a:r>
              <a:rPr lang="lv-LV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 būvdarbu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veikšanai nepieciešama būvatļauja</a:t>
            </a:r>
            <a:r>
              <a:rPr lang="lv-LV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lv-LV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būves, kuru paredzētajai būvniecībai atbilstoši likuma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"Par ietekmes uz vidi novērtējumu" 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4.panta pirmās daļas 1.punktam piemērota ietekmes uz vidi novērtējuma procedūra,</a:t>
            </a:r>
            <a:endParaRPr lang="lv-LV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Aizsardzības ministrijas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tās padotības iestādes vai Nacionālo bruņoto spēku vajadzībām nepieciešamās būves Aizsardzības ministrijas valdījumā vai turējumā esošā nekustamajā īpašumā,</a:t>
            </a:r>
            <a:endParaRPr lang="lv-LV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Elektropārvades līniju būves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kurām atbilstoši Teritorijas attīstības plānošanas likumā paredzētajam noteikts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nacionālo interešu objekta statuss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lv-LV" sz="1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Iekšlietu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ministrijas 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tās padotības iestādes vajadzībām nepieciešamās būves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valsts robežas joslā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patrulēšanas joslā un robežzīmju uzraudzības joslā.</a:t>
            </a:r>
            <a:endParaRPr lang="lv-LV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Būves Latvijas Republikas iekšējos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jūras ūdeņos, teritoriālajā jūrā 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ekskluzīvajā ekonomiskajā zonā (no 2023.gada 1.janvāra);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</a:t>
            </a:r>
            <a:r>
              <a:rPr lang="lv-LV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vēja parki </a:t>
            </a:r>
            <a:r>
              <a:rPr lang="lv-LV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 jaudu </a:t>
            </a:r>
            <a:r>
              <a:rPr lang="lv-LV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virs 50MW</a:t>
            </a:r>
            <a:r>
              <a:rPr lang="lv-LV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kuriem noteikts </a:t>
            </a:r>
            <a:r>
              <a:rPr lang="lv-LV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nacionālo interešu objekta statuss</a:t>
            </a:r>
            <a:endParaRPr lang="lv-LV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43EF5-0163-0DBF-6890-1205B5F151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347" y="1517958"/>
            <a:ext cx="3009542" cy="16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8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8AD0C-3646-44C4-8404-1EC67310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A4F35-5FA8-4A21-825D-420AFB000F4E}"/>
              </a:ext>
            </a:extLst>
          </p:cNvPr>
          <p:cNvSpPr txBox="1"/>
          <p:nvPr/>
        </p:nvSpPr>
        <p:spPr>
          <a:xfrm>
            <a:off x="1850894" y="510467"/>
            <a:ext cx="849020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Būvdarbu kontrole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3</a:t>
            </a:fld>
            <a:endParaRPr lang="lv-LV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7E8A36-439C-032C-5EFD-1C539E73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21261"/>
              </p:ext>
            </p:extLst>
          </p:nvPr>
        </p:nvGraphicFramePr>
        <p:xfrm>
          <a:off x="525235" y="1804153"/>
          <a:ext cx="5994835" cy="413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8B8DE27-E287-1616-5D03-2456505907D2}"/>
              </a:ext>
            </a:extLst>
          </p:cNvPr>
          <p:cNvSpPr txBox="1"/>
          <p:nvPr/>
        </p:nvSpPr>
        <p:spPr>
          <a:xfrm>
            <a:off x="5937309" y="1252947"/>
            <a:ext cx="6153324" cy="5036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Galvenās neatbilstības: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Būvdarbu veikšana neatbilstoši būvprojektam;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Būvspeciālistu</a:t>
            </a: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VBN noteikto pienākumu nepildīšana;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Būvprojektā nenorādītu būvmateriālu pielietošana;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Vides aizsardzības prasību neievērošana;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Būvdarbu veikšana pēc DVP, kas neatbilst būvprojektam.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Apkārtesošo ēku </a:t>
            </a:r>
            <a:r>
              <a:rPr lang="lv-LV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monotoringa</a:t>
            </a:r>
            <a:r>
              <a:rPr lang="lv-LV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neveikšana, robežvērtību nesaskaņošana ar </a:t>
            </a:r>
            <a:r>
              <a:rPr lang="lv-LV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monitorejamo</a:t>
            </a:r>
            <a:r>
              <a:rPr lang="lv-LV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ēku īpašniekiem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Ieteikumi:</a:t>
            </a:r>
            <a:endParaRPr lang="lv-LV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https://www.bvkb.gov.lv/lv/buvdarbu-valsts-kontrole-un-buvju-pienemsana-ekspluatacija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BVKB izstrādātās vadlīnijas būvdarbu veicēja kvalitātes kontroles sistēmai</a:t>
            </a:r>
            <a:endParaRPr lang="lv-LV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Būvuzraudzības pakalpojuma vadlīnijas</a:t>
            </a:r>
            <a:endParaRPr lang="lv-LV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3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8AD0C-3646-44C4-8404-1EC67310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A4F35-5FA8-4A21-825D-420AFB000F4E}"/>
              </a:ext>
            </a:extLst>
          </p:cNvPr>
          <p:cNvSpPr txBox="1"/>
          <p:nvPr/>
        </p:nvSpPr>
        <p:spPr>
          <a:xfrm>
            <a:off x="1972113" y="549194"/>
            <a:ext cx="849020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Pieņemšana ekspluatācijā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4</a:t>
            </a:fld>
            <a:endParaRPr lang="lv-LV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7E8A36-439C-032C-5EFD-1C539E73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785836"/>
              </p:ext>
            </p:extLst>
          </p:nvPr>
        </p:nvGraphicFramePr>
        <p:xfrm>
          <a:off x="525235" y="1804153"/>
          <a:ext cx="5994835" cy="413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2C6AF78-183D-6565-C921-61ED7335F794}"/>
              </a:ext>
            </a:extLst>
          </p:cNvPr>
          <p:cNvSpPr txBox="1"/>
          <p:nvPr/>
        </p:nvSpPr>
        <p:spPr>
          <a:xfrm>
            <a:off x="6038674" y="1119954"/>
            <a:ext cx="6153324" cy="5127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Galvenās neatbilstības: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Apliecinājums parakstīts pirms būvprojektā paredzēto darbu pabeigšanas;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Būvdarbi veikti neatbilstoši būvprojektam;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 saņemti pozitīvi tehnisko noteikumu izdevēju atzinumi (t.sk. VUGD un VI);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 pievienoti </a:t>
            </a:r>
            <a:r>
              <a:rPr lang="lv-LV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izpildmērījumu</a:t>
            </a: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plāni, t.sk par inženierbūvju izbūvi un demontāžu;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 izpildīti būvinspektoru dotie norādījumi atzinumos.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Ieteikumi:</a:t>
            </a:r>
            <a:endParaRPr lang="lv-LV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Pasūtīt izbūvēto būvju </a:t>
            </a:r>
            <a:r>
              <a:rPr lang="lv-LV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izpildmērījumus</a:t>
            </a: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 </a:t>
            </a:r>
            <a:r>
              <a:rPr lang="lv-LV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jaunizbūvētās</a:t>
            </a: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būves faktisko novirzi attiecībā pret projektu;</a:t>
            </a:r>
            <a:endParaRPr lang="lv-LV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Pārbaudīt apliecinājumam pievienoto dokumentāciju un tā atbilstību būvprojektam;</a:t>
            </a:r>
            <a:endParaRPr lang="lv-LV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Informācija par gala pārbaudes apjomiem atspoguļot pārskatā par būvuzraudzības plāna izpildi.</a:t>
            </a:r>
            <a:endParaRPr lang="lv-LV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7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8AD0C-3646-44C4-8404-1EC67310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A4F35-5FA8-4A21-825D-420AFB000F4E}"/>
              </a:ext>
            </a:extLst>
          </p:cNvPr>
          <p:cNvSpPr txBox="1"/>
          <p:nvPr/>
        </p:nvSpPr>
        <p:spPr>
          <a:xfrm>
            <a:off x="1972113" y="549194"/>
            <a:ext cx="849020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Administratīvā pārkāpuma lietas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5</a:t>
            </a:fld>
            <a:endParaRPr lang="lv-LV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7E8A36-439C-032C-5EFD-1C539E73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140518"/>
              </p:ext>
            </p:extLst>
          </p:nvPr>
        </p:nvGraphicFramePr>
        <p:xfrm>
          <a:off x="525235" y="1804153"/>
          <a:ext cx="5994835" cy="413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92AD51-7C4E-2855-CE50-CA6574429051}"/>
              </a:ext>
            </a:extLst>
          </p:cNvPr>
          <p:cNvSpPr txBox="1"/>
          <p:nvPr/>
        </p:nvSpPr>
        <p:spPr>
          <a:xfrm>
            <a:off x="5954087" y="1374892"/>
            <a:ext cx="6153324" cy="5291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ts val="1465"/>
              </a:lnSpc>
            </a:pPr>
            <a:r>
              <a:rPr lang="lv-LV" sz="1800" b="1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 30. pants. </a:t>
            </a:r>
            <a:r>
              <a:rPr lang="lv-LV" sz="1800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 būvniecības pakalpojumu sniegšanu </a:t>
            </a:r>
            <a:r>
              <a:rPr lang="lv-LV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bez reģistrācijas būvkomersantu reģistrā </a:t>
            </a:r>
            <a:r>
              <a:rPr lang="lv-LV" sz="1800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piemēro naudas sodu juridiskajai personai līdz tūkstoš naudas soda vienībām.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>
              <a:lnSpc>
                <a:spcPts val="1465"/>
              </a:lnSpc>
            </a:pPr>
            <a:r>
              <a:rPr lang="lv-LV" sz="1800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>
              <a:lnSpc>
                <a:spcPts val="1465"/>
              </a:lnSpc>
            </a:pPr>
            <a:r>
              <a:rPr lang="lv-LV" sz="1800" b="1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 25.pants</a:t>
            </a:r>
            <a:r>
              <a:rPr lang="lv-LV" sz="1800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2)daļa 3)punkts </a:t>
            </a:r>
            <a:r>
              <a:rPr lang="lv-LV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 būvdarbu veikšanu ar atkāpēm no būvprojekta</a:t>
            </a:r>
            <a:r>
              <a:rPr lang="lv-LV" sz="1800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ja izmaiņas būvprojektā nav saskaņotas šajā likumā noteiktajā kārtībā un konstatētas atkāpes </a:t>
            </a:r>
            <a:r>
              <a:rPr lang="lv-LV" sz="1800" dirty="0" err="1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nobūvprojekta</a:t>
            </a:r>
            <a:r>
              <a:rPr lang="lv-LV" sz="1800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kura realizācijai ir nepieciešama būvatļauja, piemēro brīdinājumu vai naudas sodu fiziskajai personai līdz četrsimt naudas soda vienībām, bet juridiskajai personai — līdz piecsimt naudas soda vienībām.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>
              <a:lnSpc>
                <a:spcPts val="1465"/>
              </a:lnSpc>
            </a:pPr>
            <a:r>
              <a:rPr lang="lv-LV" sz="1800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>
              <a:lnSpc>
                <a:spcPts val="1465"/>
              </a:lnSpc>
            </a:pPr>
            <a:r>
              <a:rPr lang="lv-LV" sz="1800" b="1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 28.pants (2)daļa 3)punkts </a:t>
            </a:r>
            <a:r>
              <a:rPr lang="lv-LV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 būves vai tās daļas izmantošanu līdz tās pieņemšanai ekspluatācijā</a:t>
            </a:r>
            <a:r>
              <a:rPr lang="lv-LV" sz="1800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ja tā ir </a:t>
            </a:r>
            <a:r>
              <a:rPr lang="lv-LV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800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trešās grupas būve vai tās daļa, piemēro brīdinājumu vai naudas sodu fiziskajai personai līdz četrsimt naudas soda vienībām, bet juridiskajai personai — līdz tūkstoš četrsimt divdesmit naudas soda vienībām.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>
              <a:lnSpc>
                <a:spcPts val="1465"/>
              </a:lnSpc>
            </a:pPr>
            <a:r>
              <a:rPr lang="lv-LV" sz="1800" b="1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>
              <a:lnSpc>
                <a:spcPts val="1465"/>
              </a:lnSpc>
            </a:pPr>
            <a:r>
              <a:rPr lang="lv-LV" sz="1800" b="1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 27. pants. </a:t>
            </a:r>
            <a:r>
              <a:rPr lang="lv-LV" sz="1800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lv-LV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būvniecības pakalpojumu sniegšanu bez</a:t>
            </a:r>
            <a:r>
              <a:rPr lang="lv-LV" sz="1800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atbilstošas civiltiesiskās atbildības </a:t>
            </a:r>
            <a:r>
              <a:rPr lang="lv-LV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apdrošināšanas</a:t>
            </a:r>
            <a:r>
              <a:rPr lang="lv-LV" sz="1800" dirty="0">
                <a:solidFill>
                  <a:srgbClr val="414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piemēro naudas sodu fiziskajai personai no divpadsmit līdz divdesmit piecām naudas soda vienībām, bet juridiskajai personai — no divpadsmit līdz divsimt piecdesmit naudas soda vienībām.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9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8AD0C-3646-44C4-8404-1EC67310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A4F35-5FA8-4A21-825D-420AFB000F4E}"/>
              </a:ext>
            </a:extLst>
          </p:cNvPr>
          <p:cNvSpPr txBox="1"/>
          <p:nvPr/>
        </p:nvSpPr>
        <p:spPr>
          <a:xfrm>
            <a:off x="1972113" y="549194"/>
            <a:ext cx="849020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«Konsultē vispirms» sapulces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6</a:t>
            </a:fld>
            <a:endParaRPr lang="lv-LV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7E8A36-439C-032C-5EFD-1C539E73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442505"/>
              </p:ext>
            </p:extLst>
          </p:nvPr>
        </p:nvGraphicFramePr>
        <p:xfrm>
          <a:off x="525235" y="1804153"/>
          <a:ext cx="5994835" cy="413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0E64D3-E2C5-6890-1BAA-228AD8C4FA33}"/>
              </a:ext>
            </a:extLst>
          </p:cNvPr>
          <p:cNvSpPr txBox="1"/>
          <p:nvPr/>
        </p:nvSpPr>
        <p:spPr>
          <a:xfrm>
            <a:off x="5797976" y="2305406"/>
            <a:ext cx="6153324" cy="338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Pirms ikvienas būvdarbu kontroles uzsākšanas BVKB organizē “Konsultē vispirms” sanāksmes būvniecības dalībniekiem - būvniecības ierosinātājam, </a:t>
            </a:r>
            <a:r>
              <a:rPr lang="lv-LV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autoruzraugam</a:t>
            </a:r>
            <a:r>
              <a:rPr lang="lv-LV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būvuzraugam un būvdarbu veicējam. </a:t>
            </a:r>
            <a:endParaRPr lang="lv-LV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Sapulces formāts – diskusija, MS </a:t>
            </a:r>
            <a:r>
              <a:rPr lang="lv-LV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Teem</a:t>
            </a:r>
            <a:r>
              <a:rPr lang="lv-LV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formātā.</a:t>
            </a:r>
            <a:endParaRPr lang="lv-LV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Sapulces tiek rīkotas pirmdienās pl.13.00.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Sapulcē piedalās tie būvinspektori, kuri veic būvdarbu kontroli objektos, kuri ir uzaicināti uz sapulci.</a:t>
            </a:r>
            <a:endParaRPr lang="lv-LV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5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333090" y="2872159"/>
            <a:ext cx="7772400" cy="960438"/>
          </a:xfrm>
        </p:spPr>
        <p:txBody>
          <a:bodyPr>
            <a:normAutofit/>
          </a:bodyPr>
          <a:lstStyle/>
          <a:p>
            <a:r>
              <a:rPr lang="lv-LV" altLang="lv-LV" sz="3600" dirty="0"/>
              <a:t>Paldies par uzmanību!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2983" y="4093984"/>
            <a:ext cx="9232614" cy="218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lv-LV" altLang="lv-LV" sz="1600" u="sng" dirty="0">
              <a:solidFill>
                <a:schemeClr val="tx2"/>
              </a:solidFill>
            </a:endParaRPr>
          </a:p>
          <a:p>
            <a:endParaRPr lang="lv-LV" sz="1600" dirty="0"/>
          </a:p>
          <a:p>
            <a:r>
              <a:rPr lang="lv-LV" altLang="lv-LV" sz="2000" dirty="0"/>
              <a:t>Vairāk informācijas</a:t>
            </a:r>
          </a:p>
          <a:p>
            <a:r>
              <a:rPr lang="lv-LV" dirty="0">
                <a:solidFill>
                  <a:srgbClr val="3892AE"/>
                </a:solidFill>
                <a:hlinkClick r:id="rId2"/>
              </a:rPr>
              <a:t>www.bvkb.gov.lv</a:t>
            </a:r>
            <a:endParaRPr lang="lv-LV" dirty="0">
              <a:solidFill>
                <a:srgbClr val="3892AE"/>
              </a:solidFill>
            </a:endParaRPr>
          </a:p>
          <a:p>
            <a:endParaRPr lang="lv-LV" dirty="0">
              <a:solidFill>
                <a:srgbClr val="3892A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6917" y="3459976"/>
            <a:ext cx="87543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000" b="1" dirty="0">
                <a:solidFill>
                  <a:srgbClr val="3892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Plāno – kontrolē – iedziļinies – rīkojies!</a:t>
            </a:r>
          </a:p>
        </p:txBody>
      </p:sp>
    </p:spTree>
    <p:extLst>
      <p:ext uri="{BB962C8B-B14F-4D97-AF65-F5344CB8AC3E}">
        <p14:creationId xmlns:p14="http://schemas.microsoft.com/office/powerpoint/2010/main" val="3280993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8478</TotalTime>
  <Words>679</Words>
  <Application>Microsoft Office PowerPoint</Application>
  <PresentationFormat>Widescreen</PresentationFormat>
  <Paragraphs>79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RobustaTLPro-Medium</vt:lpstr>
      <vt:lpstr>Times New Roman</vt:lpstr>
      <vt:lpstr>Verdana</vt:lpstr>
      <vt:lpstr>Office Theme</vt:lpstr>
      <vt:lpstr>Vebinārs būvniecības procesa dalībniekiem “Normatīvo aktu izmaiņas un biežāk konstatētās neatbilstības būvdarbu kontrolē”   2024.gada 10.aprīlis 10.00 – 14.50 MS Teams  Aktualitātes būvdarbu kontroles ietvaros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Jānis Palamarčuks</dc:creator>
  <cp:lastModifiedBy>Sandris Celmiņš</cp:lastModifiedBy>
  <cp:revision>308</cp:revision>
  <dcterms:created xsi:type="dcterms:W3CDTF">2019-11-08T07:32:19Z</dcterms:created>
  <dcterms:modified xsi:type="dcterms:W3CDTF">2024-04-10T04:56:21Z</dcterms:modified>
</cp:coreProperties>
</file>