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329" r:id="rId5"/>
    <p:sldId id="359" r:id="rId6"/>
    <p:sldId id="468" r:id="rId7"/>
    <p:sldId id="469" r:id="rId8"/>
  </p:sldIdLst>
  <p:sldSz cx="12192000" cy="6858000"/>
  <p:notesSz cx="6875463" cy="100028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135053-6196-2BD1-8DFB-C4469ACFB681}" name="Kristīne Griga" initials="KG" userId="S::kristine.griga@bvkb.gov.lv::8038f58a-72bb-4293-88f8-8f6c99e87f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īne Griga" initials="KG" lastIdx="4" clrIdx="0">
    <p:extLst>
      <p:ext uri="{19B8F6BF-5375-455C-9EA6-DF929625EA0E}">
        <p15:presenceInfo xmlns:p15="http://schemas.microsoft.com/office/powerpoint/2012/main" userId="S-1-5-21-734147818-1251574435-2103723179-7325" providerId="AD"/>
      </p:ext>
    </p:extLst>
  </p:cmAuthor>
  <p:cmAuthor id="2" name="Imants Kasparāns" initials="IK" lastIdx="1" clrIdx="1">
    <p:extLst>
      <p:ext uri="{19B8F6BF-5375-455C-9EA6-DF929625EA0E}">
        <p15:presenceInfo xmlns:p15="http://schemas.microsoft.com/office/powerpoint/2012/main" userId="S::Imants.Kasparans@bvkb.gov.lv::9825c6f9-a546-4763-bfa6-bed77fb597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AD6300"/>
    <a:srgbClr val="B43500"/>
    <a:srgbClr val="1DC4EB"/>
    <a:srgbClr val="1081A0"/>
    <a:srgbClr val="008080"/>
    <a:srgbClr val="0E86A2"/>
    <a:srgbClr val="33CC33"/>
    <a:srgbClr val="0C889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55605-ED56-45B8-A5A7-2AA56F6A7209}" v="48" dt="2023-07-11T11:32:40.062"/>
    <p1510:client id="{366EE4E7-B4D8-4669-B136-452E22005051}" v="14" dt="2023-07-11T11:34:42.729"/>
    <p1510:client id="{42FE7B53-FC70-4B35-80D6-AA96832652DF}" v="24" dt="2023-06-28T08:46:39.627"/>
    <p1510:client id="{4E63C0B6-4AD0-48E1-B0B7-511D41921C44}" v="106" dt="2023-06-28T09:13:29.412"/>
    <p1510:client id="{624419CD-3AB6-473A-8D42-A9DBD17B2A8F}" v="411" dt="2023-06-28T07:56:55.155"/>
    <p1510:client id="{6959339E-6359-41CA-BFA1-F3EB704107F2}" v="220" dt="2023-06-28T09:14:28.802"/>
    <p1510:client id="{AE30C9C5-8023-4C54-B9DE-26ACF5A372C0}" v="32" dt="2023-07-11T11:48:52.708"/>
    <p1510:client id="{DD3B35A7-8CEC-479F-9A77-FB47AF362901}" v="212" dt="2023-07-11T09:45:51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742" y="2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B65B81F9-2954-457F-90A6-169AB8A5C95E}" type="datetimeFigureOut">
              <a:rPr lang="lv-LV" smtClean="0"/>
              <a:t>17.07.2023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2136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742" y="9502136"/>
            <a:ext cx="2980117" cy="500703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33C78289-7823-4A1B-98B3-0C7413FAAB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5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6" y="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5780F945-E499-4C92-8DE8-F10CF2F41073}" type="datetimeFigureOut">
              <a:rPr lang="lv-LV" smtClean="0"/>
              <a:pPr/>
              <a:t>17.07.2023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5995987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8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0096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6" y="9500961"/>
            <a:ext cx="2979367" cy="501878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4A608D30-51D5-4434-8A74-401C909CFEB7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662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5354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59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2021.gada 19.oktobra </a:t>
            </a:r>
            <a:r>
              <a:rPr lang="en-US" err="1"/>
              <a:t>Ministru</a:t>
            </a:r>
            <a:r>
              <a:rPr lang="en-US"/>
              <a:t> </a:t>
            </a:r>
            <a:r>
              <a:rPr lang="en-US" err="1"/>
              <a:t>kabineta</a:t>
            </a:r>
            <a:r>
              <a:rPr lang="en-US"/>
              <a:t> </a:t>
            </a:r>
            <a:r>
              <a:rPr lang="en-US" err="1"/>
              <a:t>noteikumi</a:t>
            </a:r>
            <a:r>
              <a:rPr lang="en-US"/>
              <a:t> Nr. 693 "</a:t>
            </a:r>
            <a:r>
              <a:rPr lang="en-US" err="1"/>
              <a:t>Būvju</a:t>
            </a:r>
            <a:r>
              <a:rPr lang="en-US"/>
              <a:t> </a:t>
            </a:r>
            <a:r>
              <a:rPr lang="en-US" err="1"/>
              <a:t>vispārīgo</a:t>
            </a:r>
            <a:r>
              <a:rPr lang="en-US"/>
              <a:t> </a:t>
            </a:r>
            <a:r>
              <a:rPr lang="en-US" err="1"/>
              <a:t>prasību</a:t>
            </a:r>
            <a:r>
              <a:rPr lang="en-US"/>
              <a:t> </a:t>
            </a:r>
            <a:r>
              <a:rPr lang="en-US" err="1"/>
              <a:t>būvnormatīvs</a:t>
            </a:r>
            <a:r>
              <a:rPr lang="en-US"/>
              <a:t> LBN 200-21"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8965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703" indent="-230703">
              <a:lnSpc>
                <a:spcPct val="90000"/>
              </a:lnSpc>
              <a:spcBef>
                <a:spcPts val="1009"/>
              </a:spcBef>
            </a:pPr>
            <a:r>
              <a:rPr lang="en-US" b="1" err="1"/>
              <a:t>Nedzīvojama</a:t>
            </a:r>
            <a:r>
              <a:rPr lang="en-US" b="1"/>
              <a:t> </a:t>
            </a:r>
            <a:r>
              <a:rPr lang="en-US" b="1" err="1"/>
              <a:t>ēka</a:t>
            </a:r>
            <a:endParaRPr lang="en-US" err="1"/>
          </a:p>
          <a:p>
            <a:pPr marL="230703" indent="-230703">
              <a:lnSpc>
                <a:spcPct val="90000"/>
              </a:lnSpc>
              <a:spcBef>
                <a:spcPts val="1009"/>
              </a:spcBef>
            </a:pPr>
            <a:r>
              <a:rPr lang="en-US" b="1"/>
              <a:t>1211 </a:t>
            </a:r>
            <a:r>
              <a:rPr lang="en-US" err="1"/>
              <a:t>Viesnīcas</a:t>
            </a:r>
            <a:r>
              <a:rPr lang="en-US"/>
              <a:t> un </a:t>
            </a:r>
            <a:r>
              <a:rPr lang="en-US" err="1"/>
              <a:t>sabiedriskās</a:t>
            </a:r>
            <a:r>
              <a:rPr lang="en-US"/>
              <a:t> </a:t>
            </a:r>
            <a:r>
              <a:rPr lang="en-US" err="1"/>
              <a:t>ēdināšanas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r>
              <a:rPr lang="en-US" b="1"/>
              <a:t>1220 </a:t>
            </a:r>
            <a:r>
              <a:rPr lang="en-US" err="1"/>
              <a:t>Biroju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r>
              <a:rPr lang="en-US" b="1"/>
              <a:t>1230 </a:t>
            </a:r>
            <a:r>
              <a:rPr lang="en-US" err="1"/>
              <a:t>Vairumtirdzniecības</a:t>
            </a:r>
            <a:r>
              <a:rPr lang="en-US"/>
              <a:t> un </a:t>
            </a:r>
            <a:r>
              <a:rPr lang="en-US" err="1"/>
              <a:t>mazumtirdzniecības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endParaRPr lang="en-US">
              <a:ea typeface="Calibri"/>
              <a:cs typeface="Calibri"/>
            </a:endParaRPr>
          </a:p>
          <a:p>
            <a:pPr marL="230703" indent="-230703">
              <a:lnSpc>
                <a:spcPct val="90000"/>
              </a:lnSpc>
              <a:spcBef>
                <a:spcPts val="1009"/>
              </a:spcBef>
            </a:pPr>
            <a:r>
              <a:rPr lang="en-US" b="1"/>
              <a:t>1241 </a:t>
            </a:r>
            <a:r>
              <a:rPr lang="en-US" err="1"/>
              <a:t>Sakaru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, </a:t>
            </a:r>
            <a:r>
              <a:rPr lang="en-US" err="1"/>
              <a:t>stacijas</a:t>
            </a:r>
            <a:r>
              <a:rPr lang="en-US"/>
              <a:t>, </a:t>
            </a:r>
            <a:r>
              <a:rPr lang="en-US" err="1"/>
              <a:t>termināļi</a:t>
            </a:r>
            <a:r>
              <a:rPr lang="en-US"/>
              <a:t> un </a:t>
            </a:r>
            <a:r>
              <a:rPr lang="en-US" err="1"/>
              <a:t>ar</a:t>
            </a:r>
            <a:r>
              <a:rPr lang="en-US"/>
              <a:t> </a:t>
            </a:r>
            <a:r>
              <a:rPr lang="en-US" err="1"/>
              <a:t>tiem</a:t>
            </a:r>
            <a:r>
              <a:rPr lang="en-US"/>
              <a:t> </a:t>
            </a:r>
            <a:r>
              <a:rPr lang="en-US" err="1"/>
              <a:t>saistītās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r>
              <a:rPr lang="en-US" b="1"/>
              <a:t>1261 </a:t>
            </a:r>
            <a:r>
              <a:rPr lang="en-US" err="1"/>
              <a:t>Ēkas</a:t>
            </a:r>
            <a:r>
              <a:rPr lang="en-US"/>
              <a:t> </a:t>
            </a:r>
            <a:r>
              <a:rPr lang="en-US" err="1"/>
              <a:t>plašizklaides</a:t>
            </a:r>
            <a:r>
              <a:rPr lang="en-US"/>
              <a:t> </a:t>
            </a:r>
            <a:r>
              <a:rPr lang="en-US" err="1"/>
              <a:t>pasākumiem</a:t>
            </a:r>
            <a:r>
              <a:rPr lang="en-US"/>
              <a:t>; </a:t>
            </a:r>
            <a:r>
              <a:rPr lang="en-US" b="1"/>
              <a:t>1262 </a:t>
            </a:r>
            <a:r>
              <a:rPr lang="en-US" err="1"/>
              <a:t>Muzeji</a:t>
            </a:r>
            <a:r>
              <a:rPr lang="en-US"/>
              <a:t> un </a:t>
            </a:r>
            <a:r>
              <a:rPr lang="en-US" err="1"/>
              <a:t>bibliotēkas</a:t>
            </a:r>
            <a:endParaRPr lang="en-US" err="1">
              <a:ea typeface="Calibri"/>
              <a:cs typeface="Calibri"/>
            </a:endParaRPr>
          </a:p>
          <a:p>
            <a:pPr marL="230703" indent="-230703">
              <a:lnSpc>
                <a:spcPct val="90000"/>
              </a:lnSpc>
              <a:spcBef>
                <a:spcPts val="1009"/>
              </a:spcBef>
            </a:pPr>
            <a:r>
              <a:rPr lang="en-US" b="1"/>
              <a:t>1263 </a:t>
            </a:r>
            <a:r>
              <a:rPr lang="en-US" err="1"/>
              <a:t>Skolas</a:t>
            </a:r>
            <a:r>
              <a:rPr lang="en-US"/>
              <a:t>, </a:t>
            </a:r>
            <a:r>
              <a:rPr lang="en-US" err="1"/>
              <a:t>universitātes</a:t>
            </a:r>
            <a:r>
              <a:rPr lang="en-US"/>
              <a:t> un </a:t>
            </a:r>
            <a:r>
              <a:rPr lang="en-US" err="1"/>
              <a:t>zinātniskajai</a:t>
            </a:r>
            <a:r>
              <a:rPr lang="en-US"/>
              <a:t> </a:t>
            </a:r>
            <a:r>
              <a:rPr lang="en-US" err="1"/>
              <a:t>pētniecībai</a:t>
            </a:r>
            <a:r>
              <a:rPr lang="en-US"/>
              <a:t> </a:t>
            </a:r>
            <a:r>
              <a:rPr lang="en-US" err="1"/>
              <a:t>paredzētās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r>
              <a:rPr lang="en-US" b="1"/>
              <a:t>1264 </a:t>
            </a:r>
            <a:r>
              <a:rPr lang="en-US" err="1"/>
              <a:t>Ārstniecības</a:t>
            </a:r>
            <a:r>
              <a:rPr lang="en-US"/>
              <a:t> </a:t>
            </a:r>
            <a:r>
              <a:rPr lang="en-US" err="1"/>
              <a:t>vai</a:t>
            </a:r>
            <a:r>
              <a:rPr lang="en-US"/>
              <a:t> </a:t>
            </a:r>
            <a:r>
              <a:rPr lang="en-US" err="1"/>
              <a:t>veselības</a:t>
            </a:r>
            <a:r>
              <a:rPr lang="en-US"/>
              <a:t> </a:t>
            </a:r>
            <a:r>
              <a:rPr lang="en-US" err="1"/>
              <a:t>aprūpes</a:t>
            </a:r>
            <a:r>
              <a:rPr lang="en-US"/>
              <a:t> </a:t>
            </a:r>
            <a:r>
              <a:rPr lang="en-US" err="1"/>
              <a:t>iestāžu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r>
              <a:rPr lang="en-US" b="1"/>
              <a:t>1265 </a:t>
            </a:r>
            <a:r>
              <a:rPr lang="en-US" err="1"/>
              <a:t>Sporta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; </a:t>
            </a:r>
            <a:r>
              <a:rPr lang="en-US" b="1"/>
              <a:t>1272 </a:t>
            </a:r>
            <a:r>
              <a:rPr lang="en-US"/>
              <a:t>Kulta </a:t>
            </a:r>
            <a:r>
              <a:rPr lang="en-US" err="1"/>
              <a:t>ēkas</a:t>
            </a:r>
            <a:r>
              <a:rPr lang="en-US"/>
              <a:t> </a:t>
            </a: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9"/>
              </a:spcBef>
            </a:pPr>
            <a:r>
              <a:rPr lang="en-US" b="1"/>
              <a:t>1274 </a:t>
            </a:r>
            <a:r>
              <a:rPr lang="en-US"/>
              <a:t>Citas, </a:t>
            </a:r>
            <a:r>
              <a:rPr lang="en-US" err="1"/>
              <a:t>iepriekš</a:t>
            </a:r>
            <a:r>
              <a:rPr lang="en-US"/>
              <a:t> </a:t>
            </a:r>
            <a:r>
              <a:rPr lang="en-US" err="1"/>
              <a:t>neklasificētas</a:t>
            </a:r>
            <a:r>
              <a:rPr lang="en-US"/>
              <a:t>, </a:t>
            </a:r>
            <a:r>
              <a:rPr lang="en-US" err="1"/>
              <a:t>ēkas</a:t>
            </a:r>
            <a:r>
              <a:rPr lang="en-US"/>
              <a:t> (soda </a:t>
            </a:r>
            <a:r>
              <a:rPr lang="en-US" err="1"/>
              <a:t>izciešanas</a:t>
            </a:r>
            <a:r>
              <a:rPr lang="en-US"/>
              <a:t> </a:t>
            </a:r>
            <a:r>
              <a:rPr lang="en-US" err="1"/>
              <a:t>iestādes</a:t>
            </a:r>
            <a:r>
              <a:rPr lang="en-US"/>
              <a:t>, </a:t>
            </a:r>
            <a:r>
              <a:rPr lang="en-US" err="1"/>
              <a:t>cietumi</a:t>
            </a:r>
            <a:r>
              <a:rPr lang="en-US"/>
              <a:t> un </a:t>
            </a:r>
            <a:r>
              <a:rPr lang="en-US" err="1"/>
              <a:t>apcietinājuma</a:t>
            </a:r>
            <a:r>
              <a:rPr lang="en-US"/>
              <a:t> </a:t>
            </a:r>
            <a:r>
              <a:rPr lang="en-US" err="1"/>
              <a:t>centri</a:t>
            </a:r>
            <a:r>
              <a:rPr lang="en-US"/>
              <a:t>, </a:t>
            </a:r>
            <a:r>
              <a:rPr lang="en-US" err="1"/>
              <a:t>aizsardzības</a:t>
            </a:r>
            <a:r>
              <a:rPr lang="en-US"/>
              <a:t> </a:t>
            </a:r>
            <a:r>
              <a:rPr lang="en-US" err="1"/>
              <a:t>spēku</a:t>
            </a:r>
            <a:r>
              <a:rPr lang="en-US"/>
              <a:t>, </a:t>
            </a:r>
            <a:r>
              <a:rPr lang="en-US" err="1"/>
              <a:t>robežsardzes</a:t>
            </a:r>
            <a:r>
              <a:rPr lang="en-US"/>
              <a:t>, </a:t>
            </a:r>
            <a:r>
              <a:rPr lang="en-US" err="1"/>
              <a:t>policijas</a:t>
            </a:r>
            <a:r>
              <a:rPr lang="en-US"/>
              <a:t> un </a:t>
            </a:r>
            <a:r>
              <a:rPr lang="en-US" err="1"/>
              <a:t>ugunsdzēsības</a:t>
            </a:r>
            <a:r>
              <a:rPr lang="en-US"/>
              <a:t> </a:t>
            </a:r>
            <a:r>
              <a:rPr lang="en-US" err="1"/>
              <a:t>dienestu</a:t>
            </a:r>
            <a:r>
              <a:rPr lang="en-US"/>
              <a:t> </a:t>
            </a:r>
            <a:r>
              <a:rPr lang="en-US" err="1"/>
              <a:t>ēkas</a:t>
            </a:r>
            <a:r>
              <a:rPr lang="en-US"/>
              <a:t> un </a:t>
            </a:r>
            <a:r>
              <a:rPr lang="en-US" err="1"/>
              <a:t>šo</a:t>
            </a:r>
            <a:r>
              <a:rPr lang="en-US"/>
              <a:t> </a:t>
            </a:r>
            <a:r>
              <a:rPr lang="en-US" err="1"/>
              <a:t>iestāžu</a:t>
            </a:r>
            <a:r>
              <a:rPr lang="en-US"/>
              <a:t> </a:t>
            </a:r>
            <a:r>
              <a:rPr lang="en-US" err="1"/>
              <a:t>kazarmas</a:t>
            </a:r>
            <a:r>
              <a:rPr lang="en-US"/>
              <a:t>)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2018.gada 12.jūnija </a:t>
            </a:r>
            <a:r>
              <a:rPr lang="en-US" err="1"/>
              <a:t>Ministru</a:t>
            </a:r>
            <a:r>
              <a:rPr lang="en-US"/>
              <a:t> </a:t>
            </a:r>
            <a:r>
              <a:rPr lang="en-US" err="1"/>
              <a:t>kabineta</a:t>
            </a:r>
            <a:r>
              <a:rPr lang="en-US"/>
              <a:t> </a:t>
            </a:r>
            <a:r>
              <a:rPr lang="en-US" err="1"/>
              <a:t>noteikumi</a:t>
            </a:r>
            <a:r>
              <a:rPr lang="en-US"/>
              <a:t> Nr. 326 "</a:t>
            </a:r>
            <a:r>
              <a:rPr lang="en-US" err="1"/>
              <a:t>Būvju</a:t>
            </a:r>
            <a:r>
              <a:rPr lang="en-US"/>
              <a:t> </a:t>
            </a:r>
            <a:r>
              <a:rPr lang="en-US" err="1"/>
              <a:t>klasifikācijas</a:t>
            </a:r>
            <a:r>
              <a:rPr lang="en-US"/>
              <a:t> </a:t>
            </a:r>
            <a:r>
              <a:rPr lang="en-US" err="1"/>
              <a:t>noteikumi</a:t>
            </a:r>
            <a:r>
              <a:rPr lang="en-US"/>
              <a:t>"</a:t>
            </a: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9"/>
              </a:spcBef>
            </a:pP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9"/>
              </a:spcBef>
            </a:pPr>
            <a:endParaRPr lang="en-US"/>
          </a:p>
          <a:p>
            <a:pPr>
              <a:lnSpc>
                <a:spcPct val="90000"/>
              </a:lnSpc>
              <a:spcBef>
                <a:spcPts val="1009"/>
              </a:spcBef>
            </a:pPr>
            <a:r>
              <a:rPr lang="en-US" err="1"/>
              <a:t>Būvniecības</a:t>
            </a:r>
            <a:r>
              <a:rPr lang="en-US"/>
              <a:t> </a:t>
            </a:r>
            <a:r>
              <a:rPr lang="en-US" err="1"/>
              <a:t>valsts</a:t>
            </a:r>
            <a:r>
              <a:rPr lang="en-US"/>
              <a:t> </a:t>
            </a:r>
            <a:r>
              <a:rPr lang="en-US" err="1"/>
              <a:t>kontroles</a:t>
            </a:r>
            <a:r>
              <a:rPr lang="en-US"/>
              <a:t> </a:t>
            </a:r>
            <a:r>
              <a:rPr lang="en-US" err="1"/>
              <a:t>birojs</a:t>
            </a:r>
            <a:r>
              <a:rPr lang="en-US"/>
              <a:t> </a:t>
            </a:r>
            <a:r>
              <a:rPr lang="en-US" err="1"/>
              <a:t>nodrošina</a:t>
            </a:r>
            <a:r>
              <a:rPr lang="en-US"/>
              <a:t> </a:t>
            </a:r>
            <a:r>
              <a:rPr lang="en-US" b="1" err="1"/>
              <a:t>ekspluatācijas</a:t>
            </a:r>
            <a:r>
              <a:rPr lang="en-US" b="1"/>
              <a:t> </a:t>
            </a:r>
            <a:r>
              <a:rPr lang="en-US" b="1" err="1"/>
              <a:t>uzraudzību</a:t>
            </a:r>
            <a:r>
              <a:rPr lang="en-US" b="1"/>
              <a:t> </a:t>
            </a:r>
            <a:r>
              <a:rPr lang="en-US" b="1" err="1"/>
              <a:t>trešās</a:t>
            </a:r>
            <a:r>
              <a:rPr lang="en-US" b="1"/>
              <a:t> </a:t>
            </a:r>
            <a:r>
              <a:rPr lang="en-US" b="1" err="1"/>
              <a:t>grupas</a:t>
            </a:r>
            <a:r>
              <a:rPr lang="en-US" b="1"/>
              <a:t> </a:t>
            </a:r>
            <a:r>
              <a:rPr lang="en-US" b="1" err="1"/>
              <a:t>publiskām</a:t>
            </a:r>
            <a:r>
              <a:rPr lang="en-US" b="1"/>
              <a:t> </a:t>
            </a:r>
            <a:r>
              <a:rPr lang="en-US" b="1" err="1"/>
              <a:t>ēkām</a:t>
            </a:r>
            <a:endParaRPr lang="en-US" b="1" err="1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9"/>
              </a:spcBef>
            </a:pPr>
            <a:r>
              <a:rPr lang="en-US" err="1"/>
              <a:t>Būvniecības</a:t>
            </a:r>
            <a:r>
              <a:rPr lang="en-US"/>
              <a:t> </a:t>
            </a:r>
            <a:r>
              <a:rPr lang="en-US" err="1"/>
              <a:t>likuma</a:t>
            </a:r>
            <a:r>
              <a:rPr lang="en-US"/>
              <a:t> 6.1 </a:t>
            </a:r>
            <a:r>
              <a:rPr lang="en-US" err="1"/>
              <a:t>panta</a:t>
            </a:r>
            <a:r>
              <a:rPr lang="en-US"/>
              <a:t> </a:t>
            </a:r>
            <a:r>
              <a:rPr lang="en-US" err="1"/>
              <a:t>pirmā</a:t>
            </a:r>
            <a:r>
              <a:rPr lang="en-US"/>
              <a:t> </a:t>
            </a:r>
            <a:r>
              <a:rPr lang="en-US" err="1"/>
              <a:t>daļa</a:t>
            </a:r>
            <a:r>
              <a:rPr lang="en-US"/>
              <a:t> 2.punkts</a:t>
            </a:r>
            <a:endParaRPr lang="en-US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9"/>
              </a:spcBef>
            </a:pPr>
            <a:endParaRPr lang="en-US"/>
          </a:p>
          <a:p>
            <a:pPr marL="230703" indent="-230703">
              <a:lnSpc>
                <a:spcPct val="90000"/>
              </a:lnSpc>
              <a:spcBef>
                <a:spcPts val="1009"/>
              </a:spcBef>
            </a:pPr>
            <a:r>
              <a:rPr lang="en-US" err="1"/>
              <a:t>Trešās</a:t>
            </a:r>
            <a:r>
              <a:rPr lang="en-US"/>
              <a:t> </a:t>
            </a:r>
            <a:r>
              <a:rPr lang="en-US" err="1"/>
              <a:t>grupas</a:t>
            </a:r>
            <a:r>
              <a:rPr lang="en-US"/>
              <a:t> </a:t>
            </a:r>
            <a:r>
              <a:rPr lang="en-US" err="1"/>
              <a:t>ēka</a:t>
            </a:r>
            <a:r>
              <a:rPr lang="en-US"/>
              <a:t> </a:t>
            </a:r>
            <a:r>
              <a:rPr lang="en-US" err="1"/>
              <a:t>ir</a:t>
            </a:r>
            <a:r>
              <a:rPr lang="en-US"/>
              <a:t> </a:t>
            </a:r>
            <a:r>
              <a:rPr lang="en-US" b="1" err="1"/>
              <a:t>publiska</a:t>
            </a:r>
            <a:r>
              <a:rPr lang="en-US" b="1"/>
              <a:t> </a:t>
            </a:r>
            <a:r>
              <a:rPr lang="en-US" b="1" err="1"/>
              <a:t>ēka</a:t>
            </a:r>
            <a:r>
              <a:rPr lang="en-US" b="1"/>
              <a:t> </a:t>
            </a:r>
            <a:r>
              <a:rPr lang="en-US" b="1" err="1"/>
              <a:t>ar</a:t>
            </a:r>
            <a:r>
              <a:rPr lang="en-US" b="1"/>
              <a:t> </a:t>
            </a:r>
            <a:r>
              <a:rPr lang="en-US" b="1" err="1"/>
              <a:t>kopējo</a:t>
            </a:r>
            <a:r>
              <a:rPr lang="en-US" b="1"/>
              <a:t> </a:t>
            </a:r>
            <a:r>
              <a:rPr lang="en-US" b="1" err="1"/>
              <a:t>platību</a:t>
            </a:r>
            <a:r>
              <a:rPr lang="en-US" b="1"/>
              <a:t>, </a:t>
            </a:r>
            <a:r>
              <a:rPr lang="en-US" b="1" err="1"/>
              <a:t>lielāku</a:t>
            </a:r>
            <a:r>
              <a:rPr lang="en-US" b="1"/>
              <a:t> par 1000 m2</a:t>
            </a:r>
            <a:endParaRPr lang="en-US" b="1"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009"/>
              </a:spcBef>
            </a:pPr>
            <a:r>
              <a:rPr lang="en-US"/>
              <a:t>2021.gada 28.janvāra </a:t>
            </a:r>
            <a:r>
              <a:rPr lang="en-US" err="1"/>
              <a:t>Ministru</a:t>
            </a:r>
            <a:r>
              <a:rPr lang="en-US"/>
              <a:t> </a:t>
            </a:r>
            <a:r>
              <a:rPr lang="en-US" err="1"/>
              <a:t>kabineta</a:t>
            </a:r>
            <a:r>
              <a:rPr lang="en-US"/>
              <a:t> </a:t>
            </a:r>
            <a:r>
              <a:rPr lang="en-US" err="1"/>
              <a:t>noteikumi</a:t>
            </a:r>
            <a:r>
              <a:rPr lang="en-US"/>
              <a:t> Nr. 55 "</a:t>
            </a:r>
            <a:r>
              <a:rPr lang="en-US" err="1"/>
              <a:t>Grozījumi</a:t>
            </a:r>
            <a:r>
              <a:rPr lang="en-US"/>
              <a:t> </a:t>
            </a:r>
            <a:r>
              <a:rPr lang="en-US" err="1"/>
              <a:t>Ministru</a:t>
            </a:r>
            <a:r>
              <a:rPr lang="en-US"/>
              <a:t> </a:t>
            </a:r>
            <a:r>
              <a:rPr lang="en-US" err="1"/>
              <a:t>kabineta</a:t>
            </a:r>
            <a:r>
              <a:rPr lang="en-US"/>
              <a:t> 2014. </a:t>
            </a:r>
            <a:r>
              <a:rPr lang="en-US" err="1"/>
              <a:t>gada</a:t>
            </a:r>
            <a:r>
              <a:rPr lang="en-US"/>
              <a:t> 19. </a:t>
            </a:r>
            <a:r>
              <a:rPr lang="en-US" err="1"/>
              <a:t>augusta</a:t>
            </a:r>
            <a:r>
              <a:rPr lang="en-US"/>
              <a:t> </a:t>
            </a:r>
            <a:r>
              <a:rPr lang="en-US" err="1"/>
              <a:t>noteikumos</a:t>
            </a:r>
            <a:r>
              <a:rPr lang="en-US"/>
              <a:t> Nr. 500 "</a:t>
            </a:r>
            <a:r>
              <a:rPr lang="en-US" err="1"/>
              <a:t>Vispārīgie</a:t>
            </a:r>
            <a:r>
              <a:rPr lang="en-US"/>
              <a:t> </a:t>
            </a:r>
            <a:r>
              <a:rPr lang="en-US" err="1"/>
              <a:t>būvnoteikumi</a:t>
            </a:r>
            <a:r>
              <a:rPr lang="en-US"/>
              <a:t>""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08D30-51D5-4434-8A74-401C909CFEB7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59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8787-F646-4501-A862-F1D6D30A721F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154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0838-AB40-445A-8FC9-6EDEF8F03368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122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37D5-4EB0-43AD-BF5D-E6BAFFED9260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87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852" y="-186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930D3-BF83-4C79-98B4-D60E3BBFDE9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95575"/>
            <a:ext cx="2743200" cy="365125"/>
          </a:xfrm>
        </p:spPr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384083" cy="158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0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AB1E-907C-45A2-99A7-64E5F03267B4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77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4563-D0C8-403D-86B6-93AAB89E2093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591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E601-96AB-4EB3-AEC6-BED51957631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391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5189-6390-43DF-9E13-92987D68E0F4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46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8BAB2-C859-4B1F-9806-937E6554A032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533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D43D-D335-4095-8404-1DFADA601DD6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15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4A98-A2CD-4EC6-8246-94F35604F3ED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8693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B8DA-DF14-4BB5-88A7-B72992F525C8}" type="datetime1">
              <a:rPr lang="lv-LV" smtClean="0"/>
              <a:pPr/>
              <a:t>17.07.2023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832BF-1DDA-4BBE-B340-68BC40090DF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640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424" y="2783738"/>
            <a:ext cx="10239904" cy="797713"/>
          </a:xfrm>
        </p:spPr>
        <p:txBody>
          <a:bodyPr>
            <a:noAutofit/>
          </a:bodyPr>
          <a:lstStyle/>
          <a:p>
            <a:r>
              <a:rPr lang="lv-LV" sz="4000" b="1" cap="all" dirty="0"/>
              <a:t>Publisku ēku ekspluatācijas uzraudzība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718755" y="6146216"/>
            <a:ext cx="2743200" cy="365125"/>
          </a:xfrm>
        </p:spPr>
        <p:txBody>
          <a:bodyPr/>
          <a:lstStyle/>
          <a:p>
            <a:fld id="{32F832BF-1DDA-4BBE-B340-68BC40090DFC}" type="slidenum">
              <a:rPr lang="lv-LV" smtClean="0"/>
              <a:pPr/>
              <a:t>1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394234" y="5295504"/>
            <a:ext cx="9823010" cy="12158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v-LV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000">
                <a:solidFill>
                  <a:schemeClr val="tx1"/>
                </a:solidFill>
              </a:rPr>
              <a:t>14.07.2023.</a:t>
            </a:r>
            <a:endParaRPr lang="en-US">
              <a:solidFill>
                <a:schemeClr val="tx1"/>
              </a:solidFill>
            </a:endParaRPr>
          </a:p>
          <a:p>
            <a:endParaRPr lang="lv-LV" sz="1600">
              <a:solidFill>
                <a:schemeClr val="tx1"/>
              </a:solidFill>
              <a:cs typeface="Calibri"/>
            </a:endParaRPr>
          </a:p>
          <a:p>
            <a:pPr algn="r"/>
            <a:endParaRPr lang="lv-LV" sz="160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6C5BBA-7225-EFC0-EDCD-E5FA52B7A316}"/>
              </a:ext>
            </a:extLst>
          </p:cNvPr>
          <p:cNvSpPr txBox="1"/>
          <p:nvPr/>
        </p:nvSpPr>
        <p:spPr>
          <a:xfrm>
            <a:off x="2247901" y="3839936"/>
            <a:ext cx="770980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Kas </a:t>
            </a:r>
            <a:r>
              <a:rPr lang="en-US" sz="2400" dirty="0" err="1">
                <a:cs typeface="Calibri"/>
              </a:rPr>
              <a:t>jāzina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publisko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ēku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īpašniekiem</a:t>
            </a:r>
            <a:r>
              <a:rPr lang="en-US" sz="2400" dirty="0">
                <a:cs typeface="Calibri"/>
              </a:rPr>
              <a:t> un </a:t>
            </a:r>
            <a:r>
              <a:rPr lang="en-US" sz="2400" dirty="0" err="1">
                <a:cs typeface="Calibri"/>
              </a:rPr>
              <a:t>apsaimniekotājiem</a:t>
            </a:r>
            <a:r>
              <a:rPr lang="en-US" sz="240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8169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7785" y="0"/>
            <a:ext cx="9844216" cy="1466335"/>
          </a:xfrm>
        </p:spPr>
        <p:txBody>
          <a:bodyPr>
            <a:normAutofit/>
          </a:bodyPr>
          <a:lstStyle/>
          <a:p>
            <a:r>
              <a:rPr lang="lv-LV" sz="4000"/>
              <a:t>Semināra ieguvumi: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529" y="1923090"/>
            <a:ext cx="9703185" cy="4369058"/>
          </a:xfrm>
        </p:spPr>
        <p:txBody>
          <a:bodyPr>
            <a:normAutofit/>
          </a:bodyPr>
          <a:lstStyle/>
          <a:p>
            <a:r>
              <a:rPr lang="lv-LV"/>
              <a:t>Publiskas ēkas īpašnieks ir informēts par saviem pienākumiem, kuru savlaicīga veikšana nodrošina, ka ēka ir droša un bez patvaļīgās būvniecības;</a:t>
            </a:r>
          </a:p>
          <a:p>
            <a:r>
              <a:rPr lang="lv-LV"/>
              <a:t>Īpašnieks pārzina savu pienākumu apjomu un termiņus;</a:t>
            </a:r>
          </a:p>
          <a:p>
            <a:r>
              <a:rPr lang="lv-LV"/>
              <a:t>Īpašnieks spēj efektīvi vadīt riskus, kas ietekmē ēkas drošumu;</a:t>
            </a:r>
          </a:p>
          <a:p>
            <a:r>
              <a:rPr lang="lv-LV"/>
              <a:t>Īpašnieks ir informētas par sekām, kuras iestājas, nepildot savus pienākumus.</a:t>
            </a:r>
          </a:p>
          <a:p>
            <a:endParaRPr lang="lv-LV"/>
          </a:p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995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C1F28-411F-317A-4667-0B185A797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61" y="-3219"/>
            <a:ext cx="9861357" cy="1333260"/>
          </a:xfrm>
        </p:spPr>
        <p:txBody>
          <a:bodyPr/>
          <a:lstStyle/>
          <a:p>
            <a:r>
              <a:rPr lang="en-US" sz="4000">
                <a:ea typeface="+mj-lt"/>
                <a:cs typeface="+mj-lt"/>
              </a:rPr>
              <a:t>Kas </a:t>
            </a:r>
            <a:r>
              <a:rPr lang="en-US" sz="4000" err="1">
                <a:ea typeface="+mj-lt"/>
                <a:cs typeface="+mj-lt"/>
              </a:rPr>
              <a:t>ir</a:t>
            </a:r>
            <a:r>
              <a:rPr lang="en-US" sz="4000">
                <a:ea typeface="+mj-lt"/>
                <a:cs typeface="+mj-lt"/>
              </a:rPr>
              <a:t> </a:t>
            </a:r>
            <a:r>
              <a:rPr lang="en-US" sz="4000" err="1">
                <a:ea typeface="+mj-lt"/>
                <a:cs typeface="+mj-lt"/>
              </a:rPr>
              <a:t>publiska</a:t>
            </a:r>
            <a:r>
              <a:rPr lang="en-US" sz="4000">
                <a:ea typeface="+mj-lt"/>
                <a:cs typeface="+mj-lt"/>
              </a:rPr>
              <a:t> </a:t>
            </a:r>
            <a:r>
              <a:rPr lang="en-US" sz="4000" err="1">
                <a:ea typeface="+mj-lt"/>
                <a:cs typeface="+mj-lt"/>
              </a:rPr>
              <a:t>būve</a:t>
            </a:r>
            <a:r>
              <a:rPr lang="en-US" sz="4000">
                <a:ea typeface="+mj-lt"/>
                <a:cs typeface="+mj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3BCE6-20E2-7B74-D8F9-E448E28F7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874" y="175474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err="1">
                <a:ea typeface="Calibri"/>
                <a:cs typeface="Calibri"/>
              </a:rPr>
              <a:t>Publiska</a:t>
            </a:r>
            <a:r>
              <a:rPr lang="en-US" b="1">
                <a:ea typeface="Calibri"/>
                <a:cs typeface="Calibri"/>
              </a:rPr>
              <a:t> </a:t>
            </a:r>
            <a:r>
              <a:rPr lang="en-US" b="1" err="1">
                <a:ea typeface="Calibri"/>
                <a:cs typeface="Calibri"/>
              </a:rPr>
              <a:t>būve</a:t>
            </a:r>
            <a:r>
              <a:rPr lang="en-US" b="1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ēka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kurā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vairāk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nekā</a:t>
            </a:r>
            <a:r>
              <a:rPr lang="en-US">
                <a:ea typeface="Calibri"/>
                <a:cs typeface="Calibri"/>
              </a:rPr>
              <a:t> 50 % </a:t>
            </a:r>
            <a:r>
              <a:rPr lang="en-US" err="1">
                <a:ea typeface="Calibri"/>
                <a:cs typeface="Calibri"/>
              </a:rPr>
              <a:t>ēkas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kopējās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platības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ir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publiskas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telpas</a:t>
            </a:r>
            <a:r>
              <a:rPr lang="en-US">
                <a:ea typeface="Calibri"/>
                <a:cs typeface="Calibri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err="1">
                <a:ea typeface="Calibri"/>
                <a:cs typeface="Calibri"/>
              </a:rPr>
              <a:t>vai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telpas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publiskas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funkcijas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nodrošināšanai</a:t>
            </a:r>
            <a:r>
              <a:rPr lang="en-US">
                <a:ea typeface="Calibri"/>
                <a:cs typeface="Calibri"/>
              </a:rPr>
              <a:t>,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err="1">
                <a:ea typeface="Calibri"/>
                <a:cs typeface="Calibri"/>
              </a:rPr>
              <a:t>vai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inženierbūve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kura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paredzēta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publiskai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lietošanai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 b="1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err="1">
                <a:ea typeface="Calibri"/>
                <a:cs typeface="Calibri"/>
              </a:rPr>
              <a:t>Publiska</a:t>
            </a:r>
            <a:r>
              <a:rPr lang="en-US" b="1">
                <a:ea typeface="Calibri"/>
                <a:cs typeface="Calibri"/>
              </a:rPr>
              <a:t> </a:t>
            </a:r>
            <a:r>
              <a:rPr lang="en-US" b="1" err="1">
                <a:ea typeface="Calibri"/>
                <a:cs typeface="Calibri"/>
              </a:rPr>
              <a:t>telpa</a:t>
            </a:r>
            <a:endParaRPr lang="en-US" err="1">
              <a:ea typeface="Calibri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err="1">
                <a:ea typeface="Calibri"/>
                <a:cs typeface="Calibri"/>
              </a:rPr>
              <a:t>nedzīvojama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telpa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kurā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strādā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darbinieki</a:t>
            </a:r>
            <a:r>
              <a:rPr lang="en-US">
                <a:ea typeface="Calibri"/>
                <a:cs typeface="Calibri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err="1">
                <a:ea typeface="Calibri"/>
                <a:cs typeface="Calibri"/>
              </a:rPr>
              <a:t>vai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dažādus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pakalpojumus</a:t>
            </a:r>
            <a:r>
              <a:rPr lang="en-US">
                <a:ea typeface="Calibri"/>
                <a:cs typeface="Calibri"/>
              </a:rPr>
              <a:t> var </a:t>
            </a:r>
            <a:r>
              <a:rPr lang="en-US" err="1">
                <a:ea typeface="Calibri"/>
                <a:cs typeface="Calibri"/>
              </a:rPr>
              <a:t>saņemt</a:t>
            </a:r>
            <a:r>
              <a:rPr lang="en-US">
                <a:ea typeface="Calibri"/>
                <a:cs typeface="Calibri"/>
              </a:rPr>
              <a:t> </a:t>
            </a:r>
            <a:r>
              <a:rPr lang="en-US" err="1">
                <a:ea typeface="Calibri"/>
                <a:cs typeface="Calibri"/>
              </a:rPr>
              <a:t>apmeklētāji</a:t>
            </a:r>
            <a:r>
              <a:rPr lang="en-US">
                <a:ea typeface="Calibri"/>
                <a:cs typeface="Calibri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>
                <a:ea typeface="Calibri"/>
                <a:cs typeface="Calibri"/>
              </a:rPr>
              <a:t>(</a:t>
            </a:r>
            <a:r>
              <a:rPr lang="en-US" err="1">
                <a:ea typeface="Calibri"/>
                <a:cs typeface="Calibri"/>
              </a:rPr>
              <a:t>piem</a:t>
            </a:r>
            <a:r>
              <a:rPr lang="en-US">
                <a:ea typeface="Calibri"/>
                <a:cs typeface="Calibri"/>
              </a:rPr>
              <a:t>., </a:t>
            </a:r>
            <a:r>
              <a:rPr lang="en-US" err="1">
                <a:ea typeface="Calibri"/>
                <a:cs typeface="Calibri"/>
              </a:rPr>
              <a:t>skatītāji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pacienti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klienti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pircēji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pasažieri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studenti</a:t>
            </a:r>
            <a:r>
              <a:rPr lang="en-US">
                <a:ea typeface="Calibri"/>
                <a:cs typeface="Calibri"/>
              </a:rPr>
              <a:t>, </a:t>
            </a:r>
            <a:r>
              <a:rPr lang="en-US" err="1">
                <a:ea typeface="Calibri"/>
                <a:cs typeface="Calibri"/>
              </a:rPr>
              <a:t>audzēkņi</a:t>
            </a:r>
            <a:r>
              <a:rPr lang="en-US">
                <a:ea typeface="Calibri"/>
                <a:cs typeface="Calibri"/>
              </a:rPr>
              <a:t>)</a:t>
            </a:r>
          </a:p>
          <a:p>
            <a:pPr marL="0" indent="0">
              <a:buNone/>
            </a:pPr>
            <a:endParaRPr lang="en-US" sz="14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E8E07-4BF2-62DF-4423-5D8EE3A3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3</a:t>
            </a:fld>
            <a:endParaRPr lang="lv-LV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8259464-9D0A-B8BD-3284-0A8009ADC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508" y="147115"/>
            <a:ext cx="2743200" cy="182701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7C295AB-E8C7-D006-F835-52051CCE9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3724" y="2833816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5327-2676-7D11-D6BE-70D34F4D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548" y="-3219"/>
            <a:ext cx="9830570" cy="1310170"/>
          </a:xfrm>
        </p:spPr>
        <p:txBody>
          <a:bodyPr/>
          <a:lstStyle/>
          <a:p>
            <a:r>
              <a:rPr lang="en-US" sz="4000">
                <a:ea typeface="Calibri Light"/>
                <a:cs typeface="Calibri Light"/>
              </a:rPr>
              <a:t>Kas </a:t>
            </a:r>
            <a:r>
              <a:rPr lang="en-US" sz="4000" err="1">
                <a:ea typeface="Calibri Light"/>
                <a:cs typeface="Calibri Light"/>
              </a:rPr>
              <a:t>ir</a:t>
            </a:r>
            <a:r>
              <a:rPr lang="en-US" sz="4000">
                <a:ea typeface="Calibri Light"/>
                <a:cs typeface="Calibri Light"/>
              </a:rPr>
              <a:t> </a:t>
            </a:r>
            <a:r>
              <a:rPr lang="en-US" sz="4000" err="1">
                <a:ea typeface="Calibri Light"/>
                <a:cs typeface="Calibri Light"/>
              </a:rPr>
              <a:t>publiska</a:t>
            </a:r>
            <a:r>
              <a:rPr lang="en-US" sz="4000">
                <a:ea typeface="Calibri Light"/>
                <a:cs typeface="Calibri Light"/>
              </a:rPr>
              <a:t> </a:t>
            </a:r>
            <a:r>
              <a:rPr lang="en-US" sz="4000" err="1">
                <a:ea typeface="Calibri Light"/>
                <a:cs typeface="Calibri Light"/>
              </a:rPr>
              <a:t>ēka</a:t>
            </a:r>
            <a:r>
              <a:rPr lang="en-US" sz="4000">
                <a:ea typeface="Calibri Light"/>
                <a:cs typeface="Calibri Light"/>
              </a:rPr>
              <a:t>?</a:t>
            </a:r>
            <a:endParaRPr lang="en-US" sz="4000">
              <a:ea typeface="+mj-lt"/>
              <a:cs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34C19-EE88-9BA5-4E0C-A09652A8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/>
              <a:pPr/>
              <a:t>4</a:t>
            </a:fld>
            <a:endParaRPr lang="lv-LV"/>
          </a:p>
        </p:txBody>
      </p:sp>
      <p:pic>
        <p:nvPicPr>
          <p:cNvPr id="1219" name="Picture 1219">
            <a:extLst>
              <a:ext uri="{FF2B5EF4-FFF2-40B4-BE49-F238E27FC236}">
                <a16:creationId xmlns:a16="http://schemas.microsoft.com/office/drawing/2014/main" id="{C3BA10C0-07D8-D980-E01B-675074227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364" y="1358337"/>
            <a:ext cx="7451271" cy="494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0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CC4F190B02AC45B8F92D28720DE26D" ma:contentTypeVersion="13" ma:contentTypeDescription="Create a new document." ma:contentTypeScope="" ma:versionID="8be83a4ba454fb4353d54ab581f8e7df">
  <xsd:schema xmlns:xsd="http://www.w3.org/2001/XMLSchema" xmlns:xs="http://www.w3.org/2001/XMLSchema" xmlns:p="http://schemas.microsoft.com/office/2006/metadata/properties" xmlns:ns3="fc44ffd7-7686-476b-b6c3-9f94eff87d80" xmlns:ns4="2e99572d-2289-4451-a60a-dad58298dfbb" targetNamespace="http://schemas.microsoft.com/office/2006/metadata/properties" ma:root="true" ma:fieldsID="ea9c1e5ce768f3ac403d66259eee84d8" ns3:_="" ns4:_="">
    <xsd:import namespace="fc44ffd7-7686-476b-b6c3-9f94eff87d80"/>
    <xsd:import namespace="2e99572d-2289-4451-a60a-dad58298dfb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4ffd7-7686-476b-b6c3-9f94eff87d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99572d-2289-4451-a60a-dad58298df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1399B6-BFBC-456D-9A7B-795C9A9D1B4C}">
  <ds:schemaRefs>
    <ds:schemaRef ds:uri="2e99572d-2289-4451-a60a-dad58298dfbb"/>
    <ds:schemaRef ds:uri="fc44ffd7-7686-476b-b6c3-9f94eff87d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65472AF-2FBD-47AF-AE82-CB5FCD596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055E61-6D5F-42FE-9201-BF754EA1C042}">
  <ds:schemaRefs>
    <ds:schemaRef ds:uri="2e99572d-2289-4451-a60a-dad58298dfbb"/>
    <ds:schemaRef ds:uri="fc44ffd7-7686-476b-b6c3-9f94eff87d8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347</Words>
  <Application>Microsoft Office PowerPoint</Application>
  <PresentationFormat>Widescreen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Publisku ēku ekspluatācijas uzraudzība</vt:lpstr>
      <vt:lpstr>Semināra ieguvumi:</vt:lpstr>
      <vt:lpstr>Kas ir publiska būve?</vt:lpstr>
      <vt:lpstr>Kas ir publiska ēka?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BVKB administratīvā akta izdošanas pamats un tā izpildes kontrole</dc:title>
  <dc:creator>Ralfs Kārkliņš</dc:creator>
  <cp:lastModifiedBy>Mihails Staričenko</cp:lastModifiedBy>
  <cp:revision>4</cp:revision>
  <cp:lastPrinted>2022-07-13T12:09:34Z</cp:lastPrinted>
  <dcterms:created xsi:type="dcterms:W3CDTF">2021-07-14T07:43:10Z</dcterms:created>
  <dcterms:modified xsi:type="dcterms:W3CDTF">2023-07-17T11:12:04Z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0x010100E7CC4F190B02AC45B8F92D28720DE26D</vt:lpwstr>
  </property>
</Properties>
</file>